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21"/>
  </p:notesMasterIdLst>
  <p:handoutMasterIdLst>
    <p:handoutMasterId r:id="rId22"/>
  </p:handoutMasterIdLst>
  <p:sldIdLst>
    <p:sldId id="733" r:id="rId2"/>
    <p:sldId id="758" r:id="rId3"/>
    <p:sldId id="760" r:id="rId4"/>
    <p:sldId id="761" r:id="rId5"/>
    <p:sldId id="762" r:id="rId6"/>
    <p:sldId id="763" r:id="rId7"/>
    <p:sldId id="764" r:id="rId8"/>
    <p:sldId id="765" r:id="rId9"/>
    <p:sldId id="766" r:id="rId10"/>
    <p:sldId id="767" r:id="rId11"/>
    <p:sldId id="768" r:id="rId12"/>
    <p:sldId id="769" r:id="rId13"/>
    <p:sldId id="770" r:id="rId14"/>
    <p:sldId id="771" r:id="rId15"/>
    <p:sldId id="772" r:id="rId16"/>
    <p:sldId id="773" r:id="rId17"/>
    <p:sldId id="774" r:id="rId18"/>
    <p:sldId id="777" r:id="rId19"/>
    <p:sldId id="776" r:id="rId20"/>
  </p:sldIdLst>
  <p:sldSz cx="10058400" cy="7772400"/>
  <p:notesSz cx="7010400" cy="9296400"/>
  <p:custDataLst>
    <p:tags r:id="rId23"/>
  </p:custDataLst>
  <p:defaultTex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4668">
          <p15:clr>
            <a:srgbClr val="A4A3A4"/>
          </p15:clr>
        </p15:guide>
        <p15:guide id="3" orient="horz" pos="4533">
          <p15:clr>
            <a:srgbClr val="A4A3A4"/>
          </p15:clr>
        </p15:guide>
        <p15:guide id="4" orient="horz" pos="4278">
          <p15:clr>
            <a:srgbClr val="A4A3A4"/>
          </p15:clr>
        </p15:guide>
        <p15:guide id="5" orient="horz" pos="624">
          <p15:clr>
            <a:srgbClr val="A4A3A4"/>
          </p15:clr>
        </p15:guide>
        <p15:guide id="6" orient="horz" pos="720">
          <p15:clr>
            <a:srgbClr val="A4A3A4"/>
          </p15:clr>
        </p15:guide>
        <p15:guide id="7" orient="horz" pos="1296">
          <p15:clr>
            <a:srgbClr val="A4A3A4"/>
          </p15:clr>
        </p15:guide>
        <p15:guide id="8" orient="horz" pos="1392">
          <p15:clr>
            <a:srgbClr val="A4A3A4"/>
          </p15:clr>
        </p15:guide>
        <p15:guide id="9" orient="horz" pos="1776">
          <p15:clr>
            <a:srgbClr val="A4A3A4"/>
          </p15:clr>
        </p15:guide>
        <p15:guide id="10" orient="horz" pos="1872">
          <p15:clr>
            <a:srgbClr val="A4A3A4"/>
          </p15:clr>
        </p15:guide>
        <p15:guide id="11" orient="horz" pos="2256">
          <p15:clr>
            <a:srgbClr val="A4A3A4"/>
          </p15:clr>
        </p15:guide>
        <p15:guide id="12" orient="horz" pos="2352">
          <p15:clr>
            <a:srgbClr val="A4A3A4"/>
          </p15:clr>
        </p15:guide>
        <p15:guide id="13" orient="horz" pos="2736">
          <p15:clr>
            <a:srgbClr val="A4A3A4"/>
          </p15:clr>
        </p15:guide>
        <p15:guide id="14" orient="horz" pos="2832">
          <p15:clr>
            <a:srgbClr val="A4A3A4"/>
          </p15:clr>
        </p15:guide>
        <p15:guide id="15" orient="horz" pos="3216">
          <p15:clr>
            <a:srgbClr val="A4A3A4"/>
          </p15:clr>
        </p15:guide>
        <p15:guide id="16" orient="horz" pos="3312">
          <p15:clr>
            <a:srgbClr val="A4A3A4"/>
          </p15:clr>
        </p15:guide>
        <p15:guide id="17" orient="horz" pos="3696">
          <p15:clr>
            <a:srgbClr val="A4A3A4"/>
          </p15:clr>
        </p15:guide>
        <p15:guide id="18" orient="horz" pos="3792">
          <p15:clr>
            <a:srgbClr val="A4A3A4"/>
          </p15:clr>
        </p15:guide>
        <p15:guide id="19" orient="horz" pos="4176">
          <p15:clr>
            <a:srgbClr val="A4A3A4"/>
          </p15:clr>
        </p15:guide>
        <p15:guide id="20" orient="horz" pos="4386">
          <p15:clr>
            <a:srgbClr val="A4A3A4"/>
          </p15:clr>
        </p15:guide>
        <p15:guide id="21" pos="336">
          <p15:clr>
            <a:srgbClr val="A4A3A4"/>
          </p15:clr>
        </p15:guide>
        <p15:guide id="22" pos="6000">
          <p15:clr>
            <a:srgbClr val="A4A3A4"/>
          </p15:clr>
        </p15:guide>
        <p15:guide id="23" pos="1200">
          <p15:clr>
            <a:srgbClr val="A4A3A4"/>
          </p15:clr>
        </p15:guide>
        <p15:guide id="24" pos="1296">
          <p15:clr>
            <a:srgbClr val="A4A3A4"/>
          </p15:clr>
        </p15:guide>
        <p15:guide id="25" pos="2160">
          <p15:clr>
            <a:srgbClr val="A4A3A4"/>
          </p15:clr>
        </p15:guide>
        <p15:guide id="26" pos="2256">
          <p15:clr>
            <a:srgbClr val="A4A3A4"/>
          </p15:clr>
        </p15:guide>
        <p15:guide id="27" pos="3120">
          <p15:clr>
            <a:srgbClr val="A4A3A4"/>
          </p15:clr>
        </p15:guide>
        <p15:guide id="28" pos="3216">
          <p15:clr>
            <a:srgbClr val="A4A3A4"/>
          </p15:clr>
        </p15:guide>
        <p15:guide id="29" pos="4080">
          <p15:clr>
            <a:srgbClr val="A4A3A4"/>
          </p15:clr>
        </p15:guide>
        <p15:guide id="30" pos="4176">
          <p15:clr>
            <a:srgbClr val="A4A3A4"/>
          </p15:clr>
        </p15:guide>
        <p15:guide id="31" pos="5040">
          <p15:clr>
            <a:srgbClr val="A4A3A4"/>
          </p15:clr>
        </p15:guide>
        <p15:guide id="32" pos="51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591"/>
    <a:srgbClr val="CD2F0F"/>
    <a:srgbClr val="FF0000"/>
    <a:srgbClr val="DC6900"/>
    <a:srgbClr val="FFC28B"/>
    <a:srgbClr val="FFC227"/>
    <a:srgbClr val="FFA451"/>
    <a:srgbClr val="CD2F0E"/>
    <a:srgbClr val="F3BE26"/>
    <a:srgbClr val="D74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851" autoAdjust="0"/>
    <p:restoredTop sz="98934" autoAdjust="0"/>
  </p:normalViewPr>
  <p:slideViewPr>
    <p:cSldViewPr snapToObjects="1">
      <p:cViewPr varScale="1">
        <p:scale>
          <a:sx n="87" d="100"/>
          <a:sy n="87" d="100"/>
        </p:scale>
        <p:origin x="1685" y="77"/>
      </p:cViewPr>
      <p:guideLst>
        <p:guide orient="horz" pos="432"/>
        <p:guide orient="horz" pos="4668"/>
        <p:guide orient="horz" pos="4533"/>
        <p:guide orient="horz" pos="4278"/>
        <p:guide orient="horz" pos="624"/>
        <p:guide orient="horz" pos="720"/>
        <p:guide orient="horz" pos="1296"/>
        <p:guide orient="horz" pos="1392"/>
        <p:guide orient="horz" pos="1776"/>
        <p:guide orient="horz" pos="1872"/>
        <p:guide orient="horz" pos="2256"/>
        <p:guide orient="horz" pos="2352"/>
        <p:guide orient="horz" pos="2736"/>
        <p:guide orient="horz" pos="2832"/>
        <p:guide orient="horz" pos="3216"/>
        <p:guide orient="horz" pos="3312"/>
        <p:guide orient="horz" pos="3696"/>
        <p:guide orient="horz" pos="3792"/>
        <p:guide orient="horz" pos="4176"/>
        <p:guide orient="horz" pos="4386"/>
        <p:guide pos="336"/>
        <p:guide pos="6000"/>
        <p:guide pos="1200"/>
        <p:guide pos="1296"/>
        <p:guide pos="2160"/>
        <p:guide pos="2256"/>
        <p:guide pos="3120"/>
        <p:guide pos="3216"/>
        <p:guide pos="4080"/>
        <p:guide pos="4176"/>
        <p:guide pos="5040"/>
        <p:guide pos="5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3" d="100"/>
          <a:sy n="63" d="100"/>
        </p:scale>
        <p:origin x="2251" y="5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431B76-CE09-4987-AA25-B5FCB0FAB20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DB8809EB-2A1E-4A61-B9FC-82C453D42320}">
      <dgm:prSet phldrT="[Text]" custT="1"/>
      <dgm:spPr/>
      <dgm:t>
        <a:bodyPr/>
        <a:lstStyle/>
        <a:p>
          <a:pPr algn="ctr"/>
          <a:r>
            <a:rPr lang="he-IL" sz="2400" dirty="0" smtClean="0"/>
            <a:t>צרכים</a:t>
          </a:r>
          <a:endParaRPr lang="en-GB" sz="2400" dirty="0"/>
        </a:p>
      </dgm:t>
    </dgm:pt>
    <dgm:pt modelId="{A80816DF-A6BB-4D82-A05A-87251DEA2F3D}" type="parTrans" cxnId="{C5D5C4D5-C4E1-450C-9F33-D61F08CE13CE}">
      <dgm:prSet/>
      <dgm:spPr/>
      <dgm:t>
        <a:bodyPr/>
        <a:lstStyle/>
        <a:p>
          <a:endParaRPr lang="en-GB"/>
        </a:p>
      </dgm:t>
    </dgm:pt>
    <dgm:pt modelId="{C3D0AFD1-86EC-4EC7-B21B-F3F38CF456C6}" type="sibTrans" cxnId="{C5D5C4D5-C4E1-450C-9F33-D61F08CE13CE}">
      <dgm:prSet/>
      <dgm:spPr/>
      <dgm:t>
        <a:bodyPr/>
        <a:lstStyle/>
        <a:p>
          <a:endParaRPr lang="en-GB"/>
        </a:p>
      </dgm:t>
    </dgm:pt>
    <dgm:pt modelId="{B73BCED9-3C94-41B1-82A2-6145EF6089E7}">
      <dgm:prSet phldrT="[Text]"/>
      <dgm:spPr/>
      <dgm:t>
        <a:bodyPr/>
        <a:lstStyle/>
        <a:p>
          <a:r>
            <a:rPr lang="he-IL" dirty="0" smtClean="0"/>
            <a:t>שווי נכסי</a:t>
          </a:r>
          <a:endParaRPr lang="en-GB" dirty="0"/>
        </a:p>
      </dgm:t>
    </dgm:pt>
    <dgm:pt modelId="{6F1CD468-7C7F-4AE3-A136-AAE515630E15}" type="parTrans" cxnId="{5CF6A6C1-6666-4391-BFDA-DED29A253E40}">
      <dgm:prSet/>
      <dgm:spPr/>
      <dgm:t>
        <a:bodyPr/>
        <a:lstStyle/>
        <a:p>
          <a:endParaRPr lang="en-GB"/>
        </a:p>
      </dgm:t>
    </dgm:pt>
    <dgm:pt modelId="{3431E311-548F-44B9-BC27-D7E156881B22}" type="sibTrans" cxnId="{5CF6A6C1-6666-4391-BFDA-DED29A253E40}">
      <dgm:prSet/>
      <dgm:spPr/>
      <dgm:t>
        <a:bodyPr/>
        <a:lstStyle/>
        <a:p>
          <a:endParaRPr lang="en-GB"/>
        </a:p>
      </dgm:t>
    </dgm:pt>
    <dgm:pt modelId="{68285BFF-91C5-4393-9737-C3ECDDAD7DB5}">
      <dgm:prSet phldrT="[Text]"/>
      <dgm:spPr/>
      <dgm:t>
        <a:bodyPr/>
        <a:lstStyle/>
        <a:p>
          <a:r>
            <a:rPr lang="he-IL" dirty="0" smtClean="0"/>
            <a:t>מיסוי מקרקעין</a:t>
          </a:r>
          <a:endParaRPr lang="en-GB" dirty="0"/>
        </a:p>
      </dgm:t>
    </dgm:pt>
    <dgm:pt modelId="{8AEA052B-BD61-40B5-A0E1-74DA3FE1181A}" type="parTrans" cxnId="{9BC51D4E-567D-4BC1-B283-C097041B8AAF}">
      <dgm:prSet/>
      <dgm:spPr/>
      <dgm:t>
        <a:bodyPr/>
        <a:lstStyle/>
        <a:p>
          <a:endParaRPr lang="en-GB"/>
        </a:p>
      </dgm:t>
    </dgm:pt>
    <dgm:pt modelId="{0FC7E30A-26DB-4136-9213-23FF335DA55B}" type="sibTrans" cxnId="{9BC51D4E-567D-4BC1-B283-C097041B8AAF}">
      <dgm:prSet/>
      <dgm:spPr/>
      <dgm:t>
        <a:bodyPr/>
        <a:lstStyle/>
        <a:p>
          <a:endParaRPr lang="en-GB"/>
        </a:p>
      </dgm:t>
    </dgm:pt>
    <dgm:pt modelId="{15086B56-F457-43B4-ADEA-456532294BD7}">
      <dgm:prSet phldrT="[Text]"/>
      <dgm:spPr/>
      <dgm:t>
        <a:bodyPr/>
        <a:lstStyle/>
        <a:p>
          <a:r>
            <a:rPr lang="he-IL" dirty="0" smtClean="0"/>
            <a:t>נטילת משכנתא</a:t>
          </a:r>
          <a:endParaRPr lang="en-GB" dirty="0"/>
        </a:p>
      </dgm:t>
    </dgm:pt>
    <dgm:pt modelId="{4E6B9206-A8E1-4D1C-B0C1-F69D048B03DE}" type="parTrans" cxnId="{3DA222E8-EC5E-4994-A9F6-17D4326A0A92}">
      <dgm:prSet/>
      <dgm:spPr/>
      <dgm:t>
        <a:bodyPr/>
        <a:lstStyle/>
        <a:p>
          <a:endParaRPr lang="en-GB"/>
        </a:p>
      </dgm:t>
    </dgm:pt>
    <dgm:pt modelId="{80B31CFD-6FA2-459B-80F0-6D6707D3C37F}" type="sibTrans" cxnId="{3DA222E8-EC5E-4994-A9F6-17D4326A0A92}">
      <dgm:prSet/>
      <dgm:spPr/>
      <dgm:t>
        <a:bodyPr/>
        <a:lstStyle/>
        <a:p>
          <a:endParaRPr lang="en-GB"/>
        </a:p>
      </dgm:t>
    </dgm:pt>
    <dgm:pt modelId="{2646D6FA-8CD1-45F9-89FF-877FD3088E4F}">
      <dgm:prSet phldrT="[Text]"/>
      <dgm:spPr/>
      <dgm:t>
        <a:bodyPr/>
        <a:lstStyle/>
        <a:p>
          <a:r>
            <a:rPr lang="he-IL" dirty="0" smtClean="0"/>
            <a:t>ליווי פרויקטים</a:t>
          </a:r>
          <a:endParaRPr lang="en-GB" dirty="0"/>
        </a:p>
      </dgm:t>
    </dgm:pt>
    <dgm:pt modelId="{FE8CB3E7-6D78-4E9C-AA14-464D0F5ED74E}" type="parTrans" cxnId="{E10F095A-F0B9-433D-9EBE-AB936A50FEBC}">
      <dgm:prSet/>
      <dgm:spPr/>
      <dgm:t>
        <a:bodyPr/>
        <a:lstStyle/>
        <a:p>
          <a:endParaRPr lang="en-GB"/>
        </a:p>
      </dgm:t>
    </dgm:pt>
    <dgm:pt modelId="{6D012E93-91B9-4D3C-A010-C12071645178}" type="sibTrans" cxnId="{E10F095A-F0B9-433D-9EBE-AB936A50FEBC}">
      <dgm:prSet/>
      <dgm:spPr/>
      <dgm:t>
        <a:bodyPr/>
        <a:lstStyle/>
        <a:p>
          <a:endParaRPr lang="en-GB"/>
        </a:p>
      </dgm:t>
    </dgm:pt>
    <dgm:pt modelId="{B511F0C5-54E6-4477-9C7F-887C892C698F}">
      <dgm:prSet phldrT="[Text]"/>
      <dgm:spPr/>
      <dgm:t>
        <a:bodyPr/>
        <a:lstStyle/>
        <a:p>
          <a:r>
            <a:rPr lang="he-IL" dirty="0" smtClean="0"/>
            <a:t>בוררויות</a:t>
          </a:r>
          <a:endParaRPr lang="en-GB" dirty="0"/>
        </a:p>
      </dgm:t>
    </dgm:pt>
    <dgm:pt modelId="{4E26869E-BDAE-4B0A-AE6C-7FF5F113EC1F}" type="parTrans" cxnId="{9DB0C06B-C894-40DE-8C81-F9DF04261497}">
      <dgm:prSet/>
      <dgm:spPr/>
      <dgm:t>
        <a:bodyPr/>
        <a:lstStyle/>
        <a:p>
          <a:endParaRPr lang="en-GB"/>
        </a:p>
      </dgm:t>
    </dgm:pt>
    <dgm:pt modelId="{3A4664B3-E434-4666-82F6-966BE81A772E}" type="sibTrans" cxnId="{9DB0C06B-C894-40DE-8C81-F9DF04261497}">
      <dgm:prSet/>
      <dgm:spPr/>
      <dgm:t>
        <a:bodyPr/>
        <a:lstStyle/>
        <a:p>
          <a:endParaRPr lang="en-GB"/>
        </a:p>
      </dgm:t>
    </dgm:pt>
    <dgm:pt modelId="{99F7C12F-856C-4154-856D-E54D1BC7C608}" type="pres">
      <dgm:prSet presAssocID="{FD431B76-CE09-4987-AA25-B5FCB0FAB206}" presName="Name0" presStyleCnt="0">
        <dgm:presLayoutVars>
          <dgm:chMax val="1"/>
          <dgm:dir/>
          <dgm:animLvl val="ctr"/>
          <dgm:resizeHandles val="exact"/>
        </dgm:presLayoutVars>
      </dgm:prSet>
      <dgm:spPr/>
      <dgm:t>
        <a:bodyPr/>
        <a:lstStyle/>
        <a:p>
          <a:endParaRPr lang="en-GB"/>
        </a:p>
      </dgm:t>
    </dgm:pt>
    <dgm:pt modelId="{01863433-06E3-437B-AF5B-13ECE700CD07}" type="pres">
      <dgm:prSet presAssocID="{DB8809EB-2A1E-4A61-B9FC-82C453D42320}" presName="centerShape" presStyleLbl="node0" presStyleIdx="0" presStyleCnt="1" custScaleX="106502" custScaleY="114296"/>
      <dgm:spPr/>
      <dgm:t>
        <a:bodyPr/>
        <a:lstStyle/>
        <a:p>
          <a:endParaRPr lang="en-GB"/>
        </a:p>
      </dgm:t>
    </dgm:pt>
    <dgm:pt modelId="{A49011A5-8903-4599-AC5D-35C80337D331}" type="pres">
      <dgm:prSet presAssocID="{6F1CD468-7C7F-4AE3-A136-AAE515630E15}" presName="parTrans" presStyleLbl="sibTrans2D1" presStyleIdx="0" presStyleCnt="5"/>
      <dgm:spPr/>
      <dgm:t>
        <a:bodyPr/>
        <a:lstStyle/>
        <a:p>
          <a:endParaRPr lang="en-GB"/>
        </a:p>
      </dgm:t>
    </dgm:pt>
    <dgm:pt modelId="{96CD200A-91B0-4789-8677-E6DC366C2435}" type="pres">
      <dgm:prSet presAssocID="{6F1CD468-7C7F-4AE3-A136-AAE515630E15}" presName="connectorText" presStyleLbl="sibTrans2D1" presStyleIdx="0" presStyleCnt="5"/>
      <dgm:spPr/>
      <dgm:t>
        <a:bodyPr/>
        <a:lstStyle/>
        <a:p>
          <a:endParaRPr lang="en-GB"/>
        </a:p>
      </dgm:t>
    </dgm:pt>
    <dgm:pt modelId="{D4A49710-9CDD-4EFD-884F-C5E72CDCA14E}" type="pres">
      <dgm:prSet presAssocID="{B73BCED9-3C94-41B1-82A2-6145EF6089E7}" presName="node" presStyleLbl="node1" presStyleIdx="0" presStyleCnt="5">
        <dgm:presLayoutVars>
          <dgm:bulletEnabled val="1"/>
        </dgm:presLayoutVars>
      </dgm:prSet>
      <dgm:spPr/>
      <dgm:t>
        <a:bodyPr/>
        <a:lstStyle/>
        <a:p>
          <a:endParaRPr lang="en-GB"/>
        </a:p>
      </dgm:t>
    </dgm:pt>
    <dgm:pt modelId="{9ABB612A-6EBA-473B-B834-2046908F5D46}" type="pres">
      <dgm:prSet presAssocID="{8AEA052B-BD61-40B5-A0E1-74DA3FE1181A}" presName="parTrans" presStyleLbl="sibTrans2D1" presStyleIdx="1" presStyleCnt="5"/>
      <dgm:spPr/>
      <dgm:t>
        <a:bodyPr/>
        <a:lstStyle/>
        <a:p>
          <a:endParaRPr lang="en-GB"/>
        </a:p>
      </dgm:t>
    </dgm:pt>
    <dgm:pt modelId="{0E887416-48F7-4D88-91BA-CEEF9FD77D92}" type="pres">
      <dgm:prSet presAssocID="{8AEA052B-BD61-40B5-A0E1-74DA3FE1181A}" presName="connectorText" presStyleLbl="sibTrans2D1" presStyleIdx="1" presStyleCnt="5"/>
      <dgm:spPr/>
      <dgm:t>
        <a:bodyPr/>
        <a:lstStyle/>
        <a:p>
          <a:endParaRPr lang="en-GB"/>
        </a:p>
      </dgm:t>
    </dgm:pt>
    <dgm:pt modelId="{A24F2743-326A-4910-BBE8-B03DD156735B}" type="pres">
      <dgm:prSet presAssocID="{68285BFF-91C5-4393-9737-C3ECDDAD7DB5}" presName="node" presStyleLbl="node1" presStyleIdx="1" presStyleCnt="5">
        <dgm:presLayoutVars>
          <dgm:bulletEnabled val="1"/>
        </dgm:presLayoutVars>
      </dgm:prSet>
      <dgm:spPr/>
      <dgm:t>
        <a:bodyPr/>
        <a:lstStyle/>
        <a:p>
          <a:endParaRPr lang="en-GB"/>
        </a:p>
      </dgm:t>
    </dgm:pt>
    <dgm:pt modelId="{CF4AD591-D7A4-4D64-959D-6BDC9D5B454C}" type="pres">
      <dgm:prSet presAssocID="{4E6B9206-A8E1-4D1C-B0C1-F69D048B03DE}" presName="parTrans" presStyleLbl="sibTrans2D1" presStyleIdx="2" presStyleCnt="5"/>
      <dgm:spPr/>
      <dgm:t>
        <a:bodyPr/>
        <a:lstStyle/>
        <a:p>
          <a:endParaRPr lang="en-GB"/>
        </a:p>
      </dgm:t>
    </dgm:pt>
    <dgm:pt modelId="{BE6A6C74-69BB-48D4-8E88-D544BD1686FD}" type="pres">
      <dgm:prSet presAssocID="{4E6B9206-A8E1-4D1C-B0C1-F69D048B03DE}" presName="connectorText" presStyleLbl="sibTrans2D1" presStyleIdx="2" presStyleCnt="5"/>
      <dgm:spPr/>
      <dgm:t>
        <a:bodyPr/>
        <a:lstStyle/>
        <a:p>
          <a:endParaRPr lang="en-GB"/>
        </a:p>
      </dgm:t>
    </dgm:pt>
    <dgm:pt modelId="{B7D34B29-C380-49EB-800F-18E9FEFE5F89}" type="pres">
      <dgm:prSet presAssocID="{15086B56-F457-43B4-ADEA-456532294BD7}" presName="node" presStyleLbl="node1" presStyleIdx="2" presStyleCnt="5">
        <dgm:presLayoutVars>
          <dgm:bulletEnabled val="1"/>
        </dgm:presLayoutVars>
      </dgm:prSet>
      <dgm:spPr/>
      <dgm:t>
        <a:bodyPr/>
        <a:lstStyle/>
        <a:p>
          <a:endParaRPr lang="en-GB"/>
        </a:p>
      </dgm:t>
    </dgm:pt>
    <dgm:pt modelId="{97121004-1749-45A0-A730-CFAB7C7BD956}" type="pres">
      <dgm:prSet presAssocID="{FE8CB3E7-6D78-4E9C-AA14-464D0F5ED74E}" presName="parTrans" presStyleLbl="sibTrans2D1" presStyleIdx="3" presStyleCnt="5"/>
      <dgm:spPr/>
      <dgm:t>
        <a:bodyPr/>
        <a:lstStyle/>
        <a:p>
          <a:endParaRPr lang="en-GB"/>
        </a:p>
      </dgm:t>
    </dgm:pt>
    <dgm:pt modelId="{9EF5DEB7-DE01-4D50-9E20-EDACCA72882A}" type="pres">
      <dgm:prSet presAssocID="{FE8CB3E7-6D78-4E9C-AA14-464D0F5ED74E}" presName="connectorText" presStyleLbl="sibTrans2D1" presStyleIdx="3" presStyleCnt="5"/>
      <dgm:spPr/>
      <dgm:t>
        <a:bodyPr/>
        <a:lstStyle/>
        <a:p>
          <a:endParaRPr lang="en-GB"/>
        </a:p>
      </dgm:t>
    </dgm:pt>
    <dgm:pt modelId="{E0231255-4917-49DA-AB9A-8703092BD1E5}" type="pres">
      <dgm:prSet presAssocID="{2646D6FA-8CD1-45F9-89FF-877FD3088E4F}" presName="node" presStyleLbl="node1" presStyleIdx="3" presStyleCnt="5">
        <dgm:presLayoutVars>
          <dgm:bulletEnabled val="1"/>
        </dgm:presLayoutVars>
      </dgm:prSet>
      <dgm:spPr/>
      <dgm:t>
        <a:bodyPr/>
        <a:lstStyle/>
        <a:p>
          <a:endParaRPr lang="en-GB"/>
        </a:p>
      </dgm:t>
    </dgm:pt>
    <dgm:pt modelId="{F31DD803-187E-4BF8-9371-ADC24EEC3739}" type="pres">
      <dgm:prSet presAssocID="{4E26869E-BDAE-4B0A-AE6C-7FF5F113EC1F}" presName="parTrans" presStyleLbl="sibTrans2D1" presStyleIdx="4" presStyleCnt="5"/>
      <dgm:spPr/>
      <dgm:t>
        <a:bodyPr/>
        <a:lstStyle/>
        <a:p>
          <a:endParaRPr lang="en-GB"/>
        </a:p>
      </dgm:t>
    </dgm:pt>
    <dgm:pt modelId="{185A9503-5940-4B26-8BB4-B0DECEF3C049}" type="pres">
      <dgm:prSet presAssocID="{4E26869E-BDAE-4B0A-AE6C-7FF5F113EC1F}" presName="connectorText" presStyleLbl="sibTrans2D1" presStyleIdx="4" presStyleCnt="5"/>
      <dgm:spPr/>
      <dgm:t>
        <a:bodyPr/>
        <a:lstStyle/>
        <a:p>
          <a:endParaRPr lang="en-GB"/>
        </a:p>
      </dgm:t>
    </dgm:pt>
    <dgm:pt modelId="{975DC45E-F8AF-464C-8AA3-963AF066A13F}" type="pres">
      <dgm:prSet presAssocID="{B511F0C5-54E6-4477-9C7F-887C892C698F}" presName="node" presStyleLbl="node1" presStyleIdx="4" presStyleCnt="5">
        <dgm:presLayoutVars>
          <dgm:bulletEnabled val="1"/>
        </dgm:presLayoutVars>
      </dgm:prSet>
      <dgm:spPr/>
      <dgm:t>
        <a:bodyPr/>
        <a:lstStyle/>
        <a:p>
          <a:endParaRPr lang="en-GB"/>
        </a:p>
      </dgm:t>
    </dgm:pt>
  </dgm:ptLst>
  <dgm:cxnLst>
    <dgm:cxn modelId="{C5D5C4D5-C4E1-450C-9F33-D61F08CE13CE}" srcId="{FD431B76-CE09-4987-AA25-B5FCB0FAB206}" destId="{DB8809EB-2A1E-4A61-B9FC-82C453D42320}" srcOrd="0" destOrd="0" parTransId="{A80816DF-A6BB-4D82-A05A-87251DEA2F3D}" sibTransId="{C3D0AFD1-86EC-4EC7-B21B-F3F38CF456C6}"/>
    <dgm:cxn modelId="{F39E55C0-5B66-4E89-B43B-49ECD53B7E5F}" type="presOf" srcId="{FE8CB3E7-6D78-4E9C-AA14-464D0F5ED74E}" destId="{97121004-1749-45A0-A730-CFAB7C7BD956}" srcOrd="0" destOrd="0" presId="urn:microsoft.com/office/officeart/2005/8/layout/radial5"/>
    <dgm:cxn modelId="{E5949550-2B4B-4EBE-A868-E25BC1D4B95E}" type="presOf" srcId="{B511F0C5-54E6-4477-9C7F-887C892C698F}" destId="{975DC45E-F8AF-464C-8AA3-963AF066A13F}" srcOrd="0" destOrd="0" presId="urn:microsoft.com/office/officeart/2005/8/layout/radial5"/>
    <dgm:cxn modelId="{1596B10C-F9F5-4B73-9B2B-DDA3E3F19181}" type="presOf" srcId="{B73BCED9-3C94-41B1-82A2-6145EF6089E7}" destId="{D4A49710-9CDD-4EFD-884F-C5E72CDCA14E}" srcOrd="0" destOrd="0" presId="urn:microsoft.com/office/officeart/2005/8/layout/radial5"/>
    <dgm:cxn modelId="{E10F095A-F0B9-433D-9EBE-AB936A50FEBC}" srcId="{DB8809EB-2A1E-4A61-B9FC-82C453D42320}" destId="{2646D6FA-8CD1-45F9-89FF-877FD3088E4F}" srcOrd="3" destOrd="0" parTransId="{FE8CB3E7-6D78-4E9C-AA14-464D0F5ED74E}" sibTransId="{6D012E93-91B9-4D3C-A010-C12071645178}"/>
    <dgm:cxn modelId="{6A2A00DB-7D08-4CC1-99E8-E87A9C5980D1}" type="presOf" srcId="{4E26869E-BDAE-4B0A-AE6C-7FF5F113EC1F}" destId="{F31DD803-187E-4BF8-9371-ADC24EEC3739}" srcOrd="0" destOrd="0" presId="urn:microsoft.com/office/officeart/2005/8/layout/radial5"/>
    <dgm:cxn modelId="{F08A6FB8-FA85-4CAE-9F7F-3929CAD12422}" type="presOf" srcId="{68285BFF-91C5-4393-9737-C3ECDDAD7DB5}" destId="{A24F2743-326A-4910-BBE8-B03DD156735B}" srcOrd="0" destOrd="0" presId="urn:microsoft.com/office/officeart/2005/8/layout/radial5"/>
    <dgm:cxn modelId="{C9640EB0-2A9C-401A-BC7C-8E356D21F885}" type="presOf" srcId="{4E6B9206-A8E1-4D1C-B0C1-F69D048B03DE}" destId="{CF4AD591-D7A4-4D64-959D-6BDC9D5B454C}" srcOrd="0" destOrd="0" presId="urn:microsoft.com/office/officeart/2005/8/layout/radial5"/>
    <dgm:cxn modelId="{6DFCB647-AE64-4FC7-938E-2E163F30D5CD}" type="presOf" srcId="{4E26869E-BDAE-4B0A-AE6C-7FF5F113EC1F}" destId="{185A9503-5940-4B26-8BB4-B0DECEF3C049}" srcOrd="1" destOrd="0" presId="urn:microsoft.com/office/officeart/2005/8/layout/radial5"/>
    <dgm:cxn modelId="{61AB9640-0C0F-4E53-A73E-688F5ADEB6A5}" type="presOf" srcId="{8AEA052B-BD61-40B5-A0E1-74DA3FE1181A}" destId="{9ABB612A-6EBA-473B-B834-2046908F5D46}" srcOrd="0" destOrd="0" presId="urn:microsoft.com/office/officeart/2005/8/layout/radial5"/>
    <dgm:cxn modelId="{E65B09E2-51FD-43E6-86F5-C03DD30C655F}" type="presOf" srcId="{FD431B76-CE09-4987-AA25-B5FCB0FAB206}" destId="{99F7C12F-856C-4154-856D-E54D1BC7C608}" srcOrd="0" destOrd="0" presId="urn:microsoft.com/office/officeart/2005/8/layout/radial5"/>
    <dgm:cxn modelId="{5CF6A6C1-6666-4391-BFDA-DED29A253E40}" srcId="{DB8809EB-2A1E-4A61-B9FC-82C453D42320}" destId="{B73BCED9-3C94-41B1-82A2-6145EF6089E7}" srcOrd="0" destOrd="0" parTransId="{6F1CD468-7C7F-4AE3-A136-AAE515630E15}" sibTransId="{3431E311-548F-44B9-BC27-D7E156881B22}"/>
    <dgm:cxn modelId="{3DA222E8-EC5E-4994-A9F6-17D4326A0A92}" srcId="{DB8809EB-2A1E-4A61-B9FC-82C453D42320}" destId="{15086B56-F457-43B4-ADEA-456532294BD7}" srcOrd="2" destOrd="0" parTransId="{4E6B9206-A8E1-4D1C-B0C1-F69D048B03DE}" sibTransId="{80B31CFD-6FA2-459B-80F0-6D6707D3C37F}"/>
    <dgm:cxn modelId="{DC70EEDE-C2F2-45EC-870F-61134F212EFD}" type="presOf" srcId="{DB8809EB-2A1E-4A61-B9FC-82C453D42320}" destId="{01863433-06E3-437B-AF5B-13ECE700CD07}" srcOrd="0" destOrd="0" presId="urn:microsoft.com/office/officeart/2005/8/layout/radial5"/>
    <dgm:cxn modelId="{962D26B3-7997-4CF0-A076-77CA1D9FD09C}" type="presOf" srcId="{4E6B9206-A8E1-4D1C-B0C1-F69D048B03DE}" destId="{BE6A6C74-69BB-48D4-8E88-D544BD1686FD}" srcOrd="1" destOrd="0" presId="urn:microsoft.com/office/officeart/2005/8/layout/radial5"/>
    <dgm:cxn modelId="{9DB0C06B-C894-40DE-8C81-F9DF04261497}" srcId="{DB8809EB-2A1E-4A61-B9FC-82C453D42320}" destId="{B511F0C5-54E6-4477-9C7F-887C892C698F}" srcOrd="4" destOrd="0" parTransId="{4E26869E-BDAE-4B0A-AE6C-7FF5F113EC1F}" sibTransId="{3A4664B3-E434-4666-82F6-966BE81A772E}"/>
    <dgm:cxn modelId="{FB50F18B-F65E-4B40-8B08-D7BD702DC7B4}" type="presOf" srcId="{6F1CD468-7C7F-4AE3-A136-AAE515630E15}" destId="{A49011A5-8903-4599-AC5D-35C80337D331}" srcOrd="0" destOrd="0" presId="urn:microsoft.com/office/officeart/2005/8/layout/radial5"/>
    <dgm:cxn modelId="{C2E73FE7-621C-4812-8766-90C8D1E7A357}" type="presOf" srcId="{FE8CB3E7-6D78-4E9C-AA14-464D0F5ED74E}" destId="{9EF5DEB7-DE01-4D50-9E20-EDACCA72882A}" srcOrd="1" destOrd="0" presId="urn:microsoft.com/office/officeart/2005/8/layout/radial5"/>
    <dgm:cxn modelId="{6FA1DA73-2CC1-4031-BA6F-5AE76F2EE083}" type="presOf" srcId="{15086B56-F457-43B4-ADEA-456532294BD7}" destId="{B7D34B29-C380-49EB-800F-18E9FEFE5F89}" srcOrd="0" destOrd="0" presId="urn:microsoft.com/office/officeart/2005/8/layout/radial5"/>
    <dgm:cxn modelId="{9BC51D4E-567D-4BC1-B283-C097041B8AAF}" srcId="{DB8809EB-2A1E-4A61-B9FC-82C453D42320}" destId="{68285BFF-91C5-4393-9737-C3ECDDAD7DB5}" srcOrd="1" destOrd="0" parTransId="{8AEA052B-BD61-40B5-A0E1-74DA3FE1181A}" sibTransId="{0FC7E30A-26DB-4136-9213-23FF335DA55B}"/>
    <dgm:cxn modelId="{49B2FEA3-EEF5-44BB-8197-AFC60AA8B9C6}" type="presOf" srcId="{8AEA052B-BD61-40B5-A0E1-74DA3FE1181A}" destId="{0E887416-48F7-4D88-91BA-CEEF9FD77D92}" srcOrd="1" destOrd="0" presId="urn:microsoft.com/office/officeart/2005/8/layout/radial5"/>
    <dgm:cxn modelId="{14C506F3-439F-4A2A-B7F7-DAF659565468}" type="presOf" srcId="{6F1CD468-7C7F-4AE3-A136-AAE515630E15}" destId="{96CD200A-91B0-4789-8677-E6DC366C2435}" srcOrd="1" destOrd="0" presId="urn:microsoft.com/office/officeart/2005/8/layout/radial5"/>
    <dgm:cxn modelId="{D7CBBCFB-0C6F-428A-AD16-30D430C922B4}" type="presOf" srcId="{2646D6FA-8CD1-45F9-89FF-877FD3088E4F}" destId="{E0231255-4917-49DA-AB9A-8703092BD1E5}" srcOrd="0" destOrd="0" presId="urn:microsoft.com/office/officeart/2005/8/layout/radial5"/>
    <dgm:cxn modelId="{B13A0C7A-3995-48AA-87B9-32A76F9CE46A}" type="presParOf" srcId="{99F7C12F-856C-4154-856D-E54D1BC7C608}" destId="{01863433-06E3-437B-AF5B-13ECE700CD07}" srcOrd="0" destOrd="0" presId="urn:microsoft.com/office/officeart/2005/8/layout/radial5"/>
    <dgm:cxn modelId="{775DDD3D-39AA-4AB4-8F6A-D0A08AA9EB59}" type="presParOf" srcId="{99F7C12F-856C-4154-856D-E54D1BC7C608}" destId="{A49011A5-8903-4599-AC5D-35C80337D331}" srcOrd="1" destOrd="0" presId="urn:microsoft.com/office/officeart/2005/8/layout/radial5"/>
    <dgm:cxn modelId="{55A3FF76-A60C-47D4-A294-A8712B8C3224}" type="presParOf" srcId="{A49011A5-8903-4599-AC5D-35C80337D331}" destId="{96CD200A-91B0-4789-8677-E6DC366C2435}" srcOrd="0" destOrd="0" presId="urn:microsoft.com/office/officeart/2005/8/layout/radial5"/>
    <dgm:cxn modelId="{9CF51C30-0152-4477-A87C-BF9BDE475DE3}" type="presParOf" srcId="{99F7C12F-856C-4154-856D-E54D1BC7C608}" destId="{D4A49710-9CDD-4EFD-884F-C5E72CDCA14E}" srcOrd="2" destOrd="0" presId="urn:microsoft.com/office/officeart/2005/8/layout/radial5"/>
    <dgm:cxn modelId="{35737E19-29DC-4E6E-BCE0-95A8DCA43E75}" type="presParOf" srcId="{99F7C12F-856C-4154-856D-E54D1BC7C608}" destId="{9ABB612A-6EBA-473B-B834-2046908F5D46}" srcOrd="3" destOrd="0" presId="urn:microsoft.com/office/officeart/2005/8/layout/radial5"/>
    <dgm:cxn modelId="{89BAAE8F-50DC-4833-BFCB-27F43C932000}" type="presParOf" srcId="{9ABB612A-6EBA-473B-B834-2046908F5D46}" destId="{0E887416-48F7-4D88-91BA-CEEF9FD77D92}" srcOrd="0" destOrd="0" presId="urn:microsoft.com/office/officeart/2005/8/layout/radial5"/>
    <dgm:cxn modelId="{A8D6003F-B3B3-4A58-A13B-5B6048DB703E}" type="presParOf" srcId="{99F7C12F-856C-4154-856D-E54D1BC7C608}" destId="{A24F2743-326A-4910-BBE8-B03DD156735B}" srcOrd="4" destOrd="0" presId="urn:microsoft.com/office/officeart/2005/8/layout/radial5"/>
    <dgm:cxn modelId="{88AFF5E2-FBFF-4266-A61B-58ECF10D513C}" type="presParOf" srcId="{99F7C12F-856C-4154-856D-E54D1BC7C608}" destId="{CF4AD591-D7A4-4D64-959D-6BDC9D5B454C}" srcOrd="5" destOrd="0" presId="urn:microsoft.com/office/officeart/2005/8/layout/radial5"/>
    <dgm:cxn modelId="{DFF3FCE7-16A3-4BB8-9FA3-0DFE3723EA72}" type="presParOf" srcId="{CF4AD591-D7A4-4D64-959D-6BDC9D5B454C}" destId="{BE6A6C74-69BB-48D4-8E88-D544BD1686FD}" srcOrd="0" destOrd="0" presId="urn:microsoft.com/office/officeart/2005/8/layout/radial5"/>
    <dgm:cxn modelId="{A04DAE78-4C77-4B92-BD12-E8C2304C315E}" type="presParOf" srcId="{99F7C12F-856C-4154-856D-E54D1BC7C608}" destId="{B7D34B29-C380-49EB-800F-18E9FEFE5F89}" srcOrd="6" destOrd="0" presId="urn:microsoft.com/office/officeart/2005/8/layout/radial5"/>
    <dgm:cxn modelId="{78A6C9D7-9A17-47E2-96BE-5276655DB8C0}" type="presParOf" srcId="{99F7C12F-856C-4154-856D-E54D1BC7C608}" destId="{97121004-1749-45A0-A730-CFAB7C7BD956}" srcOrd="7" destOrd="0" presId="urn:microsoft.com/office/officeart/2005/8/layout/radial5"/>
    <dgm:cxn modelId="{564DB0F6-2B33-4598-AD03-798483606501}" type="presParOf" srcId="{97121004-1749-45A0-A730-CFAB7C7BD956}" destId="{9EF5DEB7-DE01-4D50-9E20-EDACCA72882A}" srcOrd="0" destOrd="0" presId="urn:microsoft.com/office/officeart/2005/8/layout/radial5"/>
    <dgm:cxn modelId="{054F85CB-76EE-4478-80E6-21423B75EE05}" type="presParOf" srcId="{99F7C12F-856C-4154-856D-E54D1BC7C608}" destId="{E0231255-4917-49DA-AB9A-8703092BD1E5}" srcOrd="8" destOrd="0" presId="urn:microsoft.com/office/officeart/2005/8/layout/radial5"/>
    <dgm:cxn modelId="{DF562427-B2DA-4A6A-96C3-8E8E45EC829C}" type="presParOf" srcId="{99F7C12F-856C-4154-856D-E54D1BC7C608}" destId="{F31DD803-187E-4BF8-9371-ADC24EEC3739}" srcOrd="9" destOrd="0" presId="urn:microsoft.com/office/officeart/2005/8/layout/radial5"/>
    <dgm:cxn modelId="{95B6BC8E-8694-4852-88E7-BEB2DADD435A}" type="presParOf" srcId="{F31DD803-187E-4BF8-9371-ADC24EEC3739}" destId="{185A9503-5940-4B26-8BB4-B0DECEF3C049}" srcOrd="0" destOrd="0" presId="urn:microsoft.com/office/officeart/2005/8/layout/radial5"/>
    <dgm:cxn modelId="{63718F19-6D51-4859-B304-8852B27033D0}" type="presParOf" srcId="{99F7C12F-856C-4154-856D-E54D1BC7C608}" destId="{975DC45E-F8AF-464C-8AA3-963AF066A13F}"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D1396-8754-4612-BCAD-9C971F4717D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BC466C2B-8CB0-4990-AE85-141144549CA6}">
      <dgm:prSet phldrT="[Text]"/>
      <dgm:spPr/>
      <dgm:t>
        <a:bodyPr/>
        <a:lstStyle/>
        <a:p>
          <a:r>
            <a:rPr lang="he-IL" dirty="0" smtClean="0"/>
            <a:t>שמאות מקרקעין</a:t>
          </a:r>
          <a:endParaRPr lang="en-GB" dirty="0"/>
        </a:p>
      </dgm:t>
    </dgm:pt>
    <dgm:pt modelId="{F60D51B6-E7BB-409E-BF6D-A9A1B8D07803}" type="parTrans" cxnId="{22FF36C4-28CD-4444-A1D3-76296F0AF68E}">
      <dgm:prSet/>
      <dgm:spPr/>
      <dgm:t>
        <a:bodyPr/>
        <a:lstStyle/>
        <a:p>
          <a:endParaRPr lang="en-GB"/>
        </a:p>
      </dgm:t>
    </dgm:pt>
    <dgm:pt modelId="{9C4EE466-DBF5-49A2-AE98-9C4BEF0E3A02}" type="sibTrans" cxnId="{22FF36C4-28CD-4444-A1D3-76296F0AF68E}">
      <dgm:prSet/>
      <dgm:spPr/>
      <dgm:t>
        <a:bodyPr/>
        <a:lstStyle/>
        <a:p>
          <a:endParaRPr lang="en-GB"/>
        </a:p>
      </dgm:t>
    </dgm:pt>
    <dgm:pt modelId="{03DED9C6-26CB-4E9B-8601-5DBBFDECAE99}">
      <dgm:prSet phldrT="[Text]"/>
      <dgm:spPr/>
      <dgm:t>
        <a:bodyPr/>
        <a:lstStyle/>
        <a:p>
          <a:r>
            <a:rPr lang="he-IL" dirty="0" smtClean="0"/>
            <a:t>גישת ההשוואה</a:t>
          </a:r>
          <a:endParaRPr lang="en-GB" dirty="0"/>
        </a:p>
      </dgm:t>
    </dgm:pt>
    <dgm:pt modelId="{1D4607DD-CA1A-40AE-A7F6-89A8CE457772}" type="parTrans" cxnId="{60D1BA5D-F7C0-4559-A47F-E71E2A251810}">
      <dgm:prSet/>
      <dgm:spPr/>
      <dgm:t>
        <a:bodyPr/>
        <a:lstStyle/>
        <a:p>
          <a:endParaRPr lang="en-GB"/>
        </a:p>
      </dgm:t>
    </dgm:pt>
    <dgm:pt modelId="{4107E731-A79D-4856-9C60-5E82F3DF20BB}" type="sibTrans" cxnId="{60D1BA5D-F7C0-4559-A47F-E71E2A251810}">
      <dgm:prSet/>
      <dgm:spPr/>
      <dgm:t>
        <a:bodyPr/>
        <a:lstStyle/>
        <a:p>
          <a:endParaRPr lang="en-GB"/>
        </a:p>
      </dgm:t>
    </dgm:pt>
    <dgm:pt modelId="{8015F895-758A-454D-9D5B-C54579BAF564}">
      <dgm:prSet phldrT="[Text]"/>
      <dgm:spPr/>
      <dgm:t>
        <a:bodyPr/>
        <a:lstStyle/>
        <a:p>
          <a:r>
            <a:rPr lang="he-IL" dirty="0" smtClean="0"/>
            <a:t>גישת העלות</a:t>
          </a:r>
          <a:endParaRPr lang="en-GB" dirty="0"/>
        </a:p>
      </dgm:t>
    </dgm:pt>
    <dgm:pt modelId="{534D4DDC-DDB7-4A59-969B-71CD30CD9107}" type="parTrans" cxnId="{D6450B86-55BC-4FEF-A910-E1A39B8D7367}">
      <dgm:prSet/>
      <dgm:spPr/>
      <dgm:t>
        <a:bodyPr/>
        <a:lstStyle/>
        <a:p>
          <a:endParaRPr lang="en-GB"/>
        </a:p>
      </dgm:t>
    </dgm:pt>
    <dgm:pt modelId="{C97A24BD-E30F-4A2C-82F0-0787CC7B5E70}" type="sibTrans" cxnId="{D6450B86-55BC-4FEF-A910-E1A39B8D7367}">
      <dgm:prSet/>
      <dgm:spPr/>
      <dgm:t>
        <a:bodyPr/>
        <a:lstStyle/>
        <a:p>
          <a:endParaRPr lang="en-GB"/>
        </a:p>
      </dgm:t>
    </dgm:pt>
    <dgm:pt modelId="{40EF580E-8336-4EAE-B730-A077CD16B49E}">
      <dgm:prSet phldrT="[Text]"/>
      <dgm:spPr/>
      <dgm:t>
        <a:bodyPr/>
        <a:lstStyle/>
        <a:p>
          <a:r>
            <a:rPr lang="he-IL" dirty="0" smtClean="0"/>
            <a:t>גישת ההכנסות</a:t>
          </a:r>
          <a:endParaRPr lang="en-GB" dirty="0"/>
        </a:p>
      </dgm:t>
    </dgm:pt>
    <dgm:pt modelId="{C77786B4-D3EA-4B2F-8706-3C68CD969AC8}" type="parTrans" cxnId="{64D722CF-7328-4328-950E-775C4B7BE86F}">
      <dgm:prSet/>
      <dgm:spPr/>
      <dgm:t>
        <a:bodyPr/>
        <a:lstStyle/>
        <a:p>
          <a:endParaRPr lang="en-GB"/>
        </a:p>
      </dgm:t>
    </dgm:pt>
    <dgm:pt modelId="{056C6AAB-C617-4720-BDD0-09996B1F53CC}" type="sibTrans" cxnId="{64D722CF-7328-4328-950E-775C4B7BE86F}">
      <dgm:prSet/>
      <dgm:spPr/>
      <dgm:t>
        <a:bodyPr/>
        <a:lstStyle/>
        <a:p>
          <a:endParaRPr lang="en-GB"/>
        </a:p>
      </dgm:t>
    </dgm:pt>
    <dgm:pt modelId="{B57011C8-8B7C-407F-9E92-07561A02C09C}" type="pres">
      <dgm:prSet presAssocID="{692D1396-8754-4612-BCAD-9C971F4717DC}" presName="Name0" presStyleCnt="0">
        <dgm:presLayoutVars>
          <dgm:orgChart val="1"/>
          <dgm:chPref val="1"/>
          <dgm:dir/>
          <dgm:animOne val="branch"/>
          <dgm:animLvl val="lvl"/>
          <dgm:resizeHandles/>
        </dgm:presLayoutVars>
      </dgm:prSet>
      <dgm:spPr/>
      <dgm:t>
        <a:bodyPr/>
        <a:lstStyle/>
        <a:p>
          <a:pPr rtl="1"/>
          <a:endParaRPr lang="he-IL"/>
        </a:p>
      </dgm:t>
    </dgm:pt>
    <dgm:pt modelId="{31F99B02-C8FD-4CC8-B0E1-4E2FA9888607}" type="pres">
      <dgm:prSet presAssocID="{BC466C2B-8CB0-4990-AE85-141144549CA6}" presName="hierRoot1" presStyleCnt="0">
        <dgm:presLayoutVars>
          <dgm:hierBranch val="init"/>
        </dgm:presLayoutVars>
      </dgm:prSet>
      <dgm:spPr/>
    </dgm:pt>
    <dgm:pt modelId="{40447D01-65EF-429D-9CF7-5EF4236DCB4A}" type="pres">
      <dgm:prSet presAssocID="{BC466C2B-8CB0-4990-AE85-141144549CA6}" presName="rootComposite1" presStyleCnt="0"/>
      <dgm:spPr/>
    </dgm:pt>
    <dgm:pt modelId="{50CED522-40AF-4FCE-BD90-C7A9C059A060}" type="pres">
      <dgm:prSet presAssocID="{BC466C2B-8CB0-4990-AE85-141144549CA6}" presName="rootText1" presStyleLbl="alignAcc1" presStyleIdx="0" presStyleCnt="0">
        <dgm:presLayoutVars>
          <dgm:chPref val="3"/>
        </dgm:presLayoutVars>
      </dgm:prSet>
      <dgm:spPr/>
      <dgm:t>
        <a:bodyPr/>
        <a:lstStyle/>
        <a:p>
          <a:endParaRPr lang="en-GB"/>
        </a:p>
      </dgm:t>
    </dgm:pt>
    <dgm:pt modelId="{C7D7EEDA-2CBF-434C-ADB5-DC4816A87726}" type="pres">
      <dgm:prSet presAssocID="{BC466C2B-8CB0-4990-AE85-141144549CA6}" presName="topArc1" presStyleLbl="parChTrans1D1" presStyleIdx="0" presStyleCnt="8"/>
      <dgm:spPr/>
    </dgm:pt>
    <dgm:pt modelId="{69953254-F1B8-489C-8CB1-9F64C209E6C1}" type="pres">
      <dgm:prSet presAssocID="{BC466C2B-8CB0-4990-AE85-141144549CA6}" presName="bottomArc1" presStyleLbl="parChTrans1D1" presStyleIdx="1" presStyleCnt="8"/>
      <dgm:spPr/>
    </dgm:pt>
    <dgm:pt modelId="{361DC839-E621-4D44-8DDE-580C9AED8001}" type="pres">
      <dgm:prSet presAssocID="{BC466C2B-8CB0-4990-AE85-141144549CA6}" presName="topConnNode1" presStyleLbl="node1" presStyleIdx="0" presStyleCnt="0"/>
      <dgm:spPr/>
      <dgm:t>
        <a:bodyPr/>
        <a:lstStyle/>
        <a:p>
          <a:pPr rtl="1"/>
          <a:endParaRPr lang="he-IL"/>
        </a:p>
      </dgm:t>
    </dgm:pt>
    <dgm:pt modelId="{3168D94B-7646-41AE-AE8E-57381A7EFEE7}" type="pres">
      <dgm:prSet presAssocID="{BC466C2B-8CB0-4990-AE85-141144549CA6}" presName="hierChild2" presStyleCnt="0"/>
      <dgm:spPr/>
    </dgm:pt>
    <dgm:pt modelId="{3E2FC5F2-5E07-4940-8718-F87D690EB1D4}" type="pres">
      <dgm:prSet presAssocID="{1D4607DD-CA1A-40AE-A7F6-89A8CE457772}" presName="Name28" presStyleLbl="parChTrans1D2" presStyleIdx="0" presStyleCnt="3"/>
      <dgm:spPr/>
      <dgm:t>
        <a:bodyPr/>
        <a:lstStyle/>
        <a:p>
          <a:pPr rtl="1"/>
          <a:endParaRPr lang="he-IL"/>
        </a:p>
      </dgm:t>
    </dgm:pt>
    <dgm:pt modelId="{5306A6C2-3B08-4E61-8A69-3F9F8964C3D5}" type="pres">
      <dgm:prSet presAssocID="{03DED9C6-26CB-4E9B-8601-5DBBFDECAE99}" presName="hierRoot2" presStyleCnt="0">
        <dgm:presLayoutVars>
          <dgm:hierBranch val="init"/>
        </dgm:presLayoutVars>
      </dgm:prSet>
      <dgm:spPr/>
    </dgm:pt>
    <dgm:pt modelId="{E100295A-4A61-4879-9B22-D356A64BCA3F}" type="pres">
      <dgm:prSet presAssocID="{03DED9C6-26CB-4E9B-8601-5DBBFDECAE99}" presName="rootComposite2" presStyleCnt="0"/>
      <dgm:spPr/>
    </dgm:pt>
    <dgm:pt modelId="{7D3E5A9A-3A8F-4DDD-9DBE-55ED1833A206}" type="pres">
      <dgm:prSet presAssocID="{03DED9C6-26CB-4E9B-8601-5DBBFDECAE99}" presName="rootText2" presStyleLbl="alignAcc1" presStyleIdx="0" presStyleCnt="0">
        <dgm:presLayoutVars>
          <dgm:chPref val="3"/>
        </dgm:presLayoutVars>
      </dgm:prSet>
      <dgm:spPr/>
      <dgm:t>
        <a:bodyPr/>
        <a:lstStyle/>
        <a:p>
          <a:pPr rtl="1"/>
          <a:endParaRPr lang="he-IL"/>
        </a:p>
      </dgm:t>
    </dgm:pt>
    <dgm:pt modelId="{D3AAEC1A-8B3B-4EB4-862B-1A180944DC0E}" type="pres">
      <dgm:prSet presAssocID="{03DED9C6-26CB-4E9B-8601-5DBBFDECAE99}" presName="topArc2" presStyleLbl="parChTrans1D1" presStyleIdx="2" presStyleCnt="8"/>
      <dgm:spPr/>
    </dgm:pt>
    <dgm:pt modelId="{807E3E0B-346C-4C13-A679-1F83C6694231}" type="pres">
      <dgm:prSet presAssocID="{03DED9C6-26CB-4E9B-8601-5DBBFDECAE99}" presName="bottomArc2" presStyleLbl="parChTrans1D1" presStyleIdx="3" presStyleCnt="8"/>
      <dgm:spPr/>
    </dgm:pt>
    <dgm:pt modelId="{FD03D438-F530-481F-AC56-CE1767239AD6}" type="pres">
      <dgm:prSet presAssocID="{03DED9C6-26CB-4E9B-8601-5DBBFDECAE99}" presName="topConnNode2" presStyleLbl="node2" presStyleIdx="0" presStyleCnt="0"/>
      <dgm:spPr/>
      <dgm:t>
        <a:bodyPr/>
        <a:lstStyle/>
        <a:p>
          <a:pPr rtl="1"/>
          <a:endParaRPr lang="he-IL"/>
        </a:p>
      </dgm:t>
    </dgm:pt>
    <dgm:pt modelId="{C1417839-E05F-4483-83B2-D0C041992E4D}" type="pres">
      <dgm:prSet presAssocID="{03DED9C6-26CB-4E9B-8601-5DBBFDECAE99}" presName="hierChild4" presStyleCnt="0"/>
      <dgm:spPr/>
    </dgm:pt>
    <dgm:pt modelId="{413AC594-0037-45D8-8618-3AAF81EC3249}" type="pres">
      <dgm:prSet presAssocID="{03DED9C6-26CB-4E9B-8601-5DBBFDECAE99}" presName="hierChild5" presStyleCnt="0"/>
      <dgm:spPr/>
    </dgm:pt>
    <dgm:pt modelId="{4F390F50-BA5F-454D-96FA-2187D4AC6E3E}" type="pres">
      <dgm:prSet presAssocID="{534D4DDC-DDB7-4A59-969B-71CD30CD9107}" presName="Name28" presStyleLbl="parChTrans1D2" presStyleIdx="1" presStyleCnt="3"/>
      <dgm:spPr/>
      <dgm:t>
        <a:bodyPr/>
        <a:lstStyle/>
        <a:p>
          <a:pPr rtl="1"/>
          <a:endParaRPr lang="he-IL"/>
        </a:p>
      </dgm:t>
    </dgm:pt>
    <dgm:pt modelId="{D47F0174-9F67-4F96-9212-C0BF72A01D45}" type="pres">
      <dgm:prSet presAssocID="{8015F895-758A-454D-9D5B-C54579BAF564}" presName="hierRoot2" presStyleCnt="0">
        <dgm:presLayoutVars>
          <dgm:hierBranch val="init"/>
        </dgm:presLayoutVars>
      </dgm:prSet>
      <dgm:spPr/>
    </dgm:pt>
    <dgm:pt modelId="{5591FF4C-0032-4FA9-ACFF-FA4E2A25B9DE}" type="pres">
      <dgm:prSet presAssocID="{8015F895-758A-454D-9D5B-C54579BAF564}" presName="rootComposite2" presStyleCnt="0"/>
      <dgm:spPr/>
    </dgm:pt>
    <dgm:pt modelId="{C18E77CC-6FCB-44AD-988D-09FE14DBF277}" type="pres">
      <dgm:prSet presAssocID="{8015F895-758A-454D-9D5B-C54579BAF564}" presName="rootText2" presStyleLbl="alignAcc1" presStyleIdx="0" presStyleCnt="0">
        <dgm:presLayoutVars>
          <dgm:chPref val="3"/>
        </dgm:presLayoutVars>
      </dgm:prSet>
      <dgm:spPr/>
      <dgm:t>
        <a:bodyPr/>
        <a:lstStyle/>
        <a:p>
          <a:pPr rtl="1"/>
          <a:endParaRPr lang="he-IL"/>
        </a:p>
      </dgm:t>
    </dgm:pt>
    <dgm:pt modelId="{FEB2D328-4210-4EF1-97F0-84FFA0BE48B3}" type="pres">
      <dgm:prSet presAssocID="{8015F895-758A-454D-9D5B-C54579BAF564}" presName="topArc2" presStyleLbl="parChTrans1D1" presStyleIdx="4" presStyleCnt="8"/>
      <dgm:spPr/>
    </dgm:pt>
    <dgm:pt modelId="{F00EA3C0-B150-403D-8E4A-E49A94AA1C87}" type="pres">
      <dgm:prSet presAssocID="{8015F895-758A-454D-9D5B-C54579BAF564}" presName="bottomArc2" presStyleLbl="parChTrans1D1" presStyleIdx="5" presStyleCnt="8"/>
      <dgm:spPr/>
    </dgm:pt>
    <dgm:pt modelId="{6EC30F13-E026-4BF5-9DCE-FBAD3D378252}" type="pres">
      <dgm:prSet presAssocID="{8015F895-758A-454D-9D5B-C54579BAF564}" presName="topConnNode2" presStyleLbl="node2" presStyleIdx="0" presStyleCnt="0"/>
      <dgm:spPr/>
      <dgm:t>
        <a:bodyPr/>
        <a:lstStyle/>
        <a:p>
          <a:pPr rtl="1"/>
          <a:endParaRPr lang="he-IL"/>
        </a:p>
      </dgm:t>
    </dgm:pt>
    <dgm:pt modelId="{1F382982-E4EB-4DD1-9650-E94FD41A18D8}" type="pres">
      <dgm:prSet presAssocID="{8015F895-758A-454D-9D5B-C54579BAF564}" presName="hierChild4" presStyleCnt="0"/>
      <dgm:spPr/>
    </dgm:pt>
    <dgm:pt modelId="{42A30BF7-514F-447B-9AD3-F5FB63BBAE12}" type="pres">
      <dgm:prSet presAssocID="{8015F895-758A-454D-9D5B-C54579BAF564}" presName="hierChild5" presStyleCnt="0"/>
      <dgm:spPr/>
    </dgm:pt>
    <dgm:pt modelId="{12C2EBE0-8DF3-4EC1-A417-B3432DC6B8DA}" type="pres">
      <dgm:prSet presAssocID="{C77786B4-D3EA-4B2F-8706-3C68CD969AC8}" presName="Name28" presStyleLbl="parChTrans1D2" presStyleIdx="2" presStyleCnt="3"/>
      <dgm:spPr/>
      <dgm:t>
        <a:bodyPr/>
        <a:lstStyle/>
        <a:p>
          <a:pPr rtl="1"/>
          <a:endParaRPr lang="he-IL"/>
        </a:p>
      </dgm:t>
    </dgm:pt>
    <dgm:pt modelId="{3AFCE319-A503-4879-9062-9CB6E8E169F8}" type="pres">
      <dgm:prSet presAssocID="{40EF580E-8336-4EAE-B730-A077CD16B49E}" presName="hierRoot2" presStyleCnt="0">
        <dgm:presLayoutVars>
          <dgm:hierBranch val="init"/>
        </dgm:presLayoutVars>
      </dgm:prSet>
      <dgm:spPr/>
    </dgm:pt>
    <dgm:pt modelId="{456C65B3-9DCC-4991-89D3-E96BB56EB5CA}" type="pres">
      <dgm:prSet presAssocID="{40EF580E-8336-4EAE-B730-A077CD16B49E}" presName="rootComposite2" presStyleCnt="0"/>
      <dgm:spPr/>
    </dgm:pt>
    <dgm:pt modelId="{37AF0DE4-30B4-4087-B15A-9821D5C374B8}" type="pres">
      <dgm:prSet presAssocID="{40EF580E-8336-4EAE-B730-A077CD16B49E}" presName="rootText2" presStyleLbl="alignAcc1" presStyleIdx="0" presStyleCnt="0">
        <dgm:presLayoutVars>
          <dgm:chPref val="3"/>
        </dgm:presLayoutVars>
      </dgm:prSet>
      <dgm:spPr/>
      <dgm:t>
        <a:bodyPr/>
        <a:lstStyle/>
        <a:p>
          <a:pPr rtl="1"/>
          <a:endParaRPr lang="he-IL"/>
        </a:p>
      </dgm:t>
    </dgm:pt>
    <dgm:pt modelId="{5F2D22BC-AFC4-4561-BF78-F55AB1381E4D}" type="pres">
      <dgm:prSet presAssocID="{40EF580E-8336-4EAE-B730-A077CD16B49E}" presName="topArc2" presStyleLbl="parChTrans1D1" presStyleIdx="6" presStyleCnt="8"/>
      <dgm:spPr/>
    </dgm:pt>
    <dgm:pt modelId="{79493446-8356-4C8D-98E6-4411F5E8081C}" type="pres">
      <dgm:prSet presAssocID="{40EF580E-8336-4EAE-B730-A077CD16B49E}" presName="bottomArc2" presStyleLbl="parChTrans1D1" presStyleIdx="7" presStyleCnt="8"/>
      <dgm:spPr/>
    </dgm:pt>
    <dgm:pt modelId="{9FF6BCBB-160F-486C-8FD2-40D07DA30842}" type="pres">
      <dgm:prSet presAssocID="{40EF580E-8336-4EAE-B730-A077CD16B49E}" presName="topConnNode2" presStyleLbl="node2" presStyleIdx="0" presStyleCnt="0"/>
      <dgm:spPr/>
      <dgm:t>
        <a:bodyPr/>
        <a:lstStyle/>
        <a:p>
          <a:pPr rtl="1"/>
          <a:endParaRPr lang="he-IL"/>
        </a:p>
      </dgm:t>
    </dgm:pt>
    <dgm:pt modelId="{0AAC99B0-C847-4CA3-ADC1-465F97D55B2D}" type="pres">
      <dgm:prSet presAssocID="{40EF580E-8336-4EAE-B730-A077CD16B49E}" presName="hierChild4" presStyleCnt="0"/>
      <dgm:spPr/>
    </dgm:pt>
    <dgm:pt modelId="{BCB4862A-F1C1-4975-B70A-D5D52461D303}" type="pres">
      <dgm:prSet presAssocID="{40EF580E-8336-4EAE-B730-A077CD16B49E}" presName="hierChild5" presStyleCnt="0"/>
      <dgm:spPr/>
    </dgm:pt>
    <dgm:pt modelId="{EAC8B8D9-90A1-4CD9-B2EA-F3FC9885E765}" type="pres">
      <dgm:prSet presAssocID="{BC466C2B-8CB0-4990-AE85-141144549CA6}" presName="hierChild3" presStyleCnt="0"/>
      <dgm:spPr/>
    </dgm:pt>
  </dgm:ptLst>
  <dgm:cxnLst>
    <dgm:cxn modelId="{71B7785B-BF7B-499C-A280-8B243494D346}" type="presOf" srcId="{03DED9C6-26CB-4E9B-8601-5DBBFDECAE99}" destId="{FD03D438-F530-481F-AC56-CE1767239AD6}" srcOrd="1" destOrd="0" presId="urn:microsoft.com/office/officeart/2008/layout/HalfCircleOrganizationChart"/>
    <dgm:cxn modelId="{22FF36C4-28CD-4444-A1D3-76296F0AF68E}" srcId="{692D1396-8754-4612-BCAD-9C971F4717DC}" destId="{BC466C2B-8CB0-4990-AE85-141144549CA6}" srcOrd="0" destOrd="0" parTransId="{F60D51B6-E7BB-409E-BF6D-A9A1B8D07803}" sibTransId="{9C4EE466-DBF5-49A2-AE98-9C4BEF0E3A02}"/>
    <dgm:cxn modelId="{DB5D65DB-F9B5-44B3-9278-03876AEF3212}" type="presOf" srcId="{534D4DDC-DDB7-4A59-969B-71CD30CD9107}" destId="{4F390F50-BA5F-454D-96FA-2187D4AC6E3E}" srcOrd="0" destOrd="0" presId="urn:microsoft.com/office/officeart/2008/layout/HalfCircleOrganizationChart"/>
    <dgm:cxn modelId="{1083FFDD-85E7-4A1A-A35F-0A27AC43D120}" type="presOf" srcId="{692D1396-8754-4612-BCAD-9C971F4717DC}" destId="{B57011C8-8B7C-407F-9E92-07561A02C09C}" srcOrd="0" destOrd="0" presId="urn:microsoft.com/office/officeart/2008/layout/HalfCircleOrganizationChart"/>
    <dgm:cxn modelId="{60D1BA5D-F7C0-4559-A47F-E71E2A251810}" srcId="{BC466C2B-8CB0-4990-AE85-141144549CA6}" destId="{03DED9C6-26CB-4E9B-8601-5DBBFDECAE99}" srcOrd="0" destOrd="0" parTransId="{1D4607DD-CA1A-40AE-A7F6-89A8CE457772}" sibTransId="{4107E731-A79D-4856-9C60-5E82F3DF20BB}"/>
    <dgm:cxn modelId="{D6450B86-55BC-4FEF-A910-E1A39B8D7367}" srcId="{BC466C2B-8CB0-4990-AE85-141144549CA6}" destId="{8015F895-758A-454D-9D5B-C54579BAF564}" srcOrd="1" destOrd="0" parTransId="{534D4DDC-DDB7-4A59-969B-71CD30CD9107}" sibTransId="{C97A24BD-E30F-4A2C-82F0-0787CC7B5E70}"/>
    <dgm:cxn modelId="{64D722CF-7328-4328-950E-775C4B7BE86F}" srcId="{BC466C2B-8CB0-4990-AE85-141144549CA6}" destId="{40EF580E-8336-4EAE-B730-A077CD16B49E}" srcOrd="2" destOrd="0" parTransId="{C77786B4-D3EA-4B2F-8706-3C68CD969AC8}" sibTransId="{056C6AAB-C617-4720-BDD0-09996B1F53CC}"/>
    <dgm:cxn modelId="{CB3B8BD0-47E1-4354-8703-0DE88F58CD35}" type="presOf" srcId="{8015F895-758A-454D-9D5B-C54579BAF564}" destId="{6EC30F13-E026-4BF5-9DCE-FBAD3D378252}" srcOrd="1" destOrd="0" presId="urn:microsoft.com/office/officeart/2008/layout/HalfCircleOrganizationChart"/>
    <dgm:cxn modelId="{92520BDC-4A6C-4860-A7EE-9058495B8A12}" type="presOf" srcId="{BC466C2B-8CB0-4990-AE85-141144549CA6}" destId="{361DC839-E621-4D44-8DDE-580C9AED8001}" srcOrd="1" destOrd="0" presId="urn:microsoft.com/office/officeart/2008/layout/HalfCircleOrganizationChart"/>
    <dgm:cxn modelId="{5B37D467-4694-44F9-B013-800A2E204646}" type="presOf" srcId="{BC466C2B-8CB0-4990-AE85-141144549CA6}" destId="{50CED522-40AF-4FCE-BD90-C7A9C059A060}" srcOrd="0" destOrd="0" presId="urn:microsoft.com/office/officeart/2008/layout/HalfCircleOrganizationChart"/>
    <dgm:cxn modelId="{0FF4F07E-D1A7-4B1C-993D-DAD0D4F8C026}" type="presOf" srcId="{40EF580E-8336-4EAE-B730-A077CD16B49E}" destId="{9FF6BCBB-160F-486C-8FD2-40D07DA30842}" srcOrd="1" destOrd="0" presId="urn:microsoft.com/office/officeart/2008/layout/HalfCircleOrganizationChart"/>
    <dgm:cxn modelId="{F7001321-6A86-4866-B22E-4EF35423CD22}" type="presOf" srcId="{1D4607DD-CA1A-40AE-A7F6-89A8CE457772}" destId="{3E2FC5F2-5E07-4940-8718-F87D690EB1D4}" srcOrd="0" destOrd="0" presId="urn:microsoft.com/office/officeart/2008/layout/HalfCircleOrganizationChart"/>
    <dgm:cxn modelId="{2B80EFF9-563C-4600-B26C-549FCB0BFEE1}" type="presOf" srcId="{C77786B4-D3EA-4B2F-8706-3C68CD969AC8}" destId="{12C2EBE0-8DF3-4EC1-A417-B3432DC6B8DA}" srcOrd="0" destOrd="0" presId="urn:microsoft.com/office/officeart/2008/layout/HalfCircleOrganizationChart"/>
    <dgm:cxn modelId="{A5A5D16D-8BFA-4F99-86C5-31FEE9EAB92E}" type="presOf" srcId="{40EF580E-8336-4EAE-B730-A077CD16B49E}" destId="{37AF0DE4-30B4-4087-B15A-9821D5C374B8}" srcOrd="0" destOrd="0" presId="urn:microsoft.com/office/officeart/2008/layout/HalfCircleOrganizationChart"/>
    <dgm:cxn modelId="{4C1F4532-5CEC-424F-BCE7-D19AF5E0E672}" type="presOf" srcId="{03DED9C6-26CB-4E9B-8601-5DBBFDECAE99}" destId="{7D3E5A9A-3A8F-4DDD-9DBE-55ED1833A206}" srcOrd="0" destOrd="0" presId="urn:microsoft.com/office/officeart/2008/layout/HalfCircleOrganizationChart"/>
    <dgm:cxn modelId="{2C2A8198-25C1-4B5A-B1D4-4C657E6106B8}" type="presOf" srcId="{8015F895-758A-454D-9D5B-C54579BAF564}" destId="{C18E77CC-6FCB-44AD-988D-09FE14DBF277}" srcOrd="0" destOrd="0" presId="urn:microsoft.com/office/officeart/2008/layout/HalfCircleOrganizationChart"/>
    <dgm:cxn modelId="{8A21B722-E58F-43AE-9F39-214E6A8FF7F4}" type="presParOf" srcId="{B57011C8-8B7C-407F-9E92-07561A02C09C}" destId="{31F99B02-C8FD-4CC8-B0E1-4E2FA9888607}" srcOrd="0" destOrd="0" presId="urn:microsoft.com/office/officeart/2008/layout/HalfCircleOrganizationChart"/>
    <dgm:cxn modelId="{B8AE82C0-3FB7-4FFE-BD37-6D6EF67E2123}" type="presParOf" srcId="{31F99B02-C8FD-4CC8-B0E1-4E2FA9888607}" destId="{40447D01-65EF-429D-9CF7-5EF4236DCB4A}" srcOrd="0" destOrd="0" presId="urn:microsoft.com/office/officeart/2008/layout/HalfCircleOrganizationChart"/>
    <dgm:cxn modelId="{B01FEF76-F4AD-445E-922F-315AF5B05340}" type="presParOf" srcId="{40447D01-65EF-429D-9CF7-5EF4236DCB4A}" destId="{50CED522-40AF-4FCE-BD90-C7A9C059A060}" srcOrd="0" destOrd="0" presId="urn:microsoft.com/office/officeart/2008/layout/HalfCircleOrganizationChart"/>
    <dgm:cxn modelId="{1FBBCC2B-3620-4592-9A32-A3880799F5E1}" type="presParOf" srcId="{40447D01-65EF-429D-9CF7-5EF4236DCB4A}" destId="{C7D7EEDA-2CBF-434C-ADB5-DC4816A87726}" srcOrd="1" destOrd="0" presId="urn:microsoft.com/office/officeart/2008/layout/HalfCircleOrganizationChart"/>
    <dgm:cxn modelId="{30BCA847-2A05-49B7-8E3B-D446A2E32E12}" type="presParOf" srcId="{40447D01-65EF-429D-9CF7-5EF4236DCB4A}" destId="{69953254-F1B8-489C-8CB1-9F64C209E6C1}" srcOrd="2" destOrd="0" presId="urn:microsoft.com/office/officeart/2008/layout/HalfCircleOrganizationChart"/>
    <dgm:cxn modelId="{CE4EC2C4-264B-40B3-A134-9D6964D5571E}" type="presParOf" srcId="{40447D01-65EF-429D-9CF7-5EF4236DCB4A}" destId="{361DC839-E621-4D44-8DDE-580C9AED8001}" srcOrd="3" destOrd="0" presId="urn:microsoft.com/office/officeart/2008/layout/HalfCircleOrganizationChart"/>
    <dgm:cxn modelId="{AD0E0491-3D7A-46DA-B472-5BC0E69F7591}" type="presParOf" srcId="{31F99B02-C8FD-4CC8-B0E1-4E2FA9888607}" destId="{3168D94B-7646-41AE-AE8E-57381A7EFEE7}" srcOrd="1" destOrd="0" presId="urn:microsoft.com/office/officeart/2008/layout/HalfCircleOrganizationChart"/>
    <dgm:cxn modelId="{178CF386-896F-4CF6-922A-16F85B8F5E51}" type="presParOf" srcId="{3168D94B-7646-41AE-AE8E-57381A7EFEE7}" destId="{3E2FC5F2-5E07-4940-8718-F87D690EB1D4}" srcOrd="0" destOrd="0" presId="urn:microsoft.com/office/officeart/2008/layout/HalfCircleOrganizationChart"/>
    <dgm:cxn modelId="{6BD90A81-B899-4FBC-AB4F-CD9A5F779894}" type="presParOf" srcId="{3168D94B-7646-41AE-AE8E-57381A7EFEE7}" destId="{5306A6C2-3B08-4E61-8A69-3F9F8964C3D5}" srcOrd="1" destOrd="0" presId="urn:microsoft.com/office/officeart/2008/layout/HalfCircleOrganizationChart"/>
    <dgm:cxn modelId="{0D37F373-B38D-422A-BA95-06177065A7DE}" type="presParOf" srcId="{5306A6C2-3B08-4E61-8A69-3F9F8964C3D5}" destId="{E100295A-4A61-4879-9B22-D356A64BCA3F}" srcOrd="0" destOrd="0" presId="urn:microsoft.com/office/officeart/2008/layout/HalfCircleOrganizationChart"/>
    <dgm:cxn modelId="{E7248822-346A-4CC5-B66E-78BB6E2E9043}" type="presParOf" srcId="{E100295A-4A61-4879-9B22-D356A64BCA3F}" destId="{7D3E5A9A-3A8F-4DDD-9DBE-55ED1833A206}" srcOrd="0" destOrd="0" presId="urn:microsoft.com/office/officeart/2008/layout/HalfCircleOrganizationChart"/>
    <dgm:cxn modelId="{2A5425BA-BC09-495C-93CB-B09C32649B63}" type="presParOf" srcId="{E100295A-4A61-4879-9B22-D356A64BCA3F}" destId="{D3AAEC1A-8B3B-4EB4-862B-1A180944DC0E}" srcOrd="1" destOrd="0" presId="urn:microsoft.com/office/officeart/2008/layout/HalfCircleOrganizationChart"/>
    <dgm:cxn modelId="{B5766E22-578F-4B25-A4C2-99E44768ED4B}" type="presParOf" srcId="{E100295A-4A61-4879-9B22-D356A64BCA3F}" destId="{807E3E0B-346C-4C13-A679-1F83C6694231}" srcOrd="2" destOrd="0" presId="urn:microsoft.com/office/officeart/2008/layout/HalfCircleOrganizationChart"/>
    <dgm:cxn modelId="{83336760-44F6-43D0-83BF-123EA455762A}" type="presParOf" srcId="{E100295A-4A61-4879-9B22-D356A64BCA3F}" destId="{FD03D438-F530-481F-AC56-CE1767239AD6}" srcOrd="3" destOrd="0" presId="urn:microsoft.com/office/officeart/2008/layout/HalfCircleOrganizationChart"/>
    <dgm:cxn modelId="{6303ECAB-5930-47BB-B38F-BC0FB1ADCF9C}" type="presParOf" srcId="{5306A6C2-3B08-4E61-8A69-3F9F8964C3D5}" destId="{C1417839-E05F-4483-83B2-D0C041992E4D}" srcOrd="1" destOrd="0" presId="urn:microsoft.com/office/officeart/2008/layout/HalfCircleOrganizationChart"/>
    <dgm:cxn modelId="{C9269AB6-73C0-4AC2-AC04-96619DE39528}" type="presParOf" srcId="{5306A6C2-3B08-4E61-8A69-3F9F8964C3D5}" destId="{413AC594-0037-45D8-8618-3AAF81EC3249}" srcOrd="2" destOrd="0" presId="urn:microsoft.com/office/officeart/2008/layout/HalfCircleOrganizationChart"/>
    <dgm:cxn modelId="{9BE5488F-F0A9-4661-9DD5-638C18BDDE26}" type="presParOf" srcId="{3168D94B-7646-41AE-AE8E-57381A7EFEE7}" destId="{4F390F50-BA5F-454D-96FA-2187D4AC6E3E}" srcOrd="2" destOrd="0" presId="urn:microsoft.com/office/officeart/2008/layout/HalfCircleOrganizationChart"/>
    <dgm:cxn modelId="{9033EDFA-0FC0-4129-A092-F6F2EB4C7EE6}" type="presParOf" srcId="{3168D94B-7646-41AE-AE8E-57381A7EFEE7}" destId="{D47F0174-9F67-4F96-9212-C0BF72A01D45}" srcOrd="3" destOrd="0" presId="urn:microsoft.com/office/officeart/2008/layout/HalfCircleOrganizationChart"/>
    <dgm:cxn modelId="{ADB6FCF7-D841-4F28-9848-3E53DB160A18}" type="presParOf" srcId="{D47F0174-9F67-4F96-9212-C0BF72A01D45}" destId="{5591FF4C-0032-4FA9-ACFF-FA4E2A25B9DE}" srcOrd="0" destOrd="0" presId="urn:microsoft.com/office/officeart/2008/layout/HalfCircleOrganizationChart"/>
    <dgm:cxn modelId="{C3245649-F764-4510-9303-04F7D261BE11}" type="presParOf" srcId="{5591FF4C-0032-4FA9-ACFF-FA4E2A25B9DE}" destId="{C18E77CC-6FCB-44AD-988D-09FE14DBF277}" srcOrd="0" destOrd="0" presId="urn:microsoft.com/office/officeart/2008/layout/HalfCircleOrganizationChart"/>
    <dgm:cxn modelId="{8583FBAD-090F-4CAA-93E2-745190E15EAC}" type="presParOf" srcId="{5591FF4C-0032-4FA9-ACFF-FA4E2A25B9DE}" destId="{FEB2D328-4210-4EF1-97F0-84FFA0BE48B3}" srcOrd="1" destOrd="0" presId="urn:microsoft.com/office/officeart/2008/layout/HalfCircleOrganizationChart"/>
    <dgm:cxn modelId="{F873C552-48AB-494C-81F3-3DBD6023041B}" type="presParOf" srcId="{5591FF4C-0032-4FA9-ACFF-FA4E2A25B9DE}" destId="{F00EA3C0-B150-403D-8E4A-E49A94AA1C87}" srcOrd="2" destOrd="0" presId="urn:microsoft.com/office/officeart/2008/layout/HalfCircleOrganizationChart"/>
    <dgm:cxn modelId="{9C747E3E-9A0F-4483-9975-E5830EEB878A}" type="presParOf" srcId="{5591FF4C-0032-4FA9-ACFF-FA4E2A25B9DE}" destId="{6EC30F13-E026-4BF5-9DCE-FBAD3D378252}" srcOrd="3" destOrd="0" presId="urn:microsoft.com/office/officeart/2008/layout/HalfCircleOrganizationChart"/>
    <dgm:cxn modelId="{0C624A64-9A54-4E91-B69D-8E8F84E7C3FA}" type="presParOf" srcId="{D47F0174-9F67-4F96-9212-C0BF72A01D45}" destId="{1F382982-E4EB-4DD1-9650-E94FD41A18D8}" srcOrd="1" destOrd="0" presId="urn:microsoft.com/office/officeart/2008/layout/HalfCircleOrganizationChart"/>
    <dgm:cxn modelId="{109DF764-B1B4-4F63-8A62-D08C167FDE2B}" type="presParOf" srcId="{D47F0174-9F67-4F96-9212-C0BF72A01D45}" destId="{42A30BF7-514F-447B-9AD3-F5FB63BBAE12}" srcOrd="2" destOrd="0" presId="urn:microsoft.com/office/officeart/2008/layout/HalfCircleOrganizationChart"/>
    <dgm:cxn modelId="{20CE4AE9-7C78-4340-B54A-6E593E35B301}" type="presParOf" srcId="{3168D94B-7646-41AE-AE8E-57381A7EFEE7}" destId="{12C2EBE0-8DF3-4EC1-A417-B3432DC6B8DA}" srcOrd="4" destOrd="0" presId="urn:microsoft.com/office/officeart/2008/layout/HalfCircleOrganizationChart"/>
    <dgm:cxn modelId="{1F1FBDC7-4524-494B-8844-43A3C8211690}" type="presParOf" srcId="{3168D94B-7646-41AE-AE8E-57381A7EFEE7}" destId="{3AFCE319-A503-4879-9062-9CB6E8E169F8}" srcOrd="5" destOrd="0" presId="urn:microsoft.com/office/officeart/2008/layout/HalfCircleOrganizationChart"/>
    <dgm:cxn modelId="{EC2E7AC8-66B0-4B15-9964-C6D98EAE2F9B}" type="presParOf" srcId="{3AFCE319-A503-4879-9062-9CB6E8E169F8}" destId="{456C65B3-9DCC-4991-89D3-E96BB56EB5CA}" srcOrd="0" destOrd="0" presId="urn:microsoft.com/office/officeart/2008/layout/HalfCircleOrganizationChart"/>
    <dgm:cxn modelId="{29DB9E44-FF1C-40D9-904B-FD57A1F0959D}" type="presParOf" srcId="{456C65B3-9DCC-4991-89D3-E96BB56EB5CA}" destId="{37AF0DE4-30B4-4087-B15A-9821D5C374B8}" srcOrd="0" destOrd="0" presId="urn:microsoft.com/office/officeart/2008/layout/HalfCircleOrganizationChart"/>
    <dgm:cxn modelId="{ADF76D6B-87E4-4128-8EB1-D28DE285154C}" type="presParOf" srcId="{456C65B3-9DCC-4991-89D3-E96BB56EB5CA}" destId="{5F2D22BC-AFC4-4561-BF78-F55AB1381E4D}" srcOrd="1" destOrd="0" presId="urn:microsoft.com/office/officeart/2008/layout/HalfCircleOrganizationChart"/>
    <dgm:cxn modelId="{8249AA22-66FA-4079-B89E-9D628BAB8763}" type="presParOf" srcId="{456C65B3-9DCC-4991-89D3-E96BB56EB5CA}" destId="{79493446-8356-4C8D-98E6-4411F5E8081C}" srcOrd="2" destOrd="0" presId="urn:microsoft.com/office/officeart/2008/layout/HalfCircleOrganizationChart"/>
    <dgm:cxn modelId="{7AB60E9F-CCBE-42FE-AD72-2F521592CB53}" type="presParOf" srcId="{456C65B3-9DCC-4991-89D3-E96BB56EB5CA}" destId="{9FF6BCBB-160F-486C-8FD2-40D07DA30842}" srcOrd="3" destOrd="0" presId="urn:microsoft.com/office/officeart/2008/layout/HalfCircleOrganizationChart"/>
    <dgm:cxn modelId="{B19DD0F4-FE60-4C24-BF4D-07D473005B68}" type="presParOf" srcId="{3AFCE319-A503-4879-9062-9CB6E8E169F8}" destId="{0AAC99B0-C847-4CA3-ADC1-465F97D55B2D}" srcOrd="1" destOrd="0" presId="urn:microsoft.com/office/officeart/2008/layout/HalfCircleOrganizationChart"/>
    <dgm:cxn modelId="{147ABBA1-EE93-4EE4-91A0-C9E73739F16C}" type="presParOf" srcId="{3AFCE319-A503-4879-9062-9CB6E8E169F8}" destId="{BCB4862A-F1C1-4975-B70A-D5D52461D303}" srcOrd="2" destOrd="0" presId="urn:microsoft.com/office/officeart/2008/layout/HalfCircleOrganizationChart"/>
    <dgm:cxn modelId="{39952CC9-936A-4A9C-9227-109DF940A742}" type="presParOf" srcId="{31F99B02-C8FD-4CC8-B0E1-4E2FA9888607}" destId="{EAC8B8D9-90A1-4CD9-B2EA-F3FC9885E765}"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63433-06E3-437B-AF5B-13ECE700CD07}">
      <dsp:nvSpPr>
        <dsp:cNvPr id="0" name=""/>
        <dsp:cNvSpPr/>
      </dsp:nvSpPr>
      <dsp:spPr>
        <a:xfrm>
          <a:off x="1772664" y="1417062"/>
          <a:ext cx="1133945" cy="12169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e-IL" sz="2400" kern="1200" dirty="0" smtClean="0"/>
            <a:t>צרכים</a:t>
          </a:r>
          <a:endParaRPr lang="en-GB" sz="2400" kern="1200" dirty="0"/>
        </a:p>
      </dsp:txBody>
      <dsp:txXfrm>
        <a:off x="1938726" y="1595277"/>
        <a:ext cx="801821" cy="860499"/>
      </dsp:txXfrm>
    </dsp:sp>
    <dsp:sp modelId="{A49011A5-8903-4599-AC5D-35C80337D331}">
      <dsp:nvSpPr>
        <dsp:cNvPr id="0" name=""/>
        <dsp:cNvSpPr/>
      </dsp:nvSpPr>
      <dsp:spPr>
        <a:xfrm rot="16200000">
          <a:off x="2246957" y="1066437"/>
          <a:ext cx="185360" cy="362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274761" y="1166642"/>
        <a:ext cx="129752" cy="217202"/>
      </dsp:txXfrm>
    </dsp:sp>
    <dsp:sp modelId="{D4A49710-9CDD-4EFD-884F-C5E72CDCA14E}">
      <dsp:nvSpPr>
        <dsp:cNvPr id="0" name=""/>
        <dsp:cNvSpPr/>
      </dsp:nvSpPr>
      <dsp:spPr>
        <a:xfrm>
          <a:off x="1807278" y="2607"/>
          <a:ext cx="1064717" cy="1064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kern="1200" dirty="0" smtClean="0"/>
            <a:t>שווי נכסי</a:t>
          </a:r>
          <a:endParaRPr lang="en-GB" sz="1500" kern="1200" dirty="0"/>
        </a:p>
      </dsp:txBody>
      <dsp:txXfrm>
        <a:off x="1963202" y="158531"/>
        <a:ext cx="752869" cy="752869"/>
      </dsp:txXfrm>
    </dsp:sp>
    <dsp:sp modelId="{9ABB612A-6EBA-473B-B834-2046908F5D46}">
      <dsp:nvSpPr>
        <dsp:cNvPr id="0" name=""/>
        <dsp:cNvSpPr/>
      </dsp:nvSpPr>
      <dsp:spPr>
        <a:xfrm rot="20520000">
          <a:off x="2958361" y="1610113"/>
          <a:ext cx="205443" cy="362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959869" y="1692037"/>
        <a:ext cx="143810" cy="217202"/>
      </dsp:txXfrm>
    </dsp:sp>
    <dsp:sp modelId="{A24F2743-326A-4910-BBE8-B03DD156735B}">
      <dsp:nvSpPr>
        <dsp:cNvPr id="0" name=""/>
        <dsp:cNvSpPr/>
      </dsp:nvSpPr>
      <dsp:spPr>
        <a:xfrm>
          <a:off x="3224886" y="1032559"/>
          <a:ext cx="1064717" cy="1064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kern="1200" dirty="0" smtClean="0"/>
            <a:t>מיסוי מקרקעין</a:t>
          </a:r>
          <a:endParaRPr lang="en-GB" sz="1500" kern="1200" dirty="0"/>
        </a:p>
      </dsp:txBody>
      <dsp:txXfrm>
        <a:off x="3380810" y="1188483"/>
        <a:ext cx="752869" cy="752869"/>
      </dsp:txXfrm>
    </dsp:sp>
    <dsp:sp modelId="{CF4AD591-D7A4-4D64-959D-6BDC9D5B454C}">
      <dsp:nvSpPr>
        <dsp:cNvPr id="0" name=""/>
        <dsp:cNvSpPr/>
      </dsp:nvSpPr>
      <dsp:spPr>
        <a:xfrm rot="3240000">
          <a:off x="2695593" y="2467617"/>
          <a:ext cx="193494" cy="362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707557" y="2516537"/>
        <a:ext cx="135446" cy="217202"/>
      </dsp:txXfrm>
    </dsp:sp>
    <dsp:sp modelId="{B7D34B29-C380-49EB-800F-18E9FEFE5F89}">
      <dsp:nvSpPr>
        <dsp:cNvPr id="0" name=""/>
        <dsp:cNvSpPr/>
      </dsp:nvSpPr>
      <dsp:spPr>
        <a:xfrm>
          <a:off x="2683408" y="2699057"/>
          <a:ext cx="1064717" cy="1064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kern="1200" dirty="0" smtClean="0"/>
            <a:t>נטילת משכנתא</a:t>
          </a:r>
          <a:endParaRPr lang="en-GB" sz="1500" kern="1200" dirty="0"/>
        </a:p>
      </dsp:txBody>
      <dsp:txXfrm>
        <a:off x="2839332" y="2854981"/>
        <a:ext cx="752869" cy="752869"/>
      </dsp:txXfrm>
    </dsp:sp>
    <dsp:sp modelId="{97121004-1749-45A0-A730-CFAB7C7BD956}">
      <dsp:nvSpPr>
        <dsp:cNvPr id="0" name=""/>
        <dsp:cNvSpPr/>
      </dsp:nvSpPr>
      <dsp:spPr>
        <a:xfrm rot="7560000">
          <a:off x="1790187" y="2467617"/>
          <a:ext cx="193494" cy="362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1836271" y="2516537"/>
        <a:ext cx="135446" cy="217202"/>
      </dsp:txXfrm>
    </dsp:sp>
    <dsp:sp modelId="{E0231255-4917-49DA-AB9A-8703092BD1E5}">
      <dsp:nvSpPr>
        <dsp:cNvPr id="0" name=""/>
        <dsp:cNvSpPr/>
      </dsp:nvSpPr>
      <dsp:spPr>
        <a:xfrm>
          <a:off x="931148" y="2699057"/>
          <a:ext cx="1064717" cy="1064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kern="1200" dirty="0" smtClean="0"/>
            <a:t>ליווי פרויקטים</a:t>
          </a:r>
          <a:endParaRPr lang="en-GB" sz="1500" kern="1200" dirty="0"/>
        </a:p>
      </dsp:txBody>
      <dsp:txXfrm>
        <a:off x="1087072" y="2854981"/>
        <a:ext cx="752869" cy="752869"/>
      </dsp:txXfrm>
    </dsp:sp>
    <dsp:sp modelId="{F31DD803-187E-4BF8-9371-ADC24EEC3739}">
      <dsp:nvSpPr>
        <dsp:cNvPr id="0" name=""/>
        <dsp:cNvSpPr/>
      </dsp:nvSpPr>
      <dsp:spPr>
        <a:xfrm rot="11880000">
          <a:off x="1515469" y="1610113"/>
          <a:ext cx="205443" cy="362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1575594" y="1692037"/>
        <a:ext cx="143810" cy="217202"/>
      </dsp:txXfrm>
    </dsp:sp>
    <dsp:sp modelId="{975DC45E-F8AF-464C-8AA3-963AF066A13F}">
      <dsp:nvSpPr>
        <dsp:cNvPr id="0" name=""/>
        <dsp:cNvSpPr/>
      </dsp:nvSpPr>
      <dsp:spPr>
        <a:xfrm>
          <a:off x="389670" y="1032559"/>
          <a:ext cx="1064717" cy="10647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he-IL" sz="1500" kern="1200" dirty="0" smtClean="0"/>
            <a:t>בוררויות</a:t>
          </a:r>
          <a:endParaRPr lang="en-GB" sz="1500" kern="1200" dirty="0"/>
        </a:p>
      </dsp:txBody>
      <dsp:txXfrm>
        <a:off x="545594" y="1188483"/>
        <a:ext cx="752869" cy="752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2EBE0-8DF3-4EC1-A417-B3432DC6B8DA}">
      <dsp:nvSpPr>
        <dsp:cNvPr id="0" name=""/>
        <dsp:cNvSpPr/>
      </dsp:nvSpPr>
      <dsp:spPr>
        <a:xfrm>
          <a:off x="2524983" y="1392100"/>
          <a:ext cx="1786444" cy="310044"/>
        </a:xfrm>
        <a:custGeom>
          <a:avLst/>
          <a:gdLst/>
          <a:ahLst/>
          <a:cxnLst/>
          <a:rect l="0" t="0" r="0" b="0"/>
          <a:pathLst>
            <a:path>
              <a:moveTo>
                <a:pt x="0" y="0"/>
              </a:moveTo>
              <a:lnTo>
                <a:pt x="0" y="155022"/>
              </a:lnTo>
              <a:lnTo>
                <a:pt x="1786444" y="155022"/>
              </a:lnTo>
              <a:lnTo>
                <a:pt x="1786444" y="310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90F50-BA5F-454D-96FA-2187D4AC6E3E}">
      <dsp:nvSpPr>
        <dsp:cNvPr id="0" name=""/>
        <dsp:cNvSpPr/>
      </dsp:nvSpPr>
      <dsp:spPr>
        <a:xfrm>
          <a:off x="2479263" y="1392100"/>
          <a:ext cx="91440" cy="310044"/>
        </a:xfrm>
        <a:custGeom>
          <a:avLst/>
          <a:gdLst/>
          <a:ahLst/>
          <a:cxnLst/>
          <a:rect l="0" t="0" r="0" b="0"/>
          <a:pathLst>
            <a:path>
              <a:moveTo>
                <a:pt x="45720" y="0"/>
              </a:moveTo>
              <a:lnTo>
                <a:pt x="45720" y="310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FC5F2-5E07-4940-8718-F87D690EB1D4}">
      <dsp:nvSpPr>
        <dsp:cNvPr id="0" name=""/>
        <dsp:cNvSpPr/>
      </dsp:nvSpPr>
      <dsp:spPr>
        <a:xfrm>
          <a:off x="738539" y="1392100"/>
          <a:ext cx="1786444" cy="310044"/>
        </a:xfrm>
        <a:custGeom>
          <a:avLst/>
          <a:gdLst/>
          <a:ahLst/>
          <a:cxnLst/>
          <a:rect l="0" t="0" r="0" b="0"/>
          <a:pathLst>
            <a:path>
              <a:moveTo>
                <a:pt x="1786444" y="0"/>
              </a:moveTo>
              <a:lnTo>
                <a:pt x="1786444" y="155022"/>
              </a:lnTo>
              <a:lnTo>
                <a:pt x="0" y="155022"/>
              </a:lnTo>
              <a:lnTo>
                <a:pt x="0" y="310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7EEDA-2CBF-434C-ADB5-DC4816A87726}">
      <dsp:nvSpPr>
        <dsp:cNvPr id="0" name=""/>
        <dsp:cNvSpPr/>
      </dsp:nvSpPr>
      <dsp:spPr>
        <a:xfrm>
          <a:off x="2155883" y="653900"/>
          <a:ext cx="738200" cy="73820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53254-F1B8-489C-8CB1-9F64C209E6C1}">
      <dsp:nvSpPr>
        <dsp:cNvPr id="0" name=""/>
        <dsp:cNvSpPr/>
      </dsp:nvSpPr>
      <dsp:spPr>
        <a:xfrm>
          <a:off x="2155883" y="653900"/>
          <a:ext cx="738200" cy="73820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ED522-40AF-4FCE-BD90-C7A9C059A060}">
      <dsp:nvSpPr>
        <dsp:cNvPr id="0" name=""/>
        <dsp:cNvSpPr/>
      </dsp:nvSpPr>
      <dsp:spPr>
        <a:xfrm>
          <a:off x="1786783" y="786776"/>
          <a:ext cx="1476400" cy="472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e-IL" sz="1800" kern="1200" dirty="0" smtClean="0"/>
            <a:t>שמאות מקרקעין</a:t>
          </a:r>
          <a:endParaRPr lang="en-GB" sz="1800" kern="1200" dirty="0"/>
        </a:p>
      </dsp:txBody>
      <dsp:txXfrm>
        <a:off x="1786783" y="786776"/>
        <a:ext cx="1476400" cy="472448"/>
      </dsp:txXfrm>
    </dsp:sp>
    <dsp:sp modelId="{D3AAEC1A-8B3B-4EB4-862B-1A180944DC0E}">
      <dsp:nvSpPr>
        <dsp:cNvPr id="0" name=""/>
        <dsp:cNvSpPr/>
      </dsp:nvSpPr>
      <dsp:spPr>
        <a:xfrm>
          <a:off x="369439" y="1702145"/>
          <a:ext cx="738200" cy="73820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E3E0B-346C-4C13-A679-1F83C6694231}">
      <dsp:nvSpPr>
        <dsp:cNvPr id="0" name=""/>
        <dsp:cNvSpPr/>
      </dsp:nvSpPr>
      <dsp:spPr>
        <a:xfrm>
          <a:off x="369439" y="1702145"/>
          <a:ext cx="738200" cy="73820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E5A9A-3A8F-4DDD-9DBE-55ED1833A206}">
      <dsp:nvSpPr>
        <dsp:cNvPr id="0" name=""/>
        <dsp:cNvSpPr/>
      </dsp:nvSpPr>
      <dsp:spPr>
        <a:xfrm>
          <a:off x="339" y="1835021"/>
          <a:ext cx="1476400" cy="472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e-IL" sz="1800" kern="1200" dirty="0" smtClean="0"/>
            <a:t>גישת ההשוואה</a:t>
          </a:r>
          <a:endParaRPr lang="en-GB" sz="1800" kern="1200" dirty="0"/>
        </a:p>
      </dsp:txBody>
      <dsp:txXfrm>
        <a:off x="339" y="1835021"/>
        <a:ext cx="1476400" cy="472448"/>
      </dsp:txXfrm>
    </dsp:sp>
    <dsp:sp modelId="{FEB2D328-4210-4EF1-97F0-84FFA0BE48B3}">
      <dsp:nvSpPr>
        <dsp:cNvPr id="0" name=""/>
        <dsp:cNvSpPr/>
      </dsp:nvSpPr>
      <dsp:spPr>
        <a:xfrm>
          <a:off x="2155883" y="1702145"/>
          <a:ext cx="738200" cy="73820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EA3C0-B150-403D-8E4A-E49A94AA1C87}">
      <dsp:nvSpPr>
        <dsp:cNvPr id="0" name=""/>
        <dsp:cNvSpPr/>
      </dsp:nvSpPr>
      <dsp:spPr>
        <a:xfrm>
          <a:off x="2155883" y="1702145"/>
          <a:ext cx="738200" cy="73820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8E77CC-6FCB-44AD-988D-09FE14DBF277}">
      <dsp:nvSpPr>
        <dsp:cNvPr id="0" name=""/>
        <dsp:cNvSpPr/>
      </dsp:nvSpPr>
      <dsp:spPr>
        <a:xfrm>
          <a:off x="1786783" y="1835021"/>
          <a:ext cx="1476400" cy="472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e-IL" sz="1800" kern="1200" dirty="0" smtClean="0"/>
            <a:t>גישת העלות</a:t>
          </a:r>
          <a:endParaRPr lang="en-GB" sz="1800" kern="1200" dirty="0"/>
        </a:p>
      </dsp:txBody>
      <dsp:txXfrm>
        <a:off x="1786783" y="1835021"/>
        <a:ext cx="1476400" cy="472448"/>
      </dsp:txXfrm>
    </dsp:sp>
    <dsp:sp modelId="{5F2D22BC-AFC4-4561-BF78-F55AB1381E4D}">
      <dsp:nvSpPr>
        <dsp:cNvPr id="0" name=""/>
        <dsp:cNvSpPr/>
      </dsp:nvSpPr>
      <dsp:spPr>
        <a:xfrm>
          <a:off x="3942327" y="1702145"/>
          <a:ext cx="738200" cy="73820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93446-8356-4C8D-98E6-4411F5E8081C}">
      <dsp:nvSpPr>
        <dsp:cNvPr id="0" name=""/>
        <dsp:cNvSpPr/>
      </dsp:nvSpPr>
      <dsp:spPr>
        <a:xfrm>
          <a:off x="3942327" y="1702145"/>
          <a:ext cx="738200" cy="73820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F0DE4-30B4-4087-B15A-9821D5C374B8}">
      <dsp:nvSpPr>
        <dsp:cNvPr id="0" name=""/>
        <dsp:cNvSpPr/>
      </dsp:nvSpPr>
      <dsp:spPr>
        <a:xfrm>
          <a:off x="3573227" y="1835021"/>
          <a:ext cx="1476400" cy="47244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e-IL" sz="1800" kern="1200" dirty="0" smtClean="0"/>
            <a:t>גישת ההכנסות</a:t>
          </a:r>
          <a:endParaRPr lang="en-GB" sz="1800" kern="1200" dirty="0"/>
        </a:p>
      </dsp:txBody>
      <dsp:txXfrm>
        <a:off x="3573227" y="1835021"/>
        <a:ext cx="1476400" cy="4724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DAD35B1-60AB-43F7-96E0-8278C11AA7BA}" type="datetimeFigureOut">
              <a:rPr lang="en-GB" smtClean="0"/>
              <a:pPr/>
              <a:t>14/06/2016</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1CB74D-572E-4F08-9394-3ECB1E1638A9}" type="slidenum">
              <a:rPr lang="en-GB" smtClean="0"/>
              <a:pPr/>
              <a:t>‹#›</a:t>
            </a:fld>
            <a:endParaRPr lang="en-GB" dirty="0"/>
          </a:p>
        </p:txBody>
      </p:sp>
    </p:spTree>
    <p:extLst>
      <p:ext uri="{BB962C8B-B14F-4D97-AF65-F5344CB8AC3E}">
        <p14:creationId xmlns:p14="http://schemas.microsoft.com/office/powerpoint/2010/main" val="1182941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E8B935B-3E5D-4FF0-8ED3-E5C882647223}" type="datetimeFigureOut">
              <a:rPr lang="en-US" smtClean="0"/>
              <a:pPr/>
              <a:t>6/14/2016</a:t>
            </a:fld>
            <a:endParaRPr lang="en-GB"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48706B8-EBCC-470A-8AE8-B49CE76EE6E5}" type="slidenum">
              <a:rPr lang="en-GB" smtClean="0"/>
              <a:pPr/>
              <a:t>‹#›</a:t>
            </a:fld>
            <a:endParaRPr lang="en-GB" dirty="0"/>
          </a:p>
        </p:txBody>
      </p:sp>
    </p:spTree>
    <p:extLst>
      <p:ext uri="{BB962C8B-B14F-4D97-AF65-F5344CB8AC3E}">
        <p14:creationId xmlns:p14="http://schemas.microsoft.com/office/powerpoint/2010/main" val="325790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61214C0-DCC8-4E31-BF6B-18CF9DC00BF9}" type="slidenum">
              <a:rPr lang="he-IL"/>
              <a:pPr/>
              <a:t>19</a:t>
            </a:fld>
            <a:endParaRPr lang="en-US"/>
          </a:p>
        </p:txBody>
      </p:sp>
      <p:sp>
        <p:nvSpPr>
          <p:cNvPr id="73731" name="Rectangle 2"/>
          <p:cNvSpPr>
            <a:spLocks noGrp="1" noRot="1" noChangeAspect="1" noChangeArrowheads="1" noTextEdit="1"/>
          </p:cNvSpPr>
          <p:nvPr>
            <p:ph type="sldImg"/>
          </p:nvPr>
        </p:nvSpPr>
        <p:spPr>
          <a:xfrm>
            <a:off x="1066800" y="766763"/>
            <a:ext cx="4970463" cy="3840162"/>
          </a:xfrm>
          <a:ln/>
        </p:spPr>
      </p:sp>
      <p:sp>
        <p:nvSpPr>
          <p:cNvPr id="73732" name="Rectangle 3"/>
          <p:cNvSpPr>
            <a:spLocks noGrp="1" noChangeArrowheads="1"/>
          </p:cNvSpPr>
          <p:nvPr>
            <p:ph type="body" idx="1"/>
          </p:nvPr>
        </p:nvSpPr>
        <p:spPr>
          <a:xfrm>
            <a:off x="708579" y="4861802"/>
            <a:ext cx="5685322" cy="4606262"/>
          </a:xfrm>
          <a:noFill/>
          <a:ln/>
        </p:spPr>
        <p:txBody>
          <a:bodyPr/>
          <a:lstStyle/>
          <a:p>
            <a:endParaRPr lang="en-GB" smtClean="0"/>
          </a:p>
        </p:txBody>
      </p:sp>
    </p:spTree>
    <p:extLst>
      <p:ext uri="{BB962C8B-B14F-4D97-AF65-F5344CB8AC3E}">
        <p14:creationId xmlns:p14="http://schemas.microsoft.com/office/powerpoint/2010/main" val="13355806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slideMaster" Target="../slideMasters/slideMaster1.xml"/><Relationship Id="rId4" Type="http://schemas.openxmlformats.org/officeDocument/2006/relationships/tags" Target="../tags/tag80.xml"/><Relationship Id="rId9" Type="http://schemas.openxmlformats.org/officeDocument/2006/relationships/tags" Target="../tags/tag8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slideMaster" Target="../slideMasters/slideMaster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12" Type="http://schemas.openxmlformats.org/officeDocument/2006/relationships/slideMaster" Target="../slideMasters/slideMaster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Master" Target="../slideMasters/slideMaster1.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slideMaster" Target="../slideMasters/slideMaster1.xml"/><Relationship Id="rId4" Type="http://schemas.openxmlformats.org/officeDocument/2006/relationships/tags" Target="../tags/tag58.xml"/><Relationship Id="rId9" Type="http://schemas.openxmlformats.org/officeDocument/2006/relationships/tags" Target="../tags/tag63.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slideMaster" Target="../slideMasters/slideMaster1.xml"/><Relationship Id="rId4" Type="http://schemas.openxmlformats.org/officeDocument/2006/relationships/tags" Target="../tags/tag67.xml"/><Relationship Id="rId9" Type="http://schemas.openxmlformats.org/officeDocument/2006/relationships/tags" Target="../tags/tag7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ags" Target="../tags/tag7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40" name="Logo with Panels"/>
          <p:cNvGrpSpPr/>
          <p:nvPr userDrawn="1"/>
        </p:nvGrpSpPr>
        <p:grpSpPr>
          <a:xfrm>
            <a:off x="1130368" y="0"/>
            <a:ext cx="8928031" cy="7318210"/>
            <a:chOff x="1130368" y="0"/>
            <a:chExt cx="8928031" cy="7318210"/>
          </a:xfrm>
        </p:grpSpPr>
        <p:grpSp>
          <p:nvGrpSpPr>
            <p:cNvPr id="4"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68" name="Rectangle 2"/>
              <p:cNvSpPr>
                <a:spLocks noChangeArrowheads="1"/>
              </p:cNvSpPr>
              <p:nvPr userDrawn="1"/>
            </p:nvSpPr>
            <p:spPr bwMode="gray">
              <a:xfrm>
                <a:off x="1828800" y="3583783"/>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8" name="Rectangle 5"/>
              <p:cNvSpPr>
                <a:spLocks noChangeArrowheads="1"/>
              </p:cNvSpPr>
              <p:nvPr userDrawn="1"/>
            </p:nvSpPr>
            <p:spPr bwMode="gray">
              <a:xfrm>
                <a:off x="1828800" y="1057864"/>
                <a:ext cx="6492240" cy="5707715"/>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69" name="Rectangle 6"/>
              <p:cNvSpPr>
                <a:spLocks noChangeArrowheads="1"/>
              </p:cNvSpPr>
              <p:nvPr userDrawn="1"/>
            </p:nvSpPr>
            <p:spPr bwMode="gray">
              <a:xfrm>
                <a:off x="1828800" y="3583783"/>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9" name="Rectangle 7"/>
              <p:cNvSpPr>
                <a:spLocks noChangeArrowheads="1"/>
              </p:cNvSpPr>
              <p:nvPr userDrawn="1"/>
            </p:nvSpPr>
            <p:spPr bwMode="gray">
              <a:xfrm>
                <a:off x="1828800" y="1057864"/>
                <a:ext cx="6248400" cy="5707715"/>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he-IL"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7" name="Rectangle 9"/>
              <p:cNvSpPr/>
              <p:nvPr userDrawn="1"/>
            </p:nvSpPr>
            <p:spPr bwMode="gray">
              <a:xfrm>
                <a:off x="1828800" y="3583783"/>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he-IL"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grpSp>
        <p:grpSp>
          <p:nvGrpSpPr>
            <p:cNvPr id="3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48" name="Descriptor"/>
          <p:cNvSpPr>
            <a:spLocks noGrp="1"/>
          </p:cNvSpPr>
          <p:nvPr userDrawn="1">
            <p:custDataLst>
              <p:tags r:id="rId1"/>
            </p:custDataLst>
          </p:nvPr>
        </p:nvSpPr>
        <p:spPr bwMode="white">
          <a:xfrm>
            <a:off x="2059200" y="611644"/>
            <a:ext cx="65"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he-IL" sz="1400" b="0" i="0" dirty="0">
              <a:solidFill>
                <a:schemeClr val="bg1"/>
              </a:solidFill>
              <a:latin typeface="Arial" pitchFamily="34" charset="0"/>
              <a:cs typeface="Arial" pitchFamily="34" charset="0"/>
            </a:endParaRPr>
          </a:p>
        </p:txBody>
      </p:sp>
      <p:sp>
        <p:nvSpPr>
          <p:cNvPr id="42" name="Report Title"/>
          <p:cNvSpPr>
            <a:spLocks noGrp="1"/>
          </p:cNvSpPr>
          <p:nvPr>
            <p:ph type="ctrTitle" hasCustomPrompt="1"/>
            <p:custDataLst>
              <p:tags r:id="rId2"/>
            </p:custDataLst>
          </p:nvPr>
        </p:nvSpPr>
        <p:spPr bwMode="white">
          <a:xfrm>
            <a:off x="2056818" y="1261037"/>
            <a:ext cx="5943600" cy="534077"/>
          </a:xfrm>
        </p:spPr>
        <p:txBody>
          <a:bodyPr vert="horz" lIns="0" tIns="0" rIns="0" bIns="90000"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he-IL" noProof="0" dirty="0" err="1" smtClean="0"/>
              <a:t>Report</a:t>
            </a:r>
            <a:r>
              <a:rPr lang="he-IL" noProof="0" dirty="0" smtClean="0"/>
              <a:t> </a:t>
            </a:r>
            <a:r>
              <a:rPr lang="he-IL" noProof="0" dirty="0" err="1" smtClean="0"/>
              <a:t>Title</a:t>
            </a:r>
            <a:endParaRPr lang="he-IL" noProof="0" dirty="0"/>
          </a:p>
        </p:txBody>
      </p:sp>
      <p:sp>
        <p:nvSpPr>
          <p:cNvPr id="41" name="Report Subtitle"/>
          <p:cNvSpPr>
            <a:spLocks noGrp="1"/>
          </p:cNvSpPr>
          <p:nvPr>
            <p:ph type="subTitle" idx="1" hasCustomPrompt="1"/>
            <p:custDataLst>
              <p:tags r:id="rId3"/>
            </p:custDataLst>
          </p:nvPr>
        </p:nvSpPr>
        <p:spPr bwMode="white">
          <a:xfrm>
            <a:off x="2056818" y="1828800"/>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he-IL" noProof="0" dirty="0" err="1" smtClean="0"/>
              <a:t>Subtitle</a:t>
            </a:r>
            <a:endParaRPr lang="he-IL" noProof="0" dirty="0" smtClean="0"/>
          </a:p>
        </p:txBody>
      </p:sp>
      <p:cxnSp>
        <p:nvCxnSpPr>
          <p:cNvPr id="25" name="Frame Line"/>
          <p:cNvCxnSpPr/>
          <p:nvPr userDrawn="1"/>
        </p:nvCxnSpPr>
        <p:spPr>
          <a:xfrm flipV="1">
            <a:off x="381000" y="359435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2" name="Draft Stamp"/>
          <p:cNvSpPr txBox="1"/>
          <p:nvPr userDrawn="1">
            <p:custDataLst>
              <p:tags r:id="rId4"/>
            </p:custDataLst>
          </p:nvPr>
        </p:nvSpPr>
        <p:spPr bwMode="black">
          <a:xfrm>
            <a:off x="530352" y="4041648"/>
            <a:ext cx="1371600" cy="292388"/>
          </a:xfrm>
          <a:prstGeom prst="rect">
            <a:avLst/>
          </a:prstGeom>
          <a:noFill/>
          <a:ln>
            <a:noFill/>
          </a:ln>
        </p:spPr>
        <p:txBody>
          <a:bodyPr wrap="square" lIns="0" tIns="0" rIns="0" bIns="137160" rtlCol="0" anchor="t" anchorCtr="0">
            <a:spAutoFit/>
          </a:bodyPr>
          <a:lstStyle/>
          <a:p>
            <a:pPr algn="l">
              <a:lnSpc>
                <a:spcPct val="100000"/>
              </a:lnSpc>
            </a:pPr>
            <a:endParaRPr lang="he-IL" sz="1000" b="1" i="1" dirty="0">
              <a:solidFill>
                <a:schemeClr val="tx1"/>
              </a:solidFill>
              <a:latin typeface="Georgia" pitchFamily="18" charset="0"/>
            </a:endParaRPr>
          </a:p>
        </p:txBody>
      </p:sp>
      <p:sp>
        <p:nvSpPr>
          <p:cNvPr id="31" name="Confidentiality Stamp"/>
          <p:cNvSpPr>
            <a:spLocks noGrp="1"/>
          </p:cNvSpPr>
          <p:nvPr userDrawn="1">
            <p:custDataLst>
              <p:tags r:id="rId5"/>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he-IL" sz="1000" b="0" i="1" dirty="0">
              <a:solidFill>
                <a:schemeClr val="tx1"/>
              </a:solidFill>
            </a:endParaRPr>
          </a:p>
        </p:txBody>
      </p:sp>
      <p:sp>
        <p:nvSpPr>
          <p:cNvPr id="33" name="Report Date"/>
          <p:cNvSpPr txBox="1"/>
          <p:nvPr userDrawn="1">
            <p:custDataLst>
              <p:tags r:id="rId6"/>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he-IL" sz="1000" i="1" dirty="0">
              <a:latin typeface="Georgia" pitchFamily="18" charset="0"/>
            </a:endParaRPr>
          </a:p>
        </p:txBody>
      </p:sp>
      <p:sp>
        <p:nvSpPr>
          <p:cNvPr id="34" name="Cover image"/>
          <p:cNvSpPr txBox="1">
            <a:spLocks noChangeAspect="1"/>
          </p:cNvSpPr>
          <p:nvPr userDrawn="1">
            <p:custDataLst>
              <p:tags r:id="rId7"/>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he-IL" sz="2200" dirty="0" smtClean="0">
              <a:latin typeface="Georgia"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Header Footer Only">
    <p:spTree>
      <p:nvGrpSpPr>
        <p:cNvPr id="1" name=""/>
        <p:cNvGrpSpPr/>
        <p:nvPr/>
      </p:nvGrpSpPr>
      <p:grpSpPr>
        <a:xfrm>
          <a:off x="0" y="0"/>
          <a:ext cx="0" cy="0"/>
          <a:chOff x="0" y="0"/>
          <a:chExt cx="0" cy="0"/>
        </a:xfrm>
      </p:grpSpPr>
      <p:sp>
        <p:nvSpPr>
          <p:cNvPr id="7"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8" name="Report Date"/>
          <p:cNvSpPr txBox="1"/>
          <p:nvPr userDrawn="1">
            <p:custDataLst>
              <p:tags r:id="rId1"/>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12"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13"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20" name="Presentation Disclaimer"/>
          <p:cNvSpPr txBox="1"/>
          <p:nvPr userDrawn="1">
            <p:custDataLst>
              <p:tags r:id="rId4"/>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22" name="Straight Connector 2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Section Footer"/>
          <p:cNvSpPr txBox="1"/>
          <p:nvPr userDrawn="1">
            <p:custDataLst>
              <p:tags r:id="rId5"/>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18"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10" name="Draft stamp" hidden="1"/>
          <p:cNvSpPr txBox="1"/>
          <p:nvPr userDrawn="1">
            <p:custDataLst>
              <p:tags r:id="rId7"/>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6" name="Date/Filepath" hidden="1"/>
          <p:cNvSpPr txBox="1"/>
          <p:nvPr userDrawn="1">
            <p:custDataLst>
              <p:tags r:id="rId8"/>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7" name="Slide Tags" hidden="1"/>
          <p:cNvSpPr txBox="1"/>
          <p:nvPr userDrawn="1">
            <p:custDataLst>
              <p:tags r:id="rId9"/>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1"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7"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8" name="Report Date"/>
          <p:cNvSpPr txBox="1"/>
          <p:nvPr userDrawn="1">
            <p:custDataLst>
              <p:tags r:id="rId1"/>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12"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13" name="HeaderTOCPlaceholder"/>
          <p:cNvSpPr txBox="1"/>
          <p:nvPr userDrawn="1">
            <p:custDataLst>
              <p:tags r:id="rId3"/>
            </p:custDataLst>
          </p:nvPr>
        </p:nvSpPr>
        <p:spPr>
          <a:xfrm>
            <a:off x="3581399" y="704088"/>
            <a:ext cx="5943600"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20" name="Presentation Disclaimer"/>
          <p:cNvSpPr txBox="1"/>
          <p:nvPr userDrawn="1">
            <p:custDataLst>
              <p:tags r:id="rId4"/>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22" name="Straight Connector 21"/>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Section Footer"/>
          <p:cNvSpPr txBox="1"/>
          <p:nvPr userDrawn="1">
            <p:custDataLst>
              <p:tags r:id="rId5"/>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10" name="Draft stamp" hidden="1"/>
          <p:cNvSpPr txBox="1"/>
          <p:nvPr userDrawn="1">
            <p:custDataLst>
              <p:tags r:id="rId6"/>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6" name="Date/Filepath" hidden="1"/>
          <p:cNvSpPr txBox="1"/>
          <p:nvPr userDrawn="1">
            <p:custDataLst>
              <p:tags r:id="rId7"/>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7" name="Slide Tags" hidden="1"/>
          <p:cNvSpPr txBox="1"/>
          <p:nvPr userDrawn="1">
            <p:custDataLst>
              <p:tags r:id="rId8"/>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15"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3" name="Section Divider Title"/>
          <p:cNvSpPr>
            <a:spLocks noGrp="1"/>
          </p:cNvSpPr>
          <p:nvPr>
            <p:ph type="title" hasCustomPrompt="1"/>
            <p:custDataLst>
              <p:tags r:id="rId1"/>
            </p:custDataLst>
          </p:nvPr>
        </p:nvSpPr>
        <p:spPr>
          <a:xfrm>
            <a:off x="6646067" y="1004400"/>
            <a:ext cx="2891125" cy="1477328"/>
          </a:xfrm>
        </p:spPr>
        <p:txBody>
          <a:bodyPr wrap="square" tIns="0" bIns="0" anchor="t">
            <a:spAutoFit/>
          </a:bodyPr>
          <a:lstStyle>
            <a:lvl1pPr algn="l">
              <a:defRPr sz="3200" b="1" i="1" cap="none">
                <a:solidFill>
                  <a:schemeClr val="tx2"/>
                </a:solidFill>
              </a:defRPr>
            </a:lvl1pPr>
          </a:lstStyle>
          <a:p>
            <a:r>
              <a:rPr lang="he-IL" noProof="0" dirty="0" err="1" smtClean="0"/>
              <a:t>Click</a:t>
            </a:r>
            <a:r>
              <a:rPr lang="he-IL" noProof="0" dirty="0" smtClean="0"/>
              <a:t> </a:t>
            </a:r>
            <a:r>
              <a:rPr lang="he-IL" noProof="0" dirty="0" err="1" smtClean="0"/>
              <a:t>to</a:t>
            </a:r>
            <a:r>
              <a:rPr lang="he-IL" noProof="0" dirty="0" smtClean="0"/>
              <a:t> </a:t>
            </a:r>
            <a:r>
              <a:rPr lang="he-IL" noProof="0" dirty="0" err="1" smtClean="0"/>
              <a:t>add</a:t>
            </a:r>
            <a:r>
              <a:rPr lang="he-IL" noProof="0" dirty="0" smtClean="0"/>
              <a:t> </a:t>
            </a:r>
            <a:r>
              <a:rPr lang="he-IL" noProof="0" dirty="0" err="1" smtClean="0"/>
              <a:t>Section</a:t>
            </a:r>
            <a:r>
              <a:rPr lang="he-IL" noProof="0" dirty="0" smtClean="0"/>
              <a:t> </a:t>
            </a:r>
            <a:r>
              <a:rPr lang="he-IL" noProof="0" dirty="0" err="1" smtClean="0"/>
              <a:t>Divider</a:t>
            </a:r>
            <a:r>
              <a:rPr lang="he-IL" noProof="0" dirty="0" smtClean="0"/>
              <a:t> </a:t>
            </a:r>
            <a:r>
              <a:rPr lang="he-IL" noProof="0" dirty="0" err="1" smtClean="0"/>
              <a:t>Title</a:t>
            </a:r>
            <a:endParaRPr lang="he-IL" noProof="0" dirty="0"/>
          </a:p>
        </p:txBody>
      </p:sp>
      <p:sp>
        <p:nvSpPr>
          <p:cNvPr id="25" name="DividerTOCPlaceholder"/>
          <p:cNvSpPr txBox="1"/>
          <p:nvPr userDrawn="1">
            <p:custDataLst>
              <p:tags r:id="rId2"/>
            </p:custDataLst>
          </p:nvPr>
        </p:nvSpPr>
        <p:spPr>
          <a:xfrm>
            <a:off x="3589200" y="1029600"/>
            <a:ext cx="5943600" cy="5904600"/>
          </a:xfrm>
          <a:prstGeom prst="rect">
            <a:avLst/>
          </a:prstGeom>
          <a:noFill/>
          <a:ln>
            <a:noFill/>
          </a:ln>
        </p:spPr>
        <p:txBody>
          <a:bodyPr wrap="square" lIns="0" tIns="0" rIns="0" bIns="0" rtlCol="0">
            <a:noAutofit/>
          </a:bodyPr>
          <a:lstStyle/>
          <a:p>
            <a:endParaRPr lang="he-IL" noProof="1" smtClean="0">
              <a:solidFill>
                <a:schemeClr val="tx1"/>
              </a:solidFill>
              <a:latin typeface="Georgia" pitchFamily="18" charset="0"/>
              <a:cs typeface="Arial" pitchFamily="34" charset="0"/>
            </a:endParaRPr>
          </a:p>
        </p:txBody>
      </p:sp>
      <p:sp>
        <p:nvSpPr>
          <p:cNvPr id="18"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19" name="Report Date"/>
          <p:cNvSpPr txBox="1"/>
          <p:nvPr userDrawn="1">
            <p:custDataLst>
              <p:tags r:id="rId3"/>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23"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24" name="HeaderTOCPlaceholder"/>
          <p:cNvSpPr txBox="1"/>
          <p:nvPr userDrawn="1">
            <p:custDataLst>
              <p:tags r:id="rId5"/>
            </p:custDataLst>
          </p:nvPr>
        </p:nvSpPr>
        <p:spPr>
          <a:xfrm>
            <a:off x="3581399" y="704088"/>
            <a:ext cx="5943600"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26" name="Presentation Disclaimer"/>
          <p:cNvSpPr txBox="1"/>
          <p:nvPr userDrawn="1">
            <p:custDataLst>
              <p:tags r:id="rId6"/>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28" name="Straight Connector 27"/>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Section Footer"/>
          <p:cNvSpPr txBox="1"/>
          <p:nvPr userDrawn="1">
            <p:custDataLst>
              <p:tags r:id="rId7"/>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9"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1" name="Draft stamp" hidden="1"/>
          <p:cNvSpPr txBox="1"/>
          <p:nvPr userDrawn="1">
            <p:custDataLst>
              <p:tags r:id="rId9"/>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14" name="Date/Filepath" hidden="1"/>
          <p:cNvSpPr txBox="1"/>
          <p:nvPr userDrawn="1">
            <p:custDataLst>
              <p:tags r:id="rId10"/>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1"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0"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2" name="Appendix Divider Title"/>
          <p:cNvSpPr>
            <a:spLocks noGrp="1"/>
          </p:cNvSpPr>
          <p:nvPr>
            <p:ph type="title" hasCustomPrompt="1"/>
            <p:custDataLst>
              <p:tags r:id="rId1"/>
            </p:custDataLst>
          </p:nvPr>
        </p:nvSpPr>
        <p:spPr>
          <a:xfrm>
            <a:off x="530351" y="1004400"/>
            <a:ext cx="2898649" cy="1477328"/>
          </a:xfrm>
        </p:spPr>
        <p:txBody>
          <a:bodyPr wrap="square" tIns="0" bIns="0" anchor="t">
            <a:spAutoFit/>
          </a:bodyPr>
          <a:lstStyle>
            <a:lvl1pPr algn="l">
              <a:defRPr sz="3200" b="1" i="1" cap="none" baseline="0">
                <a:latin typeface="+mj-lt"/>
              </a:defRPr>
            </a:lvl1pPr>
          </a:lstStyle>
          <a:p>
            <a:r>
              <a:rPr lang="he-IL" noProof="0" dirty="0" err="1" smtClean="0"/>
              <a:t>Click</a:t>
            </a:r>
            <a:r>
              <a:rPr lang="he-IL" noProof="0" dirty="0" smtClean="0"/>
              <a:t> </a:t>
            </a:r>
            <a:r>
              <a:rPr lang="he-IL" noProof="0" dirty="0" err="1" smtClean="0"/>
              <a:t>to</a:t>
            </a:r>
            <a:r>
              <a:rPr lang="he-IL" noProof="0" dirty="0" smtClean="0"/>
              <a:t> </a:t>
            </a:r>
            <a:r>
              <a:rPr lang="he-IL" noProof="0" dirty="0" err="1" smtClean="0"/>
              <a:t>add</a:t>
            </a:r>
            <a:r>
              <a:rPr lang="he-IL" noProof="0" dirty="0" smtClean="0"/>
              <a:t> </a:t>
            </a:r>
            <a:r>
              <a:rPr lang="he-IL" noProof="0" dirty="0" err="1" smtClean="0"/>
              <a:t>Appendix</a:t>
            </a:r>
            <a:r>
              <a:rPr lang="he-IL" noProof="0" dirty="0" smtClean="0"/>
              <a:t> </a:t>
            </a:r>
            <a:r>
              <a:rPr lang="he-IL" noProof="0" dirty="0" err="1" smtClean="0"/>
              <a:t>Divider</a:t>
            </a:r>
            <a:r>
              <a:rPr lang="he-IL" noProof="0" dirty="0" smtClean="0"/>
              <a:t> </a:t>
            </a:r>
            <a:r>
              <a:rPr lang="he-IL" noProof="0" dirty="0" err="1" smtClean="0"/>
              <a:t>Title</a:t>
            </a:r>
            <a:endParaRPr lang="he-IL" noProof="0" dirty="0"/>
          </a:p>
        </p:txBody>
      </p:sp>
      <p:sp>
        <p:nvSpPr>
          <p:cNvPr id="18" name="DividerTOCPlaceholder"/>
          <p:cNvSpPr txBox="1"/>
          <p:nvPr userDrawn="1">
            <p:custDataLst>
              <p:tags r:id="rId2"/>
            </p:custDataLst>
          </p:nvPr>
        </p:nvSpPr>
        <p:spPr>
          <a:xfrm>
            <a:off x="3589200" y="1029600"/>
            <a:ext cx="5943600" cy="5904000"/>
          </a:xfrm>
          <a:prstGeom prst="rect">
            <a:avLst/>
          </a:prstGeom>
          <a:noFill/>
          <a:ln>
            <a:noFill/>
          </a:ln>
        </p:spPr>
        <p:txBody>
          <a:bodyPr wrap="square" lIns="0" tIns="0" rIns="0" bIns="0" rtlCol="0">
            <a:noAutofit/>
          </a:bodyPr>
          <a:lstStyle/>
          <a:p>
            <a:endParaRPr lang="he-IL" noProof="1" smtClean="0">
              <a:solidFill>
                <a:schemeClr val="tx1"/>
              </a:solidFill>
              <a:latin typeface="Georgia" pitchFamily="18" charset="0"/>
              <a:cs typeface="Arial" pitchFamily="34" charset="0"/>
            </a:endParaRPr>
          </a:p>
        </p:txBody>
      </p:sp>
      <p:sp>
        <p:nvSpPr>
          <p:cNvPr id="20"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1" name="Report Date"/>
          <p:cNvSpPr txBox="1"/>
          <p:nvPr userDrawn="1">
            <p:custDataLst>
              <p:tags r:id="rId3"/>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25"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26" name="HeaderTOCPlaceholder"/>
          <p:cNvSpPr txBox="1"/>
          <p:nvPr userDrawn="1">
            <p:custDataLst>
              <p:tags r:id="rId5"/>
            </p:custDataLst>
          </p:nvPr>
        </p:nvSpPr>
        <p:spPr>
          <a:xfrm>
            <a:off x="3581399" y="704088"/>
            <a:ext cx="5943600"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27" name="Presentation Disclaimer"/>
          <p:cNvSpPr txBox="1"/>
          <p:nvPr userDrawn="1">
            <p:custDataLst>
              <p:tags r:id="rId6"/>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29" name="Straight Connector 28"/>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Section Footer"/>
          <p:cNvSpPr txBox="1"/>
          <p:nvPr userDrawn="1">
            <p:custDataLst>
              <p:tags r:id="rId7"/>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19"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3" name="Draft stamp" hidden="1"/>
          <p:cNvSpPr txBox="1"/>
          <p:nvPr userDrawn="1">
            <p:custDataLst>
              <p:tags r:id="rId9"/>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17" name="Date/Filepath" hidden="1"/>
          <p:cNvSpPr txBox="1"/>
          <p:nvPr userDrawn="1">
            <p:custDataLst>
              <p:tags r:id="rId10"/>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6"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grpSp>
        <p:nvGrpSpPr>
          <p:cNvPr id="4" name="Logo with Panels"/>
          <p:cNvGrpSpPr/>
          <p:nvPr userDrawn="1"/>
        </p:nvGrpSpPr>
        <p:grpSpPr>
          <a:xfrm>
            <a:off x="1130368" y="0"/>
            <a:ext cx="8928031" cy="7318210"/>
            <a:chOff x="1130368" y="0"/>
            <a:chExt cx="8928031" cy="7318210"/>
          </a:xfrm>
        </p:grpSpPr>
        <p:grpSp>
          <p:nvGrpSpPr>
            <p:cNvPr id="5" name="Logo Shapes"/>
            <p:cNvGrpSpPr/>
            <p:nvPr userDrawn="1"/>
          </p:nvGrpSpPr>
          <p:grpSpPr>
            <a:xfrm>
              <a:off x="1904992" y="0"/>
              <a:ext cx="8153407" cy="6792223"/>
              <a:chOff x="1828800" y="-7143"/>
              <a:chExt cx="8153407" cy="6792223"/>
            </a:xfrm>
          </p:grpSpPr>
          <p:sp>
            <p:nvSpPr>
              <p:cNvPr id="23" name="Rectangle 1"/>
              <p:cNvSpPr>
                <a:spLocks noChangeArrowheads="1"/>
              </p:cNvSpPr>
              <p:nvPr/>
            </p:nvSpPr>
            <p:spPr bwMode="gray">
              <a:xfrm>
                <a:off x="1832930" y="4496096"/>
                <a:ext cx="8149277" cy="2288752"/>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68" name="Rectangle 2"/>
              <p:cNvSpPr>
                <a:spLocks noChangeArrowheads="1"/>
              </p:cNvSpPr>
              <p:nvPr userDrawn="1"/>
            </p:nvSpPr>
            <p:spPr bwMode="gray">
              <a:xfrm>
                <a:off x="1828800" y="3583782"/>
                <a:ext cx="7132320" cy="3201066"/>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0" name="Rectangle 3"/>
              <p:cNvSpPr>
                <a:spLocks noChangeArrowheads="1"/>
              </p:cNvSpPr>
              <p:nvPr userDrawn="1"/>
            </p:nvSpPr>
            <p:spPr bwMode="gray">
              <a:xfrm>
                <a:off x="1828800" y="4496096"/>
                <a:ext cx="7132320" cy="2288752"/>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4" name="Rectangle 4"/>
              <p:cNvSpPr>
                <a:spLocks noChangeArrowheads="1"/>
              </p:cNvSpPr>
              <p:nvPr/>
            </p:nvSpPr>
            <p:spPr bwMode="gray">
              <a:xfrm>
                <a:off x="1828800" y="-7143"/>
                <a:ext cx="6248400" cy="677272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8" name="Rectangle 5"/>
              <p:cNvSpPr>
                <a:spLocks noChangeArrowheads="1"/>
              </p:cNvSpPr>
              <p:nvPr userDrawn="1"/>
            </p:nvSpPr>
            <p:spPr bwMode="gray">
              <a:xfrm>
                <a:off x="1828800" y="1057382"/>
                <a:ext cx="6492240" cy="5708197"/>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69" name="Rectangle 6"/>
              <p:cNvSpPr>
                <a:spLocks noChangeArrowheads="1"/>
              </p:cNvSpPr>
              <p:nvPr userDrawn="1"/>
            </p:nvSpPr>
            <p:spPr bwMode="gray">
              <a:xfrm>
                <a:off x="1828800" y="3583782"/>
                <a:ext cx="6492240" cy="3201066"/>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9" name="Rectangle 7"/>
              <p:cNvSpPr>
                <a:spLocks noChangeArrowheads="1"/>
              </p:cNvSpPr>
              <p:nvPr userDrawn="1"/>
            </p:nvSpPr>
            <p:spPr bwMode="gray">
              <a:xfrm>
                <a:off x="1828800" y="1057382"/>
                <a:ext cx="6248400" cy="5708197"/>
              </a:xfrm>
              <a:prstGeom prst="rect">
                <a:avLst/>
              </a:prstGeom>
              <a:solidFill>
                <a:srgbClr val="D74021"/>
              </a:solidFill>
              <a:ln w="0">
                <a:noFill/>
                <a:prstDash val="solid"/>
                <a:miter lim="800000"/>
                <a:headEnd/>
                <a:tailEnd/>
              </a:ln>
            </p:spPr>
            <p:txBody>
              <a:bodyPr vert="horz" wrap="square" lIns="0" tIns="0" rIns="0" bIns="0" numCol="1" anchor="t" anchorCtr="0" compatLnSpc="1">
                <a:prstTxWarp prst="textNoShape">
                  <a:avLst/>
                </a:prstTxWarp>
              </a:bodyPr>
              <a:lstStyle/>
              <a:p>
                <a:endParaRPr lang="he-IL" noProof="0" dirty="0"/>
              </a:p>
            </p:txBody>
          </p:sp>
          <p:sp>
            <p:nvSpPr>
              <p:cNvPr id="26" name="Rectangle 8"/>
              <p:cNvSpPr>
                <a:spLocks noChangeArrowheads="1"/>
              </p:cNvSpPr>
              <p:nvPr userDrawn="1"/>
            </p:nvSpPr>
            <p:spPr bwMode="gray">
              <a:xfrm>
                <a:off x="1828800" y="4496096"/>
                <a:ext cx="6492240" cy="2288752"/>
              </a:xfrm>
              <a:prstGeom prst="rect">
                <a:avLst/>
              </a:prstGeom>
              <a:solidFill>
                <a:srgbClr val="D139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27" name="Rectangle 9"/>
              <p:cNvSpPr/>
              <p:nvPr userDrawn="1"/>
            </p:nvSpPr>
            <p:spPr bwMode="gray">
              <a:xfrm>
                <a:off x="1828800" y="3583782"/>
                <a:ext cx="6246019" cy="3201066"/>
              </a:xfrm>
              <a:prstGeom prst="rect">
                <a:avLst/>
              </a:prstGeom>
              <a:solidFill>
                <a:srgbClr val="CD2F0E"/>
              </a:solidFill>
              <a:ln w="0">
                <a:noFill/>
                <a:prstDash val="solid"/>
                <a:round/>
                <a:headEnd/>
                <a:tailEnd/>
              </a:ln>
            </p:spPr>
            <p:txBody>
              <a:bodyPr vert="horz" wrap="square" lIns="91440" tIns="45720" rIns="91440" bIns="45720" numCol="1" anchor="t" anchorCtr="0" compatLnSpc="1">
                <a:prstTxWarp prst="textNoShape">
                  <a:avLst/>
                </a:prstTxWarp>
              </a:bodyPr>
              <a:lstStyle/>
              <a:p>
                <a:pPr marL="0" algn="l" defTabSz="1018824" rtl="0" eaLnBrk="1" latinLnBrk="0" hangingPunct="1"/>
                <a:endParaRPr lang="he-IL" sz="2000" kern="1200" noProof="0" dirty="0">
                  <a:solidFill>
                    <a:schemeClr val="tx1"/>
                  </a:solidFill>
                  <a:latin typeface="+mn-lt"/>
                  <a:ea typeface="+mn-ea"/>
                  <a:cs typeface="+mn-cs"/>
                </a:endParaRPr>
              </a:p>
            </p:txBody>
          </p:sp>
          <p:sp>
            <p:nvSpPr>
              <p:cNvPr id="30" name="Rectangle 10"/>
              <p:cNvSpPr>
                <a:spLocks noChangeArrowheads="1"/>
              </p:cNvSpPr>
              <p:nvPr userDrawn="1"/>
            </p:nvSpPr>
            <p:spPr bwMode="gray">
              <a:xfrm>
                <a:off x="1828800" y="4495801"/>
                <a:ext cx="6245352" cy="2288752"/>
              </a:xfrm>
              <a:prstGeom prst="rect">
                <a:avLst/>
              </a:prstGeom>
              <a:solidFill>
                <a:srgbClr val="C42303"/>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sp>
            <p:nvSpPr>
              <p:cNvPr id="71" name="Rectangle 11"/>
              <p:cNvSpPr>
                <a:spLocks noChangeArrowheads="1"/>
              </p:cNvSpPr>
              <p:nvPr userDrawn="1"/>
            </p:nvSpPr>
            <p:spPr bwMode="gray">
              <a:xfrm>
                <a:off x="1828800" y="4800832"/>
                <a:ext cx="2286000" cy="1984248"/>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dirty="0"/>
              </a:p>
            </p:txBody>
          </p:sp>
        </p:grpSp>
        <p:grpSp>
          <p:nvGrpSpPr>
            <p:cNvPr id="6" name="Logo"/>
            <p:cNvGrpSpPr/>
            <p:nvPr userDrawn="1"/>
          </p:nvGrpSpPr>
          <p:grpSpPr>
            <a:xfrm>
              <a:off x="1130368" y="6790556"/>
              <a:ext cx="905256" cy="527654"/>
              <a:chOff x="1130368" y="6790556"/>
              <a:chExt cx="905256" cy="527654"/>
            </a:xfrm>
          </p:grpSpPr>
          <p:sp>
            <p:nvSpPr>
              <p:cNvPr id="38" name="Rectangle 0"/>
              <p:cNvSpPr>
                <a:spLocks noChangeArrowheads="1"/>
              </p:cNvSpPr>
              <p:nvPr userDrawn="1"/>
            </p:nvSpPr>
            <p:spPr bwMode="black">
              <a:xfrm>
                <a:off x="1676368" y="6790556"/>
                <a:ext cx="228600" cy="57350"/>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38"/>
              <p:cNvSpPr>
                <a:spLocks noEditPoints="1"/>
              </p:cNvSpPr>
              <p:nvPr userDrawn="1"/>
            </p:nvSpPr>
            <p:spPr bwMode="black">
              <a:xfrm>
                <a:off x="1130368" y="6976999"/>
                <a:ext cx="905256" cy="341211"/>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7" name="Descriptor"/>
          <p:cNvSpPr>
            <a:spLocks noGrp="1"/>
          </p:cNvSpPr>
          <p:nvPr userDrawn="1">
            <p:custDataLst>
              <p:tags r:id="rId1"/>
            </p:custDataLst>
          </p:nvPr>
        </p:nvSpPr>
        <p:spPr bwMode="white">
          <a:xfrm>
            <a:off x="2059200" y="611644"/>
            <a:ext cx="65"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he-IL" sz="1400" b="0" i="0" dirty="0">
              <a:solidFill>
                <a:schemeClr val="bg1"/>
              </a:solidFill>
              <a:latin typeface="Arial" pitchFamily="34" charset="0"/>
              <a:cs typeface="Arial" pitchFamily="34" charset="0"/>
            </a:endParaRPr>
          </a:p>
        </p:txBody>
      </p:sp>
      <p:sp>
        <p:nvSpPr>
          <p:cNvPr id="32" name="Report Title"/>
          <p:cNvSpPr>
            <a:spLocks noGrp="1"/>
          </p:cNvSpPr>
          <p:nvPr>
            <p:ph type="ctrTitle" hasCustomPrompt="1"/>
            <p:custDataLst>
              <p:tags r:id="rId2"/>
            </p:custDataLst>
          </p:nvPr>
        </p:nvSpPr>
        <p:spPr bwMode="white">
          <a:xfrm>
            <a:off x="2056818" y="1261037"/>
            <a:ext cx="5943600" cy="530442"/>
          </a:xfrm>
        </p:spPr>
        <p:txBody>
          <a:bodyPr vert="horz" lIns="0" tIns="0" rIns="0" bIns="90000" rtlCol="0" anchor="t" anchorCtr="0">
            <a:spAutoFit/>
          </a:bodyPr>
          <a:lstStyle>
            <a:lvl1pPr algn="l" defTabSz="1018824" rtl="0" eaLnBrk="1" latinLnBrk="0" hangingPunct="1">
              <a:lnSpc>
                <a:spcPct val="90000"/>
              </a:lnSpc>
              <a:spcBef>
                <a:spcPct val="0"/>
              </a:spcBef>
              <a:buNone/>
              <a:defRPr lang="en-GB" sz="3200" b="1" i="1" kern="1200" baseline="0" noProof="0">
                <a:solidFill>
                  <a:schemeClr val="bg1"/>
                </a:solidFill>
                <a:latin typeface="+mj-lt"/>
                <a:ea typeface="+mj-ea"/>
                <a:cs typeface="+mj-cs"/>
              </a:defRPr>
            </a:lvl1pPr>
          </a:lstStyle>
          <a:p>
            <a:r>
              <a:rPr lang="he-IL" noProof="0" dirty="0" err="1" smtClean="0"/>
              <a:t>Report</a:t>
            </a:r>
            <a:r>
              <a:rPr lang="he-IL" noProof="0" dirty="0" smtClean="0"/>
              <a:t> </a:t>
            </a:r>
            <a:r>
              <a:rPr lang="he-IL" noProof="0" dirty="0" err="1" smtClean="0"/>
              <a:t>Title</a:t>
            </a:r>
            <a:endParaRPr lang="he-IL" noProof="0" dirty="0"/>
          </a:p>
        </p:txBody>
      </p:sp>
      <p:sp>
        <p:nvSpPr>
          <p:cNvPr id="31" name="Report Subtitle"/>
          <p:cNvSpPr>
            <a:spLocks noGrp="1"/>
          </p:cNvSpPr>
          <p:nvPr>
            <p:ph type="subTitle" idx="1" hasCustomPrompt="1"/>
            <p:custDataLst>
              <p:tags r:id="rId3"/>
            </p:custDataLst>
          </p:nvPr>
        </p:nvSpPr>
        <p:spPr bwMode="white">
          <a:xfrm>
            <a:off x="2056818" y="1828800"/>
            <a:ext cx="5943600" cy="443198"/>
          </a:xfrm>
        </p:spPr>
        <p:txBody>
          <a:bodyPr tIns="0" bIns="0">
            <a:spAutoFit/>
          </a:bodyPr>
          <a:lstStyle>
            <a:lvl1pPr marL="0" indent="0" algn="l">
              <a:lnSpc>
                <a:spcPct val="90000"/>
              </a:lnSpc>
              <a:spcAft>
                <a:spcPts val="0"/>
              </a:spcAft>
              <a:buNone/>
              <a:defRPr sz="3200" baseline="0">
                <a:solidFill>
                  <a:schemeClr val="bg1"/>
                </a:solidFill>
                <a:latin typeface="+mj-lt"/>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he-IL" noProof="0" dirty="0" err="1" smtClean="0"/>
              <a:t>Subtitle</a:t>
            </a:r>
            <a:endParaRPr lang="he-IL" noProof="0" dirty="0" smtClean="0"/>
          </a:p>
        </p:txBody>
      </p:sp>
      <p:cxnSp>
        <p:nvCxnSpPr>
          <p:cNvPr id="25" name="Frame Line"/>
          <p:cNvCxnSpPr/>
          <p:nvPr userDrawn="1"/>
        </p:nvCxnSpPr>
        <p:spPr>
          <a:xfrm flipV="1">
            <a:off x="381000" y="3593592"/>
            <a:ext cx="1371600" cy="144000"/>
          </a:xfrm>
          <a:prstGeom prst="bentConnector3">
            <a:avLst>
              <a:gd name="adj1" fmla="val -174"/>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3" name="Confidentiality Stamp"/>
          <p:cNvSpPr>
            <a:spLocks noGrp="1"/>
          </p:cNvSpPr>
          <p:nvPr userDrawn="1">
            <p:custDataLst>
              <p:tags r:id="rId4"/>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endParaRPr lang="he-IL" sz="1000" b="0" i="1" dirty="0">
              <a:solidFill>
                <a:schemeClr val="tx1"/>
              </a:solidFill>
            </a:endParaRPr>
          </a:p>
        </p:txBody>
      </p:sp>
      <p:sp>
        <p:nvSpPr>
          <p:cNvPr id="34" name="Draft Stamp"/>
          <p:cNvSpPr txBox="1"/>
          <p:nvPr userDrawn="1">
            <p:custDataLst>
              <p:tags r:id="rId5"/>
            </p:custDataLst>
          </p:nvPr>
        </p:nvSpPr>
        <p:spPr bwMode="black">
          <a:xfrm>
            <a:off x="530352" y="4041648"/>
            <a:ext cx="1371600" cy="292388"/>
          </a:xfrm>
          <a:prstGeom prst="rect">
            <a:avLst/>
          </a:prstGeom>
          <a:noFill/>
          <a:ln>
            <a:noFill/>
          </a:ln>
        </p:spPr>
        <p:txBody>
          <a:bodyPr wrap="square" lIns="0" tIns="0" rIns="0" bIns="137160" rtlCol="0" anchor="t" anchorCtr="0">
            <a:spAutoFit/>
          </a:bodyPr>
          <a:lstStyle/>
          <a:p>
            <a:pPr algn="l">
              <a:lnSpc>
                <a:spcPct val="100000"/>
              </a:lnSpc>
            </a:pPr>
            <a:endParaRPr lang="he-IL" sz="1000" b="1" i="1" dirty="0">
              <a:solidFill>
                <a:schemeClr val="tx1"/>
              </a:solidFill>
              <a:latin typeface="Georgia" pitchFamily="18" charset="0"/>
            </a:endParaRPr>
          </a:p>
        </p:txBody>
      </p:sp>
      <p:sp>
        <p:nvSpPr>
          <p:cNvPr id="40" name="Report Date"/>
          <p:cNvSpPr txBox="1"/>
          <p:nvPr userDrawn="1">
            <p:custDataLst>
              <p:tags r:id="rId6"/>
            </p:custDataLst>
          </p:nvPr>
        </p:nvSpPr>
        <p:spPr bwMode="black">
          <a:xfrm>
            <a:off x="530352" y="4343400"/>
            <a:ext cx="1225296" cy="153888"/>
          </a:xfrm>
          <a:prstGeom prst="rect">
            <a:avLst/>
          </a:prstGeom>
          <a:noFill/>
          <a:ln>
            <a:noFill/>
          </a:ln>
        </p:spPr>
        <p:txBody>
          <a:bodyPr wrap="square" lIns="0" tIns="0" rIns="0" bIns="0" rtlCol="0">
            <a:spAutoFit/>
          </a:bodyPr>
          <a:lstStyle/>
          <a:p>
            <a:pPr algn="l"/>
            <a:endParaRPr lang="he-IL" sz="1000" i="1" dirty="0">
              <a:latin typeface="Georgia" pitchFamily="18" charset="0"/>
            </a:endParaRPr>
          </a:p>
        </p:txBody>
      </p:sp>
      <p:sp>
        <p:nvSpPr>
          <p:cNvPr id="35" name="Content Placeholder 34"/>
          <p:cNvSpPr>
            <a:spLocks noGrp="1"/>
          </p:cNvSpPr>
          <p:nvPr>
            <p:ph sz="quarter" idx="10" hasCustomPrompt="1"/>
            <p:custDataLst>
              <p:tags r:id="rId7"/>
            </p:custDataLst>
          </p:nvPr>
        </p:nvSpPr>
        <p:spPr>
          <a:xfrm>
            <a:off x="530352" y="4645152"/>
            <a:ext cx="1225296" cy="1298448"/>
          </a:xfrm>
        </p:spPr>
        <p:txBody>
          <a:bodyPr/>
          <a:lstStyle>
            <a:lvl1pPr>
              <a:defRPr sz="1000" i="1"/>
            </a:lvl1pPr>
          </a:lstStyle>
          <a:p>
            <a:pPr lvl="0"/>
            <a:r>
              <a:rPr lang="he-IL" dirty="0" err="1" smtClean="0"/>
              <a:t>Click</a:t>
            </a:r>
            <a:r>
              <a:rPr lang="he-IL" dirty="0" smtClean="0"/>
              <a:t> </a:t>
            </a:r>
            <a:r>
              <a:rPr lang="he-IL" dirty="0" err="1" smtClean="0"/>
              <a:t>to</a:t>
            </a:r>
            <a:r>
              <a:rPr lang="he-IL" dirty="0" smtClean="0"/>
              <a:t> </a:t>
            </a:r>
            <a:r>
              <a:rPr lang="he-IL" dirty="0" err="1" smtClean="0"/>
              <a:t>enter</a:t>
            </a:r>
            <a:r>
              <a:rPr lang="he-IL" dirty="0" smtClean="0"/>
              <a:t> </a:t>
            </a:r>
            <a:r>
              <a:rPr lang="he-IL" dirty="0" err="1" smtClean="0"/>
              <a:t>text</a:t>
            </a:r>
            <a:endParaRPr lang="he-IL" dirty="0"/>
          </a:p>
        </p:txBody>
      </p:sp>
      <p:sp>
        <p:nvSpPr>
          <p:cNvPr id="36" name="Cover image"/>
          <p:cNvSpPr txBox="1">
            <a:spLocks noChangeAspect="1"/>
          </p:cNvSpPr>
          <p:nvPr userDrawn="1">
            <p:custDataLst>
              <p:tags r:id="rId8"/>
            </p:custDataLst>
          </p:nvPr>
        </p:nvSpPr>
        <p:spPr>
          <a:xfrm>
            <a:off x="1904334" y="3589973"/>
            <a:ext cx="6719929" cy="3200400"/>
          </a:xfrm>
          <a:prstGeom prst="rect">
            <a:avLst/>
          </a:prstGeom>
          <a:noFill/>
          <a:ln w="3175">
            <a:noFill/>
          </a:ln>
        </p:spPr>
        <p:txBody>
          <a:bodyPr wrap="square" lIns="0" tIns="0" rIns="0" bIns="0" rtlCol="0">
            <a:noAutofit/>
          </a:bodyPr>
          <a:lstStyle/>
          <a:p>
            <a:pPr indent="-305647">
              <a:spcAft>
                <a:spcPts val="1003"/>
              </a:spcAft>
            </a:pPr>
            <a:endParaRPr lang="he-IL" sz="2200" dirty="0" smtClean="0">
              <a:latin typeface="Georgia"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603343" y="-2984602"/>
            <a:ext cx="172719" cy="7523683"/>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85023" y="949960"/>
            <a:ext cx="5877878" cy="1036320"/>
          </a:xfrm>
        </p:spPr>
        <p:txBody>
          <a:bodyPr anchor="t" anchorCtr="0">
            <a:noAutofit/>
          </a:bodyPr>
          <a:lstStyle>
            <a:lvl1pPr>
              <a:lnSpc>
                <a:spcPct val="90000"/>
              </a:lnSpc>
              <a:defRPr sz="3520" b="1" i="1" baseline="0">
                <a:solidFill>
                  <a:schemeClr val="tx1"/>
                </a:solidFill>
              </a:defRPr>
            </a:lvl1pPr>
          </a:lstStyle>
          <a:p>
            <a:r>
              <a:rPr lang="he-IL" noProof="0" dirty="0" err="1" smtClean="0"/>
              <a:t>Click</a:t>
            </a:r>
            <a:r>
              <a:rPr lang="he-IL" noProof="0" dirty="0" smtClean="0"/>
              <a:t> </a:t>
            </a:r>
            <a:r>
              <a:rPr lang="he-IL" noProof="0" dirty="0" err="1" smtClean="0"/>
              <a:t>to</a:t>
            </a:r>
            <a:r>
              <a:rPr lang="he-IL" noProof="0" dirty="0" smtClean="0"/>
              <a:t> </a:t>
            </a:r>
            <a:r>
              <a:rPr lang="he-IL" noProof="0" dirty="0" err="1" smtClean="0"/>
              <a:t>add</a:t>
            </a:r>
            <a:r>
              <a:rPr lang="he-IL" noProof="0" dirty="0" smtClean="0"/>
              <a:t> </a:t>
            </a:r>
            <a:r>
              <a:rPr lang="he-IL" noProof="0" dirty="0" err="1" smtClean="0"/>
              <a:t>the</a:t>
            </a:r>
            <a:r>
              <a:rPr lang="he-IL" noProof="0" dirty="0" smtClean="0"/>
              <a:t> </a:t>
            </a:r>
            <a:r>
              <a:rPr lang="he-IL" noProof="0" dirty="0" err="1" smtClean="0"/>
              <a:t>presentation’s</a:t>
            </a:r>
            <a:r>
              <a:rPr lang="he-IL" noProof="0" dirty="0" smtClean="0"/>
              <a:t> </a:t>
            </a:r>
            <a:r>
              <a:rPr lang="he-IL" noProof="0" dirty="0" err="1" smtClean="0"/>
              <a:t>main</a:t>
            </a:r>
            <a:r>
              <a:rPr lang="he-IL" noProof="0" dirty="0" smtClean="0"/>
              <a:t> </a:t>
            </a:r>
            <a:r>
              <a:rPr lang="he-IL" noProof="0" dirty="0" err="1" smtClean="0"/>
              <a:t>title</a:t>
            </a:r>
            <a:endParaRPr lang="he-IL" noProof="0" dirty="0"/>
          </a:p>
        </p:txBody>
      </p:sp>
      <p:sp>
        <p:nvSpPr>
          <p:cNvPr id="143" name="Subtitle 2"/>
          <p:cNvSpPr>
            <a:spLocks noGrp="1"/>
          </p:cNvSpPr>
          <p:nvPr>
            <p:ph type="subTitle" idx="1" hasCustomPrompt="1"/>
          </p:nvPr>
        </p:nvSpPr>
        <p:spPr bwMode="black">
          <a:xfrm>
            <a:off x="2085023" y="2072640"/>
            <a:ext cx="5877878" cy="1036321"/>
          </a:xfrm>
        </p:spPr>
        <p:txBody>
          <a:bodyPr>
            <a:noAutofit/>
          </a:bodyPr>
          <a:lstStyle>
            <a:lvl1pPr marL="0" indent="0" algn="l">
              <a:lnSpc>
                <a:spcPct val="90000"/>
              </a:lnSpc>
              <a:spcAft>
                <a:spcPts val="0"/>
              </a:spcAft>
              <a:buNone/>
              <a:defRPr sz="3520" baseline="0">
                <a:solidFill>
                  <a:schemeClr val="tx1"/>
                </a:solidFill>
                <a:latin typeface="+mj-lt"/>
              </a:defRPr>
            </a:lvl1pPr>
            <a:lvl2pPr marL="0" indent="0" algn="l">
              <a:buNone/>
              <a:defRPr sz="1980">
                <a:solidFill>
                  <a:schemeClr val="bg1"/>
                </a:solidFill>
                <a:latin typeface="+mj-lt"/>
              </a:defRPr>
            </a:lvl2pPr>
            <a:lvl3pPr marL="502920" indent="0" algn="l">
              <a:buNone/>
              <a:defRPr sz="1980">
                <a:solidFill>
                  <a:schemeClr val="bg1"/>
                </a:solidFill>
                <a:latin typeface="+mj-lt"/>
              </a:defRPr>
            </a:lvl3pPr>
            <a:lvl4pPr marL="1005840" indent="0" algn="l">
              <a:buNone/>
              <a:defRPr sz="1980">
                <a:solidFill>
                  <a:schemeClr val="bg1"/>
                </a:solidFill>
                <a:latin typeface="+mj-lt"/>
              </a:defRPr>
            </a:lvl4pPr>
            <a:lvl5pPr marL="1508760" indent="0" algn="l">
              <a:buNone/>
              <a:defRPr sz="1980">
                <a:solidFill>
                  <a:schemeClr val="bg1"/>
                </a:solidFill>
                <a:latin typeface="+mj-lt"/>
              </a:defRPr>
            </a:lvl5pPr>
            <a:lvl6pPr marL="2011680" indent="0" algn="l">
              <a:buNone/>
              <a:defRPr sz="1980">
                <a:solidFill>
                  <a:schemeClr val="bg1"/>
                </a:solidFill>
                <a:latin typeface="+mj-lt"/>
              </a:defRPr>
            </a:lvl6pPr>
            <a:lvl7pPr marL="2514600" indent="0" algn="l">
              <a:buNone/>
              <a:defRPr sz="1980">
                <a:solidFill>
                  <a:schemeClr val="bg1"/>
                </a:solidFill>
                <a:latin typeface="+mj-lt"/>
              </a:defRPr>
            </a:lvl7pPr>
            <a:lvl8pPr marL="3017520" indent="0" algn="l">
              <a:buNone/>
              <a:defRPr sz="1980">
                <a:solidFill>
                  <a:schemeClr val="bg1"/>
                </a:solidFill>
                <a:latin typeface="+mj-lt"/>
              </a:defRPr>
            </a:lvl8pPr>
            <a:lvl9pPr marL="3520440" indent="0" algn="l">
              <a:buNone/>
              <a:defRPr sz="1980">
                <a:solidFill>
                  <a:schemeClr val="bg1"/>
                </a:solidFill>
                <a:latin typeface="+mj-lt"/>
              </a:defRPr>
            </a:lvl9pPr>
          </a:lstStyle>
          <a:p>
            <a:r>
              <a:rPr lang="he-IL" noProof="0" dirty="0" err="1" smtClean="0"/>
              <a:t>Subtitle</a:t>
            </a:r>
            <a:r>
              <a:rPr lang="he-IL" noProof="0" dirty="0" smtClean="0"/>
              <a:t> </a:t>
            </a:r>
            <a:r>
              <a:rPr lang="he-IL" noProof="0" dirty="0" err="1" smtClean="0"/>
              <a:t>and</a:t>
            </a:r>
            <a:r>
              <a:rPr lang="he-IL" noProof="0" dirty="0" smtClean="0"/>
              <a:t> </a:t>
            </a:r>
            <a:r>
              <a:rPr lang="he-IL" noProof="0" dirty="0" err="1" smtClean="0"/>
              <a:t>date</a:t>
            </a:r>
            <a:r>
              <a:rPr lang="he-IL" noProof="0" dirty="0" smtClean="0"/>
              <a:t> (</a:t>
            </a:r>
            <a:r>
              <a:rPr lang="he-IL" noProof="0" dirty="0" err="1" smtClean="0"/>
              <a:t>move</a:t>
            </a:r>
            <a:r>
              <a:rPr lang="he-IL" noProof="0" dirty="0" smtClean="0"/>
              <a:t> </a:t>
            </a:r>
            <a:r>
              <a:rPr lang="he-IL" noProof="0" dirty="0" err="1" smtClean="0"/>
              <a:t>higher</a:t>
            </a:r>
            <a:r>
              <a:rPr lang="he-IL" noProof="0" dirty="0" smtClean="0"/>
              <a:t> </a:t>
            </a:r>
            <a:r>
              <a:rPr lang="he-IL" noProof="0" dirty="0" err="1" smtClean="0"/>
              <a:t>if</a:t>
            </a:r>
            <a:r>
              <a:rPr lang="he-IL" noProof="0" dirty="0" smtClean="0"/>
              <a:t> </a:t>
            </a:r>
            <a:r>
              <a:rPr lang="he-IL" noProof="0" dirty="0" err="1" smtClean="0"/>
              <a:t>title</a:t>
            </a:r>
            <a:r>
              <a:rPr lang="he-IL" noProof="0" dirty="0" smtClean="0"/>
              <a:t> </a:t>
            </a:r>
            <a:r>
              <a:rPr lang="he-IL" noProof="0" dirty="0" err="1" smtClean="0"/>
              <a:t>is</a:t>
            </a:r>
            <a:r>
              <a:rPr lang="he-IL" noProof="0" dirty="0" smtClean="0"/>
              <a:t> </a:t>
            </a:r>
            <a:r>
              <a:rPr lang="he-IL" noProof="0" dirty="0" err="1" smtClean="0"/>
              <a:t>only</a:t>
            </a:r>
            <a:r>
              <a:rPr lang="he-IL" noProof="0" dirty="0" smtClean="0"/>
              <a:t> </a:t>
            </a:r>
            <a:r>
              <a:rPr lang="he-IL" noProof="0" dirty="0" err="1" smtClean="0"/>
              <a:t>one</a:t>
            </a:r>
            <a:r>
              <a:rPr lang="he-IL" noProof="0" dirty="0" smtClean="0"/>
              <a:t> </a:t>
            </a:r>
            <a:r>
              <a:rPr lang="he-IL" noProof="0" dirty="0" err="1" smtClean="0"/>
              <a:t>line</a:t>
            </a:r>
            <a:r>
              <a:rPr lang="he-IL" noProof="0" dirty="0" smtClean="0"/>
              <a:t>)</a:t>
            </a:r>
          </a:p>
        </p:txBody>
      </p:sp>
      <p:sp>
        <p:nvSpPr>
          <p:cNvPr id="144" name="Text Placeholder 31"/>
          <p:cNvSpPr>
            <a:spLocks noGrp="1"/>
          </p:cNvSpPr>
          <p:nvPr>
            <p:ph type="body" sz="quarter" idx="10" hasCustomPrompt="1"/>
          </p:nvPr>
        </p:nvSpPr>
        <p:spPr bwMode="black">
          <a:xfrm>
            <a:off x="2085022" y="424891"/>
            <a:ext cx="4516222" cy="165811"/>
          </a:xfrm>
        </p:spPr>
        <p:txBody>
          <a:bodyPr/>
          <a:lstStyle>
            <a:lvl1pPr>
              <a:defRPr sz="1210">
                <a:solidFill>
                  <a:schemeClr val="tx1"/>
                </a:solidFill>
                <a:latin typeface="Arial" pitchFamily="34" charset="0"/>
                <a:cs typeface="Arial" pitchFamily="34" charset="0"/>
              </a:defRPr>
            </a:lvl1pPr>
            <a:lvl2pPr>
              <a:defRPr sz="1100">
                <a:solidFill>
                  <a:schemeClr val="bg1"/>
                </a:solidFill>
                <a:latin typeface="Arial" pitchFamily="34" charset="0"/>
                <a:cs typeface="Arial" pitchFamily="34" charset="0"/>
              </a:defRPr>
            </a:lvl2pPr>
            <a:lvl3pPr>
              <a:defRPr sz="1100">
                <a:solidFill>
                  <a:schemeClr val="bg1"/>
                </a:solidFill>
                <a:latin typeface="Arial" pitchFamily="34" charset="0"/>
                <a:cs typeface="Arial" pitchFamily="34" charset="0"/>
              </a:defRPr>
            </a:lvl3pPr>
            <a:lvl4pPr>
              <a:defRPr sz="1100">
                <a:solidFill>
                  <a:schemeClr val="bg1"/>
                </a:solidFill>
                <a:latin typeface="Arial" pitchFamily="34" charset="0"/>
                <a:cs typeface="Arial" pitchFamily="34" charset="0"/>
              </a:defRPr>
            </a:lvl4pPr>
            <a:lvl5pPr>
              <a:defRPr sz="1100">
                <a:solidFill>
                  <a:schemeClr val="bg1"/>
                </a:solidFill>
                <a:latin typeface="Arial" pitchFamily="34" charset="0"/>
                <a:cs typeface="Arial" pitchFamily="34" charset="0"/>
              </a:defRPr>
            </a:lvl5pPr>
          </a:lstStyle>
          <a:p>
            <a:pPr lvl="0"/>
            <a:r>
              <a:rPr lang="he-IL" noProof="0" dirty="0" smtClean="0"/>
              <a:t>www.pwc.com</a:t>
            </a:r>
            <a:endParaRPr lang="he-IL" noProof="0" dirty="0"/>
          </a:p>
        </p:txBody>
      </p:sp>
      <p:grpSp>
        <p:nvGrpSpPr>
          <p:cNvPr id="102" name="Group 101"/>
          <p:cNvGrpSpPr>
            <a:grpSpLocks noChangeAspect="1"/>
          </p:cNvGrpSpPr>
          <p:nvPr userDrawn="1"/>
        </p:nvGrpSpPr>
        <p:grpSpPr>
          <a:xfrm>
            <a:off x="1065452" y="6537839"/>
            <a:ext cx="1355511" cy="1060561"/>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sz="1210" noProof="0" dirty="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he-IL" sz="1210" noProof="0" dirty="0"/>
              </a:p>
            </p:txBody>
          </p:sp>
        </p:grpSp>
      </p:grpSp>
    </p:spTree>
    <p:extLst>
      <p:ext uri="{BB962C8B-B14F-4D97-AF65-F5344CB8AC3E}">
        <p14:creationId xmlns:p14="http://schemas.microsoft.com/office/powerpoint/2010/main" val="326660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2" y="2057400"/>
            <a:ext cx="8997696"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24"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5" name="Report Date"/>
          <p:cNvSpPr txBox="1"/>
          <p:nvPr userDrawn="1">
            <p:custDataLst>
              <p:tags r:id="rId2"/>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31" name="Page Number"/>
          <p:cNvSpPr txBox="1"/>
          <p:nvPr userDrawn="1">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45" name="HeaderTOCPlaceholder"/>
          <p:cNvSpPr txBox="1"/>
          <p:nvPr userDrawn="1">
            <p:custDataLst>
              <p:tags r:id="rId4"/>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48" name="Presentation Disclaimer"/>
          <p:cNvSpPr txBox="1"/>
          <p:nvPr userDrawn="1">
            <p:custDataLst>
              <p:tags r:id="rId5"/>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6"/>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8" name="Section Header"/>
          <p:cNvSpPr txBox="1"/>
          <p:nvPr userDrawn="1">
            <p:custDataLst>
              <p:tags r:id="rId7"/>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7" name="Draft stamp" hidden="1"/>
          <p:cNvSpPr txBox="1"/>
          <p:nvPr userDrawn="1">
            <p:custDataLst>
              <p:tags r:id="rId8"/>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1" name="Date/Filepath" hidden="1"/>
          <p:cNvSpPr txBox="1"/>
          <p:nvPr userDrawn="1">
            <p:custDataLst>
              <p:tags r:id="rId9"/>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9" name="Slide Tags" hidden="1"/>
          <p:cNvSpPr txBox="1"/>
          <p:nvPr userDrawn="1">
            <p:custDataLst>
              <p:tags r:id="rId10"/>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6"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p>
            <a:r>
              <a:rPr lang="he-IL" dirty="0" err="1" smtClean="0"/>
              <a:t>Insert</a:t>
            </a:r>
            <a:r>
              <a:rPr lang="he-IL" dirty="0" smtClean="0"/>
              <a:t> </a:t>
            </a:r>
            <a:r>
              <a:rPr lang="he-IL" dirty="0" err="1" smtClean="0"/>
              <a:t>banner</a:t>
            </a:r>
            <a:r>
              <a:rPr lang="he-IL" dirty="0" smtClean="0"/>
              <a:t> </a:t>
            </a:r>
            <a:r>
              <a:rPr lang="he-IL" dirty="0" err="1" smtClean="0"/>
              <a:t>statement</a:t>
            </a:r>
            <a:r>
              <a:rPr lang="he-IL" dirty="0" smtClean="0"/>
              <a:t> </a:t>
            </a:r>
            <a:r>
              <a:rPr lang="he-IL" dirty="0" err="1" smtClean="0"/>
              <a:t>here</a:t>
            </a:r>
            <a:endParaRPr lang="he-I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2"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6" name="Content Placeholder 3"/>
          <p:cNvSpPr>
            <a:spLocks noGrp="1"/>
          </p:cNvSpPr>
          <p:nvPr>
            <p:ph sz="quarter" idx="25"/>
            <p:custDataLst>
              <p:tags r:id="rId2"/>
            </p:custDataLst>
          </p:nvPr>
        </p:nvSpPr>
        <p:spPr>
          <a:xfrm>
            <a:off x="5102352"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24"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5" name="Report Date"/>
          <p:cNvSpPr txBox="1"/>
          <p:nvPr userDrawn="1">
            <p:custDataLst>
              <p:tags r:id="rId3"/>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31"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45" name="HeaderTOCPlaceholder"/>
          <p:cNvSpPr txBox="1"/>
          <p:nvPr userDrawn="1">
            <p:custDataLst>
              <p:tags r:id="rId5"/>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48" name="Presentation Disclaimer"/>
          <p:cNvSpPr txBox="1"/>
          <p:nvPr userDrawn="1">
            <p:custDataLst>
              <p:tags r:id="rId6"/>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7"/>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8"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7" name="Draft stamp" hidden="1"/>
          <p:cNvSpPr txBox="1"/>
          <p:nvPr userDrawn="1">
            <p:custDataLst>
              <p:tags r:id="rId9"/>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1" name="Date/Filepath" hidden="1"/>
          <p:cNvSpPr txBox="1"/>
          <p:nvPr userDrawn="1">
            <p:custDataLst>
              <p:tags r:id="rId10"/>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9"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2" y="2057400"/>
            <a:ext cx="5956300"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6" name="Content Placeholder 3"/>
          <p:cNvSpPr>
            <a:spLocks noGrp="1"/>
          </p:cNvSpPr>
          <p:nvPr>
            <p:ph sz="quarter" idx="25"/>
            <p:custDataLst>
              <p:tags r:id="rId2"/>
            </p:custDataLst>
          </p:nvPr>
        </p:nvSpPr>
        <p:spPr>
          <a:xfrm>
            <a:off x="6629401" y="2057400"/>
            <a:ext cx="2892552"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24"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5" name="Report Date"/>
          <p:cNvSpPr txBox="1"/>
          <p:nvPr userDrawn="1">
            <p:custDataLst>
              <p:tags r:id="rId3"/>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31" name="Page Number"/>
          <p:cNvSpPr txBox="1"/>
          <p:nvPr userDrawn="1">
            <p:custDataLst>
              <p:tags r:id="rId4"/>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45" name="HeaderTOCPlaceholder"/>
          <p:cNvSpPr txBox="1"/>
          <p:nvPr userDrawn="1">
            <p:custDataLst>
              <p:tags r:id="rId5"/>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48" name="Presentation Disclaimer"/>
          <p:cNvSpPr txBox="1"/>
          <p:nvPr userDrawn="1">
            <p:custDataLst>
              <p:tags r:id="rId6"/>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7"/>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8" name="Section Header"/>
          <p:cNvSpPr txBox="1"/>
          <p:nvPr userDrawn="1">
            <p:custDataLst>
              <p:tags r:id="rId8"/>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7" name="Draft stamp" hidden="1"/>
          <p:cNvSpPr txBox="1"/>
          <p:nvPr userDrawn="1">
            <p:custDataLst>
              <p:tags r:id="rId9"/>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1" name="Date/Filepath" hidden="1"/>
          <p:cNvSpPr txBox="1"/>
          <p:nvPr userDrawn="1">
            <p:custDataLst>
              <p:tags r:id="rId10"/>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19" name="Slide Tags" hidden="1"/>
          <p:cNvSpPr txBox="1"/>
          <p:nvPr userDrawn="1">
            <p:custDataLst>
              <p:tags r:id="rId11"/>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34" name="Content Placeholder 2"/>
          <p:cNvSpPr>
            <a:spLocks noGrp="1"/>
          </p:cNvSpPr>
          <p:nvPr>
            <p:ph sz="quarter" idx="24"/>
            <p:custDataLst>
              <p:tags r:id="rId1"/>
            </p:custDataLst>
          </p:nvPr>
        </p:nvSpPr>
        <p:spPr>
          <a:xfrm>
            <a:off x="530351" y="2057400"/>
            <a:ext cx="4422649" cy="2362200"/>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6" name="Content Placeholder 3"/>
          <p:cNvSpPr>
            <a:spLocks noGrp="1"/>
          </p:cNvSpPr>
          <p:nvPr>
            <p:ph sz="quarter" idx="25"/>
            <p:custDataLst>
              <p:tags r:id="rId2"/>
            </p:custDataLst>
          </p:nvPr>
        </p:nvSpPr>
        <p:spPr>
          <a:xfrm>
            <a:off x="530351" y="4572000"/>
            <a:ext cx="4422649" cy="2359152"/>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8" name="Content Placeholder 4"/>
          <p:cNvSpPr>
            <a:spLocks noGrp="1"/>
          </p:cNvSpPr>
          <p:nvPr>
            <p:ph sz="quarter" idx="26"/>
            <p:custDataLst>
              <p:tags r:id="rId3"/>
            </p:custDataLst>
          </p:nvPr>
        </p:nvSpPr>
        <p:spPr>
          <a:xfrm>
            <a:off x="5105400" y="2057400"/>
            <a:ext cx="4425696" cy="4882896"/>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26"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7" name="Report Date"/>
          <p:cNvSpPr txBox="1"/>
          <p:nvPr userDrawn="1">
            <p:custDataLst>
              <p:tags r:id="rId4"/>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43" name="Page Number"/>
          <p:cNvSpPr txBox="1"/>
          <p:nvPr userDrawn="1">
            <p:custDataLst>
              <p:tags r:id="rId5"/>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44" name="HeaderTOCPlaceholder"/>
          <p:cNvSpPr txBox="1"/>
          <p:nvPr userDrawn="1">
            <p:custDataLst>
              <p:tags r:id="rId6"/>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48" name="Presentation Disclaimer"/>
          <p:cNvSpPr txBox="1"/>
          <p:nvPr userDrawn="1">
            <p:custDataLst>
              <p:tags r:id="rId7"/>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0" name="Straight Connector 49"/>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5364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3" name="Section Footer"/>
          <p:cNvSpPr txBox="1"/>
          <p:nvPr userDrawn="1">
            <p:custDataLst>
              <p:tags r:id="rId8"/>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8" name="Section Header"/>
          <p:cNvSpPr txBox="1"/>
          <p:nvPr userDrawn="1">
            <p:custDataLst>
              <p:tags r:id="rId9"/>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30" name="Draft stamp" hidden="1"/>
          <p:cNvSpPr txBox="1"/>
          <p:nvPr userDrawn="1">
            <p:custDataLst>
              <p:tags r:id="rId10"/>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5" name="Date/Filepath" hidden="1"/>
          <p:cNvSpPr txBox="1"/>
          <p:nvPr userDrawn="1">
            <p:custDataLst>
              <p:tags r:id="rId11"/>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20" name="Slide Tags" hidden="1"/>
          <p:cNvSpPr txBox="1"/>
          <p:nvPr userDrawn="1">
            <p:custDataLst>
              <p:tags r:id="rId12"/>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2"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hree Large Bottom">
    <p:spTree>
      <p:nvGrpSpPr>
        <p:cNvPr id="1" name=""/>
        <p:cNvGrpSpPr/>
        <p:nvPr/>
      </p:nvGrpSpPr>
      <p:grpSpPr>
        <a:xfrm>
          <a:off x="0" y="0"/>
          <a:ext cx="0" cy="0"/>
          <a:chOff x="0" y="0"/>
          <a:chExt cx="0" cy="0"/>
        </a:xfrm>
      </p:grpSpPr>
      <p:sp>
        <p:nvSpPr>
          <p:cNvPr id="16" name="Content Placeholder 2"/>
          <p:cNvSpPr>
            <a:spLocks noGrp="1"/>
          </p:cNvSpPr>
          <p:nvPr>
            <p:ph sz="quarter" idx="10"/>
          </p:nvPr>
        </p:nvSpPr>
        <p:spPr>
          <a:xfrm>
            <a:off x="530352" y="2057400"/>
            <a:ext cx="4425696" cy="1527048"/>
          </a:xfrm>
        </p:spPr>
        <p:txBody>
          <a:bodyPr/>
          <a:lstStyle>
            <a:lvl1pPr>
              <a:defRPr sz="2000"/>
            </a:lvl1pPr>
            <a:lvl2pPr>
              <a:defRPr sz="2000"/>
            </a:lvl2pPr>
            <a:lvl3pPr>
              <a:defRPr sz="2000"/>
            </a:lvl3pPr>
            <a:lvl4pPr>
              <a:defRPr sz="2000"/>
            </a:lvl4pPr>
            <a:lvl5pPr>
              <a:defRPr sz="2000"/>
            </a:lvl5pPr>
          </a:lstStyle>
          <a:p>
            <a:pPr lvl="0"/>
            <a:r>
              <a:rPr lang="he-IL" dirty="0" err="1" smtClean="0"/>
              <a:t>Click</a:t>
            </a:r>
            <a:r>
              <a:rPr lang="he-IL" dirty="0" smtClean="0"/>
              <a:t> </a:t>
            </a:r>
            <a:r>
              <a:rPr lang="he-IL" dirty="0" err="1" smtClean="0"/>
              <a:t>to</a:t>
            </a:r>
            <a:r>
              <a:rPr lang="he-IL" dirty="0" smtClean="0"/>
              <a:t> </a:t>
            </a:r>
            <a:r>
              <a:rPr lang="he-IL" dirty="0" err="1" smtClean="0"/>
              <a:t>edit</a:t>
            </a:r>
            <a:r>
              <a:rPr lang="he-IL" dirty="0" smtClean="0"/>
              <a:t> </a:t>
            </a:r>
            <a:r>
              <a:rPr lang="he-IL" dirty="0" err="1" smtClean="0"/>
              <a:t>Master</a:t>
            </a:r>
            <a:r>
              <a:rPr lang="he-IL" dirty="0" smtClean="0"/>
              <a:t> </a:t>
            </a:r>
            <a:r>
              <a:rPr lang="he-IL" dirty="0" err="1" smtClean="0"/>
              <a:t>text</a:t>
            </a:r>
            <a:r>
              <a:rPr lang="he-IL" dirty="0" smtClean="0"/>
              <a:t> </a:t>
            </a:r>
            <a:r>
              <a:rPr lang="he-IL" dirty="0" err="1" smtClean="0"/>
              <a:t>styles</a:t>
            </a:r>
            <a:endParaRPr lang="he-IL" dirty="0" smtClean="0"/>
          </a:p>
          <a:p>
            <a:pPr lvl="1"/>
            <a:r>
              <a:rPr lang="he-IL" dirty="0" err="1" smtClean="0"/>
              <a:t>Second</a:t>
            </a:r>
            <a:r>
              <a:rPr lang="he-IL" dirty="0" smtClean="0"/>
              <a:t> </a:t>
            </a:r>
            <a:r>
              <a:rPr lang="he-IL" dirty="0" err="1" smtClean="0"/>
              <a:t>level</a:t>
            </a:r>
            <a:endParaRPr lang="he-IL" dirty="0" smtClean="0"/>
          </a:p>
          <a:p>
            <a:pPr lvl="2"/>
            <a:r>
              <a:rPr lang="he-IL" dirty="0" err="1" smtClean="0"/>
              <a:t>Third</a:t>
            </a:r>
            <a:r>
              <a:rPr lang="he-IL" dirty="0" smtClean="0"/>
              <a:t> </a:t>
            </a:r>
            <a:r>
              <a:rPr lang="he-IL" dirty="0" err="1" smtClean="0"/>
              <a:t>level</a:t>
            </a:r>
            <a:endParaRPr lang="he-IL" dirty="0" smtClean="0"/>
          </a:p>
          <a:p>
            <a:pPr lvl="3"/>
            <a:r>
              <a:rPr lang="he-IL" dirty="0" err="1" smtClean="0"/>
              <a:t>Fourth</a:t>
            </a:r>
            <a:r>
              <a:rPr lang="he-IL" dirty="0" smtClean="0"/>
              <a:t> </a:t>
            </a:r>
            <a:r>
              <a:rPr lang="he-IL" dirty="0" err="1" smtClean="0"/>
              <a:t>level</a:t>
            </a:r>
            <a:endParaRPr lang="he-IL" dirty="0" smtClean="0"/>
          </a:p>
          <a:p>
            <a:pPr lvl="4"/>
            <a:r>
              <a:rPr lang="he-IL" dirty="0" err="1" smtClean="0"/>
              <a:t>Fifth</a:t>
            </a:r>
            <a:r>
              <a:rPr lang="he-IL" dirty="0" smtClean="0"/>
              <a:t> </a:t>
            </a:r>
            <a:r>
              <a:rPr lang="he-IL" dirty="0" err="1" smtClean="0"/>
              <a:t>level</a:t>
            </a:r>
            <a:endParaRPr lang="he-IL" dirty="0"/>
          </a:p>
        </p:txBody>
      </p:sp>
      <p:sp>
        <p:nvSpPr>
          <p:cNvPr id="18" name="Content Placeholder 3"/>
          <p:cNvSpPr>
            <a:spLocks noGrp="1"/>
          </p:cNvSpPr>
          <p:nvPr>
            <p:ph sz="quarter" idx="11"/>
          </p:nvPr>
        </p:nvSpPr>
        <p:spPr>
          <a:xfrm>
            <a:off x="5102352" y="2057400"/>
            <a:ext cx="4425696" cy="1527048"/>
          </a:xfrm>
        </p:spPr>
        <p:txBody>
          <a:bodyPr/>
          <a:lstStyle>
            <a:lvl1pPr>
              <a:defRPr sz="2000"/>
            </a:lvl1pPr>
            <a:lvl2pPr>
              <a:defRPr sz="2000"/>
            </a:lvl2pPr>
            <a:lvl3pPr>
              <a:defRPr sz="2000"/>
            </a:lvl3pPr>
            <a:lvl4pPr>
              <a:defRPr sz="2000"/>
            </a:lvl4pPr>
            <a:lvl5pPr>
              <a:defRPr sz="2000"/>
            </a:lvl5pPr>
          </a:lstStyle>
          <a:p>
            <a:pPr lvl="0"/>
            <a:r>
              <a:rPr lang="he-IL" dirty="0" err="1" smtClean="0"/>
              <a:t>Click</a:t>
            </a:r>
            <a:r>
              <a:rPr lang="he-IL" dirty="0" smtClean="0"/>
              <a:t> </a:t>
            </a:r>
            <a:r>
              <a:rPr lang="he-IL" dirty="0" err="1" smtClean="0"/>
              <a:t>to</a:t>
            </a:r>
            <a:r>
              <a:rPr lang="he-IL" dirty="0" smtClean="0"/>
              <a:t> </a:t>
            </a:r>
            <a:r>
              <a:rPr lang="he-IL" dirty="0" err="1" smtClean="0"/>
              <a:t>edit</a:t>
            </a:r>
            <a:r>
              <a:rPr lang="he-IL" dirty="0" smtClean="0"/>
              <a:t> </a:t>
            </a:r>
            <a:r>
              <a:rPr lang="he-IL" dirty="0" err="1" smtClean="0"/>
              <a:t>Master</a:t>
            </a:r>
            <a:r>
              <a:rPr lang="he-IL" dirty="0" smtClean="0"/>
              <a:t> </a:t>
            </a:r>
            <a:r>
              <a:rPr lang="he-IL" dirty="0" err="1" smtClean="0"/>
              <a:t>text</a:t>
            </a:r>
            <a:r>
              <a:rPr lang="he-IL" dirty="0" smtClean="0"/>
              <a:t> </a:t>
            </a:r>
            <a:r>
              <a:rPr lang="he-IL" dirty="0" err="1" smtClean="0"/>
              <a:t>styles</a:t>
            </a:r>
            <a:endParaRPr lang="he-IL" dirty="0" smtClean="0"/>
          </a:p>
          <a:p>
            <a:pPr lvl="1"/>
            <a:r>
              <a:rPr lang="he-IL" dirty="0" err="1" smtClean="0"/>
              <a:t>Second</a:t>
            </a:r>
            <a:r>
              <a:rPr lang="he-IL" dirty="0" smtClean="0"/>
              <a:t> </a:t>
            </a:r>
            <a:r>
              <a:rPr lang="he-IL" dirty="0" err="1" smtClean="0"/>
              <a:t>level</a:t>
            </a:r>
            <a:endParaRPr lang="he-IL" dirty="0" smtClean="0"/>
          </a:p>
          <a:p>
            <a:pPr lvl="2"/>
            <a:r>
              <a:rPr lang="he-IL" dirty="0" err="1" smtClean="0"/>
              <a:t>Third</a:t>
            </a:r>
            <a:r>
              <a:rPr lang="he-IL" dirty="0" smtClean="0"/>
              <a:t> </a:t>
            </a:r>
            <a:r>
              <a:rPr lang="he-IL" dirty="0" err="1" smtClean="0"/>
              <a:t>level</a:t>
            </a:r>
            <a:endParaRPr lang="he-IL" dirty="0" smtClean="0"/>
          </a:p>
          <a:p>
            <a:pPr lvl="3"/>
            <a:r>
              <a:rPr lang="he-IL" dirty="0" err="1" smtClean="0"/>
              <a:t>Fourth</a:t>
            </a:r>
            <a:r>
              <a:rPr lang="he-IL" dirty="0" smtClean="0"/>
              <a:t> </a:t>
            </a:r>
            <a:r>
              <a:rPr lang="he-IL" dirty="0" err="1" smtClean="0"/>
              <a:t>level</a:t>
            </a:r>
            <a:endParaRPr lang="he-IL" dirty="0" smtClean="0"/>
          </a:p>
          <a:p>
            <a:pPr lvl="4"/>
            <a:r>
              <a:rPr lang="he-IL" dirty="0" err="1" smtClean="0"/>
              <a:t>Fifth</a:t>
            </a:r>
            <a:r>
              <a:rPr lang="he-IL" dirty="0" smtClean="0"/>
              <a:t> </a:t>
            </a:r>
            <a:r>
              <a:rPr lang="he-IL" dirty="0" err="1" smtClean="0"/>
              <a:t>level</a:t>
            </a:r>
            <a:endParaRPr lang="he-IL" dirty="0"/>
          </a:p>
        </p:txBody>
      </p:sp>
      <p:sp>
        <p:nvSpPr>
          <p:cNvPr id="20" name="Content Placeholder 4"/>
          <p:cNvSpPr>
            <a:spLocks noGrp="1"/>
          </p:cNvSpPr>
          <p:nvPr>
            <p:ph sz="quarter" idx="12"/>
          </p:nvPr>
        </p:nvSpPr>
        <p:spPr>
          <a:xfrm>
            <a:off x="530352" y="3733800"/>
            <a:ext cx="8997696" cy="3200400"/>
          </a:xfrm>
        </p:spPr>
        <p:txBody>
          <a:bodyPr/>
          <a:lstStyle>
            <a:lvl1pPr>
              <a:defRPr sz="2000"/>
            </a:lvl1pPr>
            <a:lvl2pPr>
              <a:defRPr sz="2000"/>
            </a:lvl2pPr>
            <a:lvl3pPr>
              <a:defRPr sz="2000"/>
            </a:lvl3pPr>
            <a:lvl4pPr>
              <a:defRPr sz="2000"/>
            </a:lvl4pPr>
            <a:lvl5pPr>
              <a:defRPr sz="2000"/>
            </a:lvl5pPr>
          </a:lstStyle>
          <a:p>
            <a:pPr lvl="0"/>
            <a:r>
              <a:rPr lang="he-IL" dirty="0" err="1" smtClean="0"/>
              <a:t>Click</a:t>
            </a:r>
            <a:r>
              <a:rPr lang="he-IL" dirty="0" smtClean="0"/>
              <a:t> </a:t>
            </a:r>
            <a:r>
              <a:rPr lang="he-IL" dirty="0" err="1" smtClean="0"/>
              <a:t>to</a:t>
            </a:r>
            <a:r>
              <a:rPr lang="he-IL" dirty="0" smtClean="0"/>
              <a:t> </a:t>
            </a:r>
            <a:r>
              <a:rPr lang="he-IL" dirty="0" err="1" smtClean="0"/>
              <a:t>edit</a:t>
            </a:r>
            <a:r>
              <a:rPr lang="he-IL" dirty="0" smtClean="0"/>
              <a:t> </a:t>
            </a:r>
            <a:r>
              <a:rPr lang="he-IL" dirty="0" err="1" smtClean="0"/>
              <a:t>Master</a:t>
            </a:r>
            <a:r>
              <a:rPr lang="he-IL" dirty="0" smtClean="0"/>
              <a:t> </a:t>
            </a:r>
            <a:r>
              <a:rPr lang="he-IL" dirty="0" err="1" smtClean="0"/>
              <a:t>text</a:t>
            </a:r>
            <a:r>
              <a:rPr lang="he-IL" dirty="0" smtClean="0"/>
              <a:t> </a:t>
            </a:r>
            <a:r>
              <a:rPr lang="he-IL" dirty="0" err="1" smtClean="0"/>
              <a:t>styles</a:t>
            </a:r>
            <a:endParaRPr lang="he-IL" dirty="0" smtClean="0"/>
          </a:p>
          <a:p>
            <a:pPr lvl="1"/>
            <a:r>
              <a:rPr lang="he-IL" dirty="0" err="1" smtClean="0"/>
              <a:t>Second</a:t>
            </a:r>
            <a:r>
              <a:rPr lang="he-IL" dirty="0" smtClean="0"/>
              <a:t> </a:t>
            </a:r>
            <a:r>
              <a:rPr lang="he-IL" dirty="0" err="1" smtClean="0"/>
              <a:t>level</a:t>
            </a:r>
            <a:endParaRPr lang="he-IL" dirty="0" smtClean="0"/>
          </a:p>
          <a:p>
            <a:pPr lvl="2"/>
            <a:r>
              <a:rPr lang="he-IL" dirty="0" err="1" smtClean="0"/>
              <a:t>Third</a:t>
            </a:r>
            <a:r>
              <a:rPr lang="he-IL" dirty="0" smtClean="0"/>
              <a:t> </a:t>
            </a:r>
            <a:r>
              <a:rPr lang="he-IL" dirty="0" err="1" smtClean="0"/>
              <a:t>level</a:t>
            </a:r>
            <a:endParaRPr lang="he-IL" dirty="0" smtClean="0"/>
          </a:p>
          <a:p>
            <a:pPr lvl="3"/>
            <a:r>
              <a:rPr lang="he-IL" dirty="0" err="1" smtClean="0"/>
              <a:t>Fourth</a:t>
            </a:r>
            <a:r>
              <a:rPr lang="he-IL" dirty="0" smtClean="0"/>
              <a:t> </a:t>
            </a:r>
            <a:r>
              <a:rPr lang="he-IL" dirty="0" err="1" smtClean="0"/>
              <a:t>level</a:t>
            </a:r>
            <a:endParaRPr lang="he-IL" dirty="0" smtClean="0"/>
          </a:p>
          <a:p>
            <a:pPr lvl="4"/>
            <a:r>
              <a:rPr lang="he-IL" dirty="0" err="1" smtClean="0"/>
              <a:t>Fifth</a:t>
            </a:r>
            <a:r>
              <a:rPr lang="he-IL" dirty="0" smtClean="0"/>
              <a:t> </a:t>
            </a:r>
            <a:r>
              <a:rPr lang="he-IL" dirty="0" err="1" smtClean="0"/>
              <a:t>level</a:t>
            </a:r>
            <a:endParaRPr lang="he-IL" dirty="0"/>
          </a:p>
        </p:txBody>
      </p:sp>
      <p:sp>
        <p:nvSpPr>
          <p:cNvPr id="23"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25" name="Report Date"/>
          <p:cNvSpPr txBox="1"/>
          <p:nvPr userDrawn="1">
            <p:custDataLst>
              <p:tags r:id="rId1"/>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45"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46"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49" name="Presentation Disclaimer"/>
          <p:cNvSpPr txBox="1"/>
          <p:nvPr userDrawn="1">
            <p:custDataLst>
              <p:tags r:id="rId4"/>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1" name="Straight Connector 5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0" name="Section Footer"/>
          <p:cNvSpPr txBox="1"/>
          <p:nvPr userDrawn="1">
            <p:custDataLst>
              <p:tags r:id="rId5"/>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31"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27" name="Draft stamp" hidden="1"/>
          <p:cNvSpPr txBox="1"/>
          <p:nvPr userDrawn="1">
            <p:custDataLst>
              <p:tags r:id="rId7"/>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2" name="Date/Filepath" hidden="1"/>
          <p:cNvSpPr txBox="1"/>
          <p:nvPr userDrawn="1">
            <p:custDataLst>
              <p:tags r:id="rId8"/>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21" name="Slide Tags" hidden="1"/>
          <p:cNvSpPr txBox="1"/>
          <p:nvPr userDrawn="1">
            <p:custDataLst>
              <p:tags r:id="rId9"/>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8"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itle 25"/>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34" name="Content Placeholder 2"/>
          <p:cNvSpPr>
            <a:spLocks noGrp="1"/>
          </p:cNvSpPr>
          <p:nvPr>
            <p:ph sz="quarter" idx="24"/>
          </p:nvPr>
        </p:nvSpPr>
        <p:spPr>
          <a:xfrm>
            <a:off x="530352" y="2057400"/>
            <a:ext cx="4425696" cy="2359152"/>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6" name="Content Placeholder 3"/>
          <p:cNvSpPr>
            <a:spLocks noGrp="1"/>
          </p:cNvSpPr>
          <p:nvPr>
            <p:ph sz="quarter" idx="25"/>
          </p:nvPr>
        </p:nvSpPr>
        <p:spPr>
          <a:xfrm>
            <a:off x="5102352" y="2057400"/>
            <a:ext cx="4425696" cy="2359152"/>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38" name="Content Placeholder 4"/>
          <p:cNvSpPr>
            <a:spLocks noGrp="1"/>
          </p:cNvSpPr>
          <p:nvPr>
            <p:ph sz="quarter" idx="26"/>
          </p:nvPr>
        </p:nvSpPr>
        <p:spPr>
          <a:xfrm>
            <a:off x="530352" y="4572000"/>
            <a:ext cx="4425696" cy="2359152"/>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40" name="Content Placeholder 5"/>
          <p:cNvSpPr>
            <a:spLocks noGrp="1"/>
          </p:cNvSpPr>
          <p:nvPr>
            <p:ph sz="quarter" idx="27"/>
          </p:nvPr>
        </p:nvSpPr>
        <p:spPr>
          <a:xfrm>
            <a:off x="5102352" y="4572000"/>
            <a:ext cx="4425696" cy="2359152"/>
          </a:xfrm>
        </p:spPr>
        <p:txBody>
          <a:bodyPr tIns="0" bIns="0"/>
          <a:lstStyle>
            <a:lvl1pPr>
              <a:defRPr sz="2000"/>
            </a:lvl1pPr>
            <a:lvl2pPr>
              <a:defRPr sz="2000"/>
            </a:lvl2pPr>
            <a:lvl3pPr>
              <a:defRPr sz="2000"/>
            </a:lvl3pPr>
            <a:lvl4pPr>
              <a:defRPr sz="2000"/>
            </a:lvl4pPr>
            <a:lvl5pPr>
              <a:defRPr sz="2000"/>
            </a:lvl5p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a:p>
        </p:txBody>
      </p:sp>
      <p:sp>
        <p:nvSpPr>
          <p:cNvPr id="29" name="PwC Text"/>
          <p:cNvSpPr txBox="1"/>
          <p:nvPr userDrawn="1"/>
        </p:nvSpPr>
        <p:spPr>
          <a:xfrm>
            <a:off x="530352" y="7344000"/>
            <a:ext cx="274320" cy="107157"/>
          </a:xfrm>
          <a:prstGeom prst="rect">
            <a:avLst/>
          </a:prstGeom>
          <a:noFill/>
        </p:spPr>
        <p:txBody>
          <a:bodyPr vert="horz" wrap="none" lIns="0" tIns="0" rIns="0" bIns="0" rtlCol="0" anchor="t" anchorCtr="0">
            <a:noAutofit/>
          </a:bodyPr>
          <a:lstStyle/>
          <a:p>
            <a:pPr>
              <a:lnSpc>
                <a:spcPts val="1000"/>
              </a:lnSpc>
            </a:pPr>
            <a:r>
              <a:rPr lang="he-IL" sz="1100" noProof="1" smtClean="0">
                <a:latin typeface="+mn-lt"/>
                <a:cs typeface="Arial" pitchFamily="34" charset="0"/>
              </a:rPr>
              <a:t>PwC</a:t>
            </a:r>
            <a:endParaRPr lang="he-IL" sz="1100" noProof="1">
              <a:latin typeface="+mn-lt"/>
              <a:cs typeface="Arial" pitchFamily="34" charset="0"/>
            </a:endParaRPr>
          </a:p>
        </p:txBody>
      </p:sp>
      <p:sp>
        <p:nvSpPr>
          <p:cNvPr id="31" name="Report Date"/>
          <p:cNvSpPr txBox="1"/>
          <p:nvPr userDrawn="1">
            <p:custDataLst>
              <p:tags r:id="rId1"/>
            </p:custDataLst>
          </p:nvPr>
        </p:nvSpPr>
        <p:spPr>
          <a:xfrm>
            <a:off x="8814966" y="7128974"/>
            <a:ext cx="703719" cy="169277"/>
          </a:xfrm>
          <a:prstGeom prst="rect">
            <a:avLst/>
          </a:prstGeom>
          <a:noFill/>
        </p:spPr>
        <p:txBody>
          <a:bodyPr wrap="none" lIns="0" tIns="0" rIns="0" bIns="0" rtlCol="0">
            <a:spAutoFit/>
          </a:bodyPr>
          <a:lstStyle/>
          <a:p>
            <a:pPr indent="-274320" algn="r">
              <a:spcAft>
                <a:spcPts val="900"/>
              </a:spcAft>
            </a:pPr>
            <a:r>
              <a:rPr lang="he-IL" sz="1100" noProof="1" smtClean="0">
                <a:latin typeface="+mn-lt"/>
              </a:rPr>
              <a:t>15 יוני 2016</a:t>
            </a:r>
          </a:p>
        </p:txBody>
      </p:sp>
      <p:sp>
        <p:nvSpPr>
          <p:cNvPr id="50" name="Page Number"/>
          <p:cNvSpPr txBox="1"/>
          <p:nvPr userDrawn="1">
            <p:custDataLst>
              <p:tags r:id="rId2"/>
            </p:custDataLst>
          </p:nvPr>
        </p:nvSpPr>
        <p:spPr>
          <a:xfrm>
            <a:off x="9217152" y="7315200"/>
            <a:ext cx="320040" cy="155448"/>
          </a:xfrm>
          <a:prstGeom prst="rect">
            <a:avLst/>
          </a:prstGeom>
          <a:noFill/>
        </p:spPr>
        <p:txBody>
          <a:bodyPr wrap="none" lIns="0" tIns="0" rIns="0" bIns="0" rtlCol="0">
            <a:noAutofit/>
          </a:bodyPr>
          <a:lstStyle/>
          <a:p>
            <a:pPr algn="r">
              <a:lnSpc>
                <a:spcPts val="1000"/>
              </a:lnSpc>
            </a:pPr>
            <a:endParaRPr lang="he-IL" sz="1100" noProof="1" smtClean="0"/>
          </a:p>
        </p:txBody>
      </p:sp>
      <p:sp>
        <p:nvSpPr>
          <p:cNvPr id="51" name="HeaderTOCPlaceholder"/>
          <p:cNvSpPr txBox="1"/>
          <p:nvPr userDrawn="1">
            <p:custDataLst>
              <p:tags r:id="rId3"/>
            </p:custDataLst>
          </p:nvPr>
        </p:nvSpPr>
        <p:spPr>
          <a:xfrm>
            <a:off x="3581400" y="704088"/>
            <a:ext cx="5939414"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sp>
        <p:nvSpPr>
          <p:cNvPr id="54" name="Presentation Disclaimer"/>
          <p:cNvSpPr txBox="1"/>
          <p:nvPr userDrawn="1">
            <p:custDataLst>
              <p:tags r:id="rId4"/>
            </p:custDataLst>
          </p:nvPr>
        </p:nvSpPr>
        <p:spPr>
          <a:xfrm>
            <a:off x="3584448" y="7128974"/>
            <a:ext cx="1912383" cy="169277"/>
          </a:xfrm>
          <a:prstGeom prst="rect">
            <a:avLst/>
          </a:prstGeom>
          <a:noFill/>
        </p:spPr>
        <p:txBody>
          <a:bodyPr wrap="none" lIns="0" tIns="0" rIns="0" bIns="0" rtlCol="0" anchor="t" anchorCtr="0">
            <a:spAutoFit/>
          </a:bodyPr>
          <a:lstStyle/>
          <a:p>
            <a:pPr algn="l"/>
            <a:r>
              <a:rPr lang="he-IL" sz="1100" noProof="1" smtClean="0"/>
              <a:t>Strictly private and confidential</a:t>
            </a:r>
          </a:p>
        </p:txBody>
      </p:sp>
      <p:cxnSp>
        <p:nvCxnSpPr>
          <p:cNvPr id="56" name="Straight Connector 55"/>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4" name="Section Footer"/>
          <p:cNvSpPr txBox="1"/>
          <p:nvPr userDrawn="1">
            <p:custDataLst>
              <p:tags r:id="rId5"/>
            </p:custDataLst>
          </p:nvPr>
        </p:nvSpPr>
        <p:spPr>
          <a:xfrm>
            <a:off x="530352" y="7128974"/>
            <a:ext cx="2898648" cy="169277"/>
          </a:xfrm>
          <a:prstGeom prst="rect">
            <a:avLst/>
          </a:prstGeom>
          <a:noFill/>
          <a:ln>
            <a:noFill/>
          </a:ln>
        </p:spPr>
        <p:txBody>
          <a:bodyPr wrap="square" lIns="0" tIns="0" rIns="0" bIns="0" rtlCol="0" anchor="b" anchorCtr="0">
            <a:spAutoFit/>
          </a:bodyPr>
          <a:lstStyle/>
          <a:p>
            <a:endParaRPr lang="he-IL" sz="1100" noProof="1" smtClean="0">
              <a:solidFill>
                <a:schemeClr val="tx1"/>
              </a:solidFill>
            </a:endParaRPr>
          </a:p>
        </p:txBody>
      </p:sp>
      <p:sp>
        <p:nvSpPr>
          <p:cNvPr id="26" name="Section Header"/>
          <p:cNvSpPr txBox="1"/>
          <p:nvPr userDrawn="1">
            <p:custDataLst>
              <p:tags r:id="rId6"/>
            </p:custDataLst>
          </p:nvPr>
        </p:nvSpPr>
        <p:spPr>
          <a:xfrm>
            <a:off x="530351" y="704088"/>
            <a:ext cx="3034379" cy="137160"/>
          </a:xfrm>
          <a:prstGeom prst="rect">
            <a:avLst/>
          </a:prstGeom>
          <a:noFill/>
        </p:spPr>
        <p:txBody>
          <a:bodyPr wrap="square" lIns="0" tIns="0" rIns="0" bIns="0" rtlCol="0" anchor="b" anchorCtr="0">
            <a:noAutofit/>
          </a:bodyPr>
          <a:lstStyle/>
          <a:p>
            <a:endParaRPr lang="he-IL" sz="900" noProof="1" smtClean="0">
              <a:solidFill>
                <a:schemeClr val="tx1"/>
              </a:solidFill>
            </a:endParaRPr>
          </a:p>
        </p:txBody>
      </p:sp>
      <p:sp>
        <p:nvSpPr>
          <p:cNvPr id="33" name="Draft stamp" hidden="1"/>
          <p:cNvSpPr txBox="1"/>
          <p:nvPr userDrawn="1">
            <p:custDataLst>
              <p:tags r:id="rId7"/>
            </p:custDataLst>
          </p:nvPr>
        </p:nvSpPr>
        <p:spPr>
          <a:xfrm>
            <a:off x="3584448" y="7301371"/>
            <a:ext cx="2130552" cy="169277"/>
          </a:xfrm>
          <a:prstGeom prst="rect">
            <a:avLst/>
          </a:prstGeom>
          <a:noFill/>
          <a:ln>
            <a:noFill/>
          </a:ln>
        </p:spPr>
        <p:txBody>
          <a:bodyPr wrap="square" lIns="0" tIns="0" rIns="0" bIns="0" rtlCol="0">
            <a:spAutoFit/>
          </a:bodyPr>
          <a:lstStyle/>
          <a:p>
            <a:pPr algn="l"/>
            <a:r>
              <a:rPr lang="he-IL" sz="1100" noProof="1" smtClean="0"/>
              <a:t>Draft</a:t>
            </a:r>
            <a:endParaRPr lang="he-IL" sz="1100" noProof="1"/>
          </a:p>
        </p:txBody>
      </p:sp>
      <p:sp>
        <p:nvSpPr>
          <p:cNvPr id="27" name="Date/Filepath" hidden="1"/>
          <p:cNvSpPr txBox="1"/>
          <p:nvPr userDrawn="1">
            <p:custDataLst>
              <p:tags r:id="rId8"/>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21" name="Slide Tags" hidden="1"/>
          <p:cNvSpPr txBox="1"/>
          <p:nvPr userDrawn="1">
            <p:custDataLst>
              <p:tags r:id="rId9"/>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2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Filepath" hidden="1"/>
          <p:cNvSpPr txBox="1"/>
          <p:nvPr userDrawn="1">
            <p:custDataLst>
              <p:tags r:id="rId1"/>
            </p:custDataLst>
          </p:nvPr>
        </p:nvSpPr>
        <p:spPr>
          <a:xfrm>
            <a:off x="3299464" y="164592"/>
            <a:ext cx="6217920" cy="276999"/>
          </a:xfrm>
          <a:prstGeom prst="rect">
            <a:avLst/>
          </a:prstGeom>
          <a:noFill/>
        </p:spPr>
        <p:txBody>
          <a:bodyPr wrap="square" lIns="0" tIns="0" rIns="0" bIns="0" rtlCol="0" anchor="b" anchorCtr="0">
            <a:spAutoFit/>
          </a:bodyPr>
          <a:lstStyle/>
          <a:p>
            <a:pPr algn="r"/>
            <a:r>
              <a:rPr lang="he-IL" sz="900" noProof="1" smtClean="0"/>
              <a:t>14/06/2016 \\Il-tlvnas001\finance\data\FAS\Projects\2016projects\Other\Hebrew\הרצאה בנושא נדלן - האשה האחרת\נדלן האישה האחרת.pptx 9.pptx</a:t>
            </a:r>
            <a:endParaRPr lang="he-IL" sz="900" noProof="1"/>
          </a:p>
        </p:txBody>
      </p:sp>
      <p:sp>
        <p:nvSpPr>
          <p:cNvPr id="5" name="Slide Tags" hidden="1"/>
          <p:cNvSpPr txBox="1"/>
          <p:nvPr userDrawn="1">
            <p:custDataLst>
              <p:tags r:id="rId2"/>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sp>
        <p:nvSpPr>
          <p:cNvPr id="12" name="HeaderTOCPlaceholder"/>
          <p:cNvSpPr txBox="1"/>
          <p:nvPr userDrawn="1">
            <p:custDataLst>
              <p:tags r:id="rId1"/>
            </p:custDataLst>
          </p:nvPr>
        </p:nvSpPr>
        <p:spPr>
          <a:xfrm>
            <a:off x="3581399" y="704088"/>
            <a:ext cx="5943600" cy="138499"/>
          </a:xfrm>
          <a:prstGeom prst="rect">
            <a:avLst/>
          </a:prstGeom>
          <a:noFill/>
          <a:ln>
            <a:noFill/>
          </a:ln>
        </p:spPr>
        <p:txBody>
          <a:bodyPr wrap="square" lIns="0" tIns="0" rIns="0" bIns="0" rtlCol="0">
            <a:spAutoFit/>
          </a:bodyPr>
          <a:lstStyle/>
          <a:p>
            <a:endParaRPr lang="he-IL" sz="900" noProof="1" smtClean="0">
              <a:solidFill>
                <a:schemeClr val="tx1"/>
              </a:solidFill>
              <a:latin typeface="+mn-lt"/>
              <a:cs typeface="Arial" pitchFamily="34" charset="0"/>
            </a:endParaRPr>
          </a:p>
        </p:txBody>
      </p:sp>
      <p:cxnSp>
        <p:nvCxnSpPr>
          <p:cNvPr id="21" name="Straight Connector 20"/>
          <p:cNvCxnSpPr/>
          <p:nvPr userDrawn="1"/>
        </p:nvCxnSpPr>
        <p:spPr>
          <a:xfrm>
            <a:off x="530351" y="7086600"/>
            <a:ext cx="8997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29200" y="1981200"/>
            <a:ext cx="899640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 name="Slide Tags" hidden="1"/>
          <p:cNvSpPr txBox="1"/>
          <p:nvPr userDrawn="1">
            <p:custDataLst>
              <p:tags r:id="rId2"/>
            </p:custDataLst>
          </p:nvPr>
        </p:nvSpPr>
        <p:spPr>
          <a:xfrm>
            <a:off x="0" y="228600"/>
            <a:ext cx="1600200" cy="261610"/>
          </a:xfrm>
          <a:prstGeom prst="rect">
            <a:avLst/>
          </a:prstGeom>
          <a:noFill/>
        </p:spPr>
        <p:txBody>
          <a:bodyPr wrap="square" rtlCol="0">
            <a:spAutoFit/>
          </a:bodyPr>
          <a:lstStyle/>
          <a:p>
            <a:r>
              <a:rPr lang="he-IL" noProof="1" smtClean="0"/>
              <a:t>Slide Tags</a:t>
            </a:r>
            <a:endParaRPr lang="he-IL" noProof="1"/>
          </a:p>
        </p:txBody>
      </p:sp>
      <p:cxnSp>
        <p:nvCxnSpPr>
          <p:cNvPr id="13" name="Frame Line"/>
          <p:cNvCxnSpPr/>
          <p:nvPr userDrawn="1"/>
        </p:nvCxnSpPr>
        <p:spPr>
          <a:xfrm flipV="1">
            <a:off x="381000" y="933196"/>
            <a:ext cx="9144002" cy="144000"/>
          </a:xfrm>
          <a:prstGeom prst="bentConnector3">
            <a:avLst>
              <a:gd name="adj1" fmla="val 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8"/>
            </p:custDataLst>
            <p:extLst>
              <p:ext uri="{D42A27DB-BD31-4B8C-83A1-F6EECF244321}">
                <p14:modId xmlns:p14="http://schemas.microsoft.com/office/powerpoint/2010/main" val="9046666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0" name="think-cell Slide" r:id="rId20" imgW="216" imgH="216" progId="TCLayout.ActiveDocument.1">
                  <p:embed/>
                </p:oleObj>
              </mc:Choice>
              <mc:Fallback>
                <p:oleObj name="think-cell Slide" r:id="rId20" imgW="216" imgH="216"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grpSp>
        <p:nvGrpSpPr>
          <p:cNvPr id="110" name="Grid" hidden="1"/>
          <p:cNvGrpSpPr/>
          <p:nvPr>
            <p:custDataLst>
              <p:tags r:id="rId19"/>
            </p:custDataLst>
          </p:nvPr>
        </p:nvGrpSpPr>
        <p:grpSpPr>
          <a:xfrm>
            <a:off x="530352" y="612648"/>
            <a:ext cx="8997696" cy="6848856"/>
            <a:chOff x="530352" y="612648"/>
            <a:chExt cx="8997696" cy="6848856"/>
          </a:xfrm>
        </p:grpSpPr>
        <p:grpSp>
          <p:nvGrpSpPr>
            <p:cNvPr id="108" name="Group 107" hidden="1"/>
            <p:cNvGrpSpPr/>
            <p:nvPr userDrawn="1"/>
          </p:nvGrpSpPr>
          <p:grpSpPr>
            <a:xfrm>
              <a:off x="530352" y="7159752"/>
              <a:ext cx="8997696" cy="301752"/>
              <a:chOff x="530352" y="7159752"/>
              <a:chExt cx="8997696" cy="301752"/>
            </a:xfrm>
          </p:grpSpPr>
          <p:sp>
            <p:nvSpPr>
              <p:cNvPr id="43"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44"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5"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7" name="Group 106" hidden="1"/>
            <p:cNvGrpSpPr/>
            <p:nvPr userDrawn="1"/>
          </p:nvGrpSpPr>
          <p:grpSpPr>
            <a:xfrm>
              <a:off x="530352" y="1066800"/>
              <a:ext cx="8997696" cy="835152"/>
              <a:chOff x="530352" y="1066800"/>
              <a:chExt cx="8997696" cy="835152"/>
            </a:xfrm>
          </p:grpSpPr>
          <p:sp>
            <p:nvSpPr>
              <p:cNvPr id="45"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6"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5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106"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5" name="Group 500" hidden="1"/>
            <p:cNvGrpSpPr/>
            <p:nvPr userDrawn="1"/>
          </p:nvGrpSpPr>
          <p:grpSpPr>
            <a:xfrm>
              <a:off x="533400" y="5407152"/>
              <a:ext cx="8994648" cy="688848"/>
              <a:chOff x="533400" y="5026152"/>
              <a:chExt cx="8994648" cy="688848"/>
            </a:xfrm>
          </p:grpSpPr>
          <p:sp>
            <p:nvSpPr>
              <p:cNvPr id="52"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3"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9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4" name="Group 400" hidden="1"/>
            <p:cNvGrpSpPr/>
            <p:nvPr userDrawn="1"/>
          </p:nvGrpSpPr>
          <p:grpSpPr>
            <a:xfrm>
              <a:off x="533400" y="4568952"/>
              <a:ext cx="8994648" cy="688848"/>
              <a:chOff x="533400" y="4038600"/>
              <a:chExt cx="8994648" cy="688848"/>
            </a:xfrm>
          </p:grpSpPr>
          <p:sp>
            <p:nvSpPr>
              <p:cNvPr id="54"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64"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3" name="Group 300" hidden="1"/>
            <p:cNvGrpSpPr/>
            <p:nvPr userDrawn="1"/>
          </p:nvGrpSpPr>
          <p:grpSpPr>
            <a:xfrm>
              <a:off x="533400" y="3730752"/>
              <a:ext cx="8994648" cy="688848"/>
              <a:chOff x="533400" y="3041904"/>
              <a:chExt cx="8994648" cy="688848"/>
            </a:xfrm>
          </p:grpSpPr>
          <p:sp>
            <p:nvSpPr>
              <p:cNvPr id="65"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0"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1" name="Group 200" hidden="1"/>
            <p:cNvGrpSpPr/>
            <p:nvPr userDrawn="1"/>
          </p:nvGrpSpPr>
          <p:grpSpPr>
            <a:xfrm>
              <a:off x="533400" y="2892552"/>
              <a:ext cx="8994648" cy="688848"/>
              <a:chOff x="533400" y="1066800"/>
              <a:chExt cx="8994648" cy="688848"/>
            </a:xfrm>
          </p:grpSpPr>
          <p:sp>
            <p:nvSpPr>
              <p:cNvPr id="77"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82"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66"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67"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68"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69"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2" name="Group 100" hidden="1"/>
            <p:cNvGrpSpPr/>
            <p:nvPr userDrawn="1"/>
          </p:nvGrpSpPr>
          <p:grpSpPr>
            <a:xfrm>
              <a:off x="533400" y="2054352"/>
              <a:ext cx="8994648" cy="688848"/>
              <a:chOff x="533400" y="2054352"/>
              <a:chExt cx="8994648" cy="688848"/>
            </a:xfrm>
          </p:grpSpPr>
          <p:sp>
            <p:nvSpPr>
              <p:cNvPr id="71"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6"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7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2" name="Title Placeholder 1"/>
          <p:cNvSpPr>
            <a:spLocks noGrp="1"/>
          </p:cNvSpPr>
          <p:nvPr>
            <p:ph type="title"/>
          </p:nvPr>
        </p:nvSpPr>
        <p:spPr>
          <a:xfrm>
            <a:off x="530352" y="1069848"/>
            <a:ext cx="8997696" cy="841248"/>
          </a:xfrm>
          <a:prstGeom prst="rect">
            <a:avLst/>
          </a:prstGeom>
        </p:spPr>
        <p:txBody>
          <a:bodyPr vert="horz" lIns="0" tIns="0" rIns="0" bIns="0" rtlCol="0" anchor="t" anchorCtr="0">
            <a:noAutofit/>
          </a:bodyPr>
          <a:lstStyle/>
          <a:p>
            <a:r>
              <a:rPr lang="he-IL" noProof="0" dirty="0" err="1" smtClean="0"/>
              <a:t>Insert</a:t>
            </a:r>
            <a:r>
              <a:rPr lang="he-IL" noProof="0" dirty="0" smtClean="0"/>
              <a:t> </a:t>
            </a:r>
            <a:r>
              <a:rPr lang="he-IL" noProof="0" dirty="0" err="1" smtClean="0"/>
              <a:t>banner</a:t>
            </a:r>
            <a:r>
              <a:rPr lang="he-IL" noProof="0" dirty="0" smtClean="0"/>
              <a:t> </a:t>
            </a:r>
            <a:r>
              <a:rPr lang="he-IL" noProof="0" dirty="0" err="1" smtClean="0"/>
              <a:t>statement</a:t>
            </a:r>
            <a:r>
              <a:rPr lang="he-IL" noProof="0" dirty="0" smtClean="0"/>
              <a:t> </a:t>
            </a:r>
            <a:r>
              <a:rPr lang="he-IL" noProof="0" dirty="0" err="1" smtClean="0"/>
              <a:t>here</a:t>
            </a:r>
            <a:endParaRPr lang="he-IL" noProof="0" dirty="0"/>
          </a:p>
        </p:txBody>
      </p:sp>
      <p:sp>
        <p:nvSpPr>
          <p:cNvPr id="3" name="Text Placeholder 2"/>
          <p:cNvSpPr>
            <a:spLocks noGrp="1"/>
          </p:cNvSpPr>
          <p:nvPr>
            <p:ph type="body" idx="1"/>
          </p:nvPr>
        </p:nvSpPr>
        <p:spPr>
          <a:xfrm>
            <a:off x="530352" y="2057400"/>
            <a:ext cx="8997696" cy="4881600"/>
          </a:xfrm>
          <a:prstGeom prst="rect">
            <a:avLst/>
          </a:prstGeom>
        </p:spPr>
        <p:txBody>
          <a:bodyPr vert="horz" lIns="0" tIns="0" rIns="0" bIns="0" rtlCol="0">
            <a:noAutofit/>
          </a:bodyPr>
          <a:lstStyle/>
          <a:p>
            <a:pPr lvl="0"/>
            <a:r>
              <a:rPr lang="he-IL" noProof="0" dirty="0" err="1" smtClean="0"/>
              <a:t>Click</a:t>
            </a:r>
            <a:r>
              <a:rPr lang="he-IL" noProof="0" dirty="0" smtClean="0"/>
              <a:t> </a:t>
            </a:r>
            <a:r>
              <a:rPr lang="he-IL" noProof="0" dirty="0" err="1" smtClean="0"/>
              <a:t>to</a:t>
            </a:r>
            <a:r>
              <a:rPr lang="he-IL" noProof="0" dirty="0" smtClean="0"/>
              <a:t> </a:t>
            </a:r>
            <a:r>
              <a:rPr lang="he-IL" noProof="0" dirty="0" err="1" smtClean="0"/>
              <a:t>edit</a:t>
            </a:r>
            <a:r>
              <a:rPr lang="he-IL" noProof="0" dirty="0" smtClean="0"/>
              <a:t> </a:t>
            </a:r>
            <a:r>
              <a:rPr lang="he-IL" noProof="0" dirty="0" err="1" smtClean="0"/>
              <a:t>Master</a:t>
            </a:r>
            <a:r>
              <a:rPr lang="he-IL" noProof="0" dirty="0" smtClean="0"/>
              <a:t> </a:t>
            </a:r>
            <a:r>
              <a:rPr lang="he-IL" noProof="0" dirty="0" err="1" smtClean="0"/>
              <a:t>text</a:t>
            </a:r>
            <a:r>
              <a:rPr lang="he-IL" noProof="0" dirty="0" smtClean="0"/>
              <a:t> </a:t>
            </a:r>
            <a:r>
              <a:rPr lang="he-IL" noProof="0" dirty="0" err="1" smtClean="0"/>
              <a:t>styles</a:t>
            </a:r>
            <a:endParaRPr lang="he-IL" noProof="0" dirty="0" smtClean="0"/>
          </a:p>
          <a:p>
            <a:pPr lvl="1"/>
            <a:r>
              <a:rPr lang="he-IL" noProof="0" dirty="0" err="1" smtClean="0"/>
              <a:t>Second</a:t>
            </a:r>
            <a:r>
              <a:rPr lang="he-IL" noProof="0" dirty="0" smtClean="0"/>
              <a:t> </a:t>
            </a:r>
            <a:r>
              <a:rPr lang="he-IL" noProof="0" dirty="0" err="1" smtClean="0"/>
              <a:t>level</a:t>
            </a:r>
            <a:endParaRPr lang="he-IL" noProof="0" dirty="0" smtClean="0"/>
          </a:p>
          <a:p>
            <a:pPr lvl="2"/>
            <a:r>
              <a:rPr lang="he-IL" noProof="0" dirty="0" err="1" smtClean="0"/>
              <a:t>Third</a:t>
            </a:r>
            <a:r>
              <a:rPr lang="he-IL" noProof="0" dirty="0" smtClean="0"/>
              <a:t> </a:t>
            </a:r>
            <a:r>
              <a:rPr lang="he-IL" noProof="0" dirty="0" err="1" smtClean="0"/>
              <a:t>level</a:t>
            </a:r>
            <a:endParaRPr lang="he-IL" noProof="0" dirty="0" smtClean="0"/>
          </a:p>
          <a:p>
            <a:pPr lvl="3"/>
            <a:r>
              <a:rPr lang="he-IL" noProof="0" dirty="0" err="1" smtClean="0"/>
              <a:t>Fourth</a:t>
            </a:r>
            <a:r>
              <a:rPr lang="he-IL" noProof="0" dirty="0" smtClean="0"/>
              <a:t> </a:t>
            </a:r>
            <a:r>
              <a:rPr lang="he-IL" noProof="0" dirty="0" err="1" smtClean="0"/>
              <a:t>level</a:t>
            </a:r>
            <a:endParaRPr lang="he-IL" noProof="0" dirty="0" smtClean="0"/>
          </a:p>
          <a:p>
            <a:pPr lvl="4"/>
            <a:r>
              <a:rPr lang="he-IL" noProof="0" dirty="0" err="1" smtClean="0"/>
              <a:t>Fifth</a:t>
            </a:r>
            <a:r>
              <a:rPr lang="he-IL" noProof="0" dirty="0" smtClean="0"/>
              <a:t> </a:t>
            </a:r>
            <a:r>
              <a:rPr lang="he-IL" noProof="0" dirty="0" err="1" smtClean="0"/>
              <a:t>level</a:t>
            </a:r>
            <a:endParaRPr lang="he-IL" noProof="0" dirty="0" smtClean="0"/>
          </a:p>
        </p:txBody>
      </p:sp>
      <p:sp>
        <p:nvSpPr>
          <p:cNvPr id="4" name="Date Placeholder 3"/>
          <p:cNvSpPr>
            <a:spLocks noGrp="1"/>
          </p:cNvSpPr>
          <p:nvPr>
            <p:ph type="dt" sz="half" idx="2"/>
          </p:nvPr>
        </p:nvSpPr>
        <p:spPr>
          <a:xfrm>
            <a:off x="7845552" y="7086600"/>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19421298-5ECC-4ECF-8253-524571409FFE}" type="datetimeFigureOut">
              <a:rPr lang="he-IL" smtClean="0"/>
              <a:pPr/>
              <a:t>ח'/סיון/תשע"ו</a:t>
            </a:fld>
            <a:endParaRPr lang="he-IL" dirty="0"/>
          </a:p>
        </p:txBody>
      </p:sp>
      <p:sp>
        <p:nvSpPr>
          <p:cNvPr id="5" name="Footer Placeholder 4"/>
          <p:cNvSpPr>
            <a:spLocks noGrp="1"/>
          </p:cNvSpPr>
          <p:nvPr>
            <p:ph type="ftr" sz="quarter" idx="3"/>
          </p:nvPr>
        </p:nvSpPr>
        <p:spPr>
          <a:xfrm>
            <a:off x="530352" y="7086600"/>
            <a:ext cx="5779008" cy="155448"/>
          </a:xfrm>
          <a:prstGeom prst="rect">
            <a:avLst/>
          </a:prstGeom>
        </p:spPr>
        <p:txBody>
          <a:bodyPr vert="horz" lIns="101882" tIns="50941" rIns="101882" bIns="50941" rtlCol="0" anchor="ctr"/>
          <a:lstStyle>
            <a:lvl1pPr algn="l">
              <a:defRPr sz="900">
                <a:solidFill>
                  <a:schemeClr val="tx1">
                    <a:tint val="75000"/>
                  </a:schemeClr>
                </a:solidFill>
                <a:latin typeface="Arial" pitchFamily="34" charset="0"/>
                <a:cs typeface="Arial" pitchFamily="34" charset="0"/>
              </a:defRPr>
            </a:lvl1pPr>
          </a:lstStyle>
          <a:p>
            <a:endParaRPr lang="he-IL" dirty="0"/>
          </a:p>
        </p:txBody>
      </p:sp>
      <p:sp>
        <p:nvSpPr>
          <p:cNvPr id="6" name="Slide Number Placeholder 5"/>
          <p:cNvSpPr>
            <a:spLocks noGrp="1"/>
          </p:cNvSpPr>
          <p:nvPr>
            <p:ph type="sldNum" sz="quarter" idx="4"/>
          </p:nvPr>
        </p:nvSpPr>
        <p:spPr>
          <a:xfrm>
            <a:off x="7845552" y="7242048"/>
            <a:ext cx="1673352" cy="155448"/>
          </a:xfrm>
          <a:prstGeom prst="rect">
            <a:avLst/>
          </a:prstGeom>
        </p:spPr>
        <p:txBody>
          <a:bodyPr vert="horz" lIns="101882" tIns="50941" rIns="101882" bIns="50941" rtlCol="0" anchor="ctr"/>
          <a:lstStyle>
            <a:lvl1pPr algn="r">
              <a:defRPr sz="900">
                <a:solidFill>
                  <a:schemeClr val="tx1">
                    <a:tint val="75000"/>
                  </a:schemeClr>
                </a:solidFill>
                <a:latin typeface="Arial" pitchFamily="34" charset="0"/>
                <a:cs typeface="Arial" pitchFamily="34" charset="0"/>
              </a:defRPr>
            </a:lvl1pPr>
          </a:lstStyle>
          <a:p>
            <a:fld id="{4D5A39AF-FEF5-47AB-AA80-4C0BD4A8B092}"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716" r:id="rId1"/>
    <p:sldLayoutId id="2147483729" r:id="rId2"/>
    <p:sldLayoutId id="2147483701" r:id="rId3"/>
    <p:sldLayoutId id="2147483700" r:id="rId4"/>
    <p:sldLayoutId id="2147483697" r:id="rId5"/>
    <p:sldLayoutId id="2147483720" r:id="rId6"/>
    <p:sldLayoutId id="2147483696" r:id="rId7"/>
    <p:sldLayoutId id="2147483705" r:id="rId8"/>
    <p:sldLayoutId id="2147483688" r:id="rId9"/>
    <p:sldLayoutId id="2147483721" r:id="rId10"/>
    <p:sldLayoutId id="2147483730" r:id="rId11"/>
    <p:sldLayoutId id="2147483711" r:id="rId12"/>
    <p:sldLayoutId id="2147483708" r:id="rId13"/>
    <p:sldLayoutId id="2147483717" r:id="rId14"/>
    <p:sldLayoutId id="2147483731" r:id="rId15"/>
  </p:sldLayoutIdLst>
  <p:txStyles>
    <p:titleStyle>
      <a:lvl1pPr algn="l" defTabSz="1018824" rtl="1" eaLnBrk="1" latinLnBrk="0" hangingPunct="1">
        <a:spcBef>
          <a:spcPct val="0"/>
        </a:spcBef>
        <a:buNone/>
        <a:defRPr sz="2400" b="1" i="1" kern="1200">
          <a:solidFill>
            <a:schemeClr val="tx2"/>
          </a:solidFill>
          <a:latin typeface="+mj-lt"/>
          <a:ea typeface="+mj-ea"/>
          <a:cs typeface="+mj-cs"/>
        </a:defRPr>
      </a:lvl1pPr>
    </p:titleStyle>
    <p:bodyStyle>
      <a:lvl1pPr marL="0" marR="0" indent="0" algn="r" defTabSz="1019175" rtl="1" eaLnBrk="1" fontAlgn="base" latinLnBrk="0" hangingPunct="1">
        <a:lnSpc>
          <a:spcPct val="100000"/>
        </a:lnSpc>
        <a:spcBef>
          <a:spcPts val="0"/>
        </a:spcBef>
        <a:spcAft>
          <a:spcPts val="600"/>
        </a:spcAft>
        <a:buClr>
          <a:srgbClr val="000000"/>
        </a:buClr>
        <a:buSzTx/>
        <a:buFont typeface="Wingdings" pitchFamily="2" charset="2"/>
        <a:buNone/>
        <a:tabLst/>
        <a:defRPr sz="2000" kern="1200">
          <a:solidFill>
            <a:schemeClr val="tx1"/>
          </a:solidFill>
          <a:latin typeface="Georgia" pitchFamily="18" charset="0"/>
          <a:ea typeface="+mn-ea"/>
          <a:cs typeface="+mn-cs"/>
        </a:defRPr>
      </a:lvl1pPr>
      <a:lvl2pPr marL="234950" marR="0" indent="-228600" algn="r" defTabSz="1019175" rtl="1" eaLnBrk="1" fontAlgn="base" latinLnBrk="0" hangingPunct="1">
        <a:lnSpc>
          <a:spcPct val="100000"/>
        </a:lnSpc>
        <a:spcBef>
          <a:spcPts val="0"/>
        </a:spcBef>
        <a:spcAft>
          <a:spcPts val="600"/>
        </a:spcAft>
        <a:buClr>
          <a:srgbClr val="000000"/>
        </a:buClr>
        <a:buSzTx/>
        <a:buFont typeface="Times New Roman" pitchFamily="18" charset="0"/>
        <a:buChar char="•"/>
        <a:tabLst/>
        <a:defRPr sz="2000" kern="1200">
          <a:solidFill>
            <a:schemeClr val="tx1"/>
          </a:solidFill>
          <a:latin typeface="Georgia" pitchFamily="18" charset="0"/>
          <a:ea typeface="+mn-ea"/>
          <a:cs typeface="+mn-cs"/>
        </a:defRPr>
      </a:lvl2pPr>
      <a:lvl3pPr marL="468000" marR="0" indent="-230400" algn="r" defTabSz="1019175" rtl="1" eaLnBrk="1" fontAlgn="base" latinLnBrk="0" hangingPunct="1">
        <a:lnSpc>
          <a:spcPct val="100000"/>
        </a:lnSpc>
        <a:spcBef>
          <a:spcPts val="0"/>
        </a:spcBef>
        <a:spcAft>
          <a:spcPts val="600"/>
        </a:spcAft>
        <a:buClr>
          <a:srgbClr val="000000"/>
        </a:buClr>
        <a:buSzTx/>
        <a:buFont typeface="Arial" pitchFamily="34" charset="0"/>
        <a:buChar char="-"/>
        <a:tabLst/>
        <a:defRPr sz="2000" kern="1200">
          <a:solidFill>
            <a:schemeClr val="tx1"/>
          </a:solidFill>
          <a:latin typeface="Georgia" pitchFamily="18" charset="0"/>
          <a:ea typeface="+mn-ea"/>
          <a:cs typeface="+mn-cs"/>
        </a:defRPr>
      </a:lvl3pPr>
      <a:lvl4pPr marL="694800" marR="0" indent="-230400" algn="r" defTabSz="1019175" rtl="1" eaLnBrk="1" fontAlgn="base" latinLnBrk="0" hangingPunct="1">
        <a:lnSpc>
          <a:spcPct val="100000"/>
        </a:lnSpc>
        <a:spcBef>
          <a:spcPts val="0"/>
        </a:spcBef>
        <a:spcAft>
          <a:spcPts val="600"/>
        </a:spcAft>
        <a:buClr>
          <a:srgbClr val="000000"/>
        </a:buClr>
        <a:buSzTx/>
        <a:buFont typeface="Georgia" pitchFamily="18" charset="0"/>
        <a:buChar char="◦"/>
        <a:tabLst/>
        <a:defRPr sz="2000" kern="1200">
          <a:solidFill>
            <a:schemeClr val="tx1"/>
          </a:solidFill>
          <a:latin typeface="Georgia" pitchFamily="18" charset="0"/>
          <a:ea typeface="+mn-ea"/>
          <a:cs typeface="+mn-cs"/>
        </a:defRPr>
      </a:lvl4pPr>
      <a:lvl5pPr marL="914400" marR="0" indent="-228600" algn="r" defTabSz="1019175" rtl="1" eaLnBrk="1" fontAlgn="base" latinLnBrk="0" hangingPunct="1">
        <a:lnSpc>
          <a:spcPct val="100000"/>
        </a:lnSpc>
        <a:spcBef>
          <a:spcPts val="0"/>
        </a:spcBef>
        <a:spcAft>
          <a:spcPts val="600"/>
        </a:spcAft>
        <a:buClr>
          <a:srgbClr val="000000"/>
        </a:buClr>
        <a:buSzTx/>
        <a:buFont typeface="Georgia" pitchFamily="18" charset="0"/>
        <a:buChar char="›"/>
        <a:tabLst/>
        <a:defRPr sz="2000" kern="1200" baseline="0">
          <a:solidFill>
            <a:schemeClr val="tx1"/>
          </a:solidFill>
          <a:latin typeface="Georgia" pitchFamily="18" charset="0"/>
          <a:ea typeface="+mn-ea"/>
          <a:cs typeface="+mn-cs"/>
        </a:defRPr>
      </a:lvl5pPr>
      <a:lvl6pPr marL="234000" indent="-230400" algn="r" defTabSz="1018824" rtl="1" eaLnBrk="1" latinLnBrk="0" hangingPunct="1">
        <a:lnSpc>
          <a:spcPct val="100000"/>
        </a:lnSpc>
        <a:spcBef>
          <a:spcPts val="0"/>
        </a:spcBef>
        <a:spcAft>
          <a:spcPts val="0"/>
        </a:spcAft>
        <a:buFont typeface="+mj-lt"/>
        <a:buAutoNum type="arabicPeriod"/>
        <a:defRPr lang="en-GB" sz="2000" kern="1200" baseline="0" noProof="0" dirty="0" smtClean="0">
          <a:solidFill>
            <a:schemeClr val="tx1"/>
          </a:solidFill>
          <a:latin typeface="Georgia" pitchFamily="18" charset="0"/>
          <a:ea typeface="+mn-ea"/>
          <a:cs typeface="+mn-cs"/>
        </a:defRPr>
      </a:lvl6pPr>
      <a:lvl7pPr marL="468000" indent="-228600" algn="r" defTabSz="1018824" rtl="1" eaLnBrk="1" latinLnBrk="0" hangingPunct="1">
        <a:lnSpc>
          <a:spcPct val="100000"/>
        </a:lnSpc>
        <a:spcBef>
          <a:spcPts val="0"/>
        </a:spcBef>
        <a:spcAft>
          <a:spcPts val="0"/>
        </a:spcAft>
        <a:buFont typeface="+mj-lt"/>
        <a:buAutoNum type="alphaLcPeriod"/>
        <a:defRPr lang="en-GB" sz="2000" kern="1200" baseline="0" noProof="0" dirty="0" smtClean="0">
          <a:solidFill>
            <a:schemeClr val="tx1"/>
          </a:solidFill>
          <a:latin typeface="Georgia" pitchFamily="18" charset="0"/>
          <a:ea typeface="+mn-ea"/>
          <a:cs typeface="+mn-cs"/>
        </a:defRPr>
      </a:lvl7pPr>
      <a:lvl8pPr marL="694800" indent="-228600" algn="r" defTabSz="1018824" rtl="1" eaLnBrk="1" latinLnBrk="0" hangingPunct="1">
        <a:lnSpc>
          <a:spcPct val="100000"/>
        </a:lnSpc>
        <a:spcBef>
          <a:spcPts val="0"/>
        </a:spcBef>
        <a:spcAft>
          <a:spcPts val="0"/>
        </a:spcAft>
        <a:buFont typeface="+mj-lt"/>
        <a:buAutoNum type="romanLcPeriod"/>
        <a:defRPr lang="en-GB" sz="2000" kern="1200" baseline="0" noProof="0" dirty="0" smtClean="0">
          <a:solidFill>
            <a:schemeClr val="tx1"/>
          </a:solidFill>
          <a:latin typeface="Georgia" pitchFamily="18" charset="0"/>
          <a:ea typeface="+mn-ea"/>
          <a:cs typeface="+mn-cs"/>
        </a:defRPr>
      </a:lvl8pPr>
      <a:lvl9pPr marL="0" indent="0" algn="r" defTabSz="1018824" rtl="1" eaLnBrk="1" latinLnBrk="0" hangingPunct="1">
        <a:lnSpc>
          <a:spcPct val="100000"/>
        </a:lnSpc>
        <a:spcBef>
          <a:spcPts val="0"/>
        </a:spcBef>
        <a:spcAft>
          <a:spcPts val="600"/>
        </a:spcAft>
        <a:buFont typeface="Arial" pitchFamily="34" charset="0"/>
        <a:buNone/>
        <a:defRPr lang="en-GB" sz="2000" b="1" kern="1200" baseline="0" noProof="0" dirty="0" smtClean="0">
          <a:solidFill>
            <a:schemeClr val="tx2"/>
          </a:solidFill>
          <a:latin typeface="Georgia" pitchFamily="18" charset="0"/>
          <a:ea typeface="+mn-ea"/>
          <a:cs typeface="+mn-cs"/>
        </a:defRPr>
      </a:lvl9pPr>
    </p:bodyStyle>
    <p:otherStyle>
      <a:defPPr>
        <a:defRPr lang="en-US"/>
      </a:defPPr>
      <a:lvl1pPr marL="0" algn="r" defTabSz="1018824" rtl="1" eaLnBrk="1" latinLnBrk="0" hangingPunct="1">
        <a:defRPr sz="2000" kern="1200">
          <a:solidFill>
            <a:schemeClr val="tx1"/>
          </a:solidFill>
          <a:latin typeface="+mn-lt"/>
          <a:ea typeface="+mn-ea"/>
          <a:cs typeface="+mn-cs"/>
        </a:defRPr>
      </a:lvl1pPr>
      <a:lvl2pPr marL="509412" algn="r" defTabSz="1018824" rtl="1" eaLnBrk="1" latinLnBrk="0" hangingPunct="1">
        <a:defRPr sz="2000" kern="1200">
          <a:solidFill>
            <a:schemeClr val="tx1"/>
          </a:solidFill>
          <a:latin typeface="+mn-lt"/>
          <a:ea typeface="+mn-ea"/>
          <a:cs typeface="+mn-cs"/>
        </a:defRPr>
      </a:lvl2pPr>
      <a:lvl3pPr marL="1018824" algn="r" defTabSz="1018824" rtl="1" eaLnBrk="1" latinLnBrk="0" hangingPunct="1">
        <a:defRPr sz="2000" kern="1200">
          <a:solidFill>
            <a:schemeClr val="tx1"/>
          </a:solidFill>
          <a:latin typeface="+mn-lt"/>
          <a:ea typeface="+mn-ea"/>
          <a:cs typeface="+mn-cs"/>
        </a:defRPr>
      </a:lvl3pPr>
      <a:lvl4pPr marL="1528237" algn="r" defTabSz="1018824" rtl="1" eaLnBrk="1" latinLnBrk="0" hangingPunct="1">
        <a:defRPr sz="2000" kern="1200">
          <a:solidFill>
            <a:schemeClr val="tx1"/>
          </a:solidFill>
          <a:latin typeface="+mn-lt"/>
          <a:ea typeface="+mn-ea"/>
          <a:cs typeface="+mn-cs"/>
        </a:defRPr>
      </a:lvl4pPr>
      <a:lvl5pPr marL="2037649" algn="r" defTabSz="1018824" rtl="1" eaLnBrk="1" latinLnBrk="0" hangingPunct="1">
        <a:defRPr sz="2000" kern="1200">
          <a:solidFill>
            <a:schemeClr val="tx1"/>
          </a:solidFill>
          <a:latin typeface="+mn-lt"/>
          <a:ea typeface="+mn-ea"/>
          <a:cs typeface="+mn-cs"/>
        </a:defRPr>
      </a:lvl5pPr>
      <a:lvl6pPr marL="2547061" algn="r" defTabSz="1018824" rtl="1" eaLnBrk="1" latinLnBrk="0" hangingPunct="1">
        <a:defRPr sz="2000" kern="1200">
          <a:solidFill>
            <a:schemeClr val="tx1"/>
          </a:solidFill>
          <a:latin typeface="+mn-lt"/>
          <a:ea typeface="+mn-ea"/>
          <a:cs typeface="+mn-cs"/>
        </a:defRPr>
      </a:lvl6pPr>
      <a:lvl7pPr marL="3056473" algn="r" defTabSz="1018824" rtl="1" eaLnBrk="1" latinLnBrk="0" hangingPunct="1">
        <a:defRPr sz="2000" kern="1200">
          <a:solidFill>
            <a:schemeClr val="tx1"/>
          </a:solidFill>
          <a:latin typeface="+mn-lt"/>
          <a:ea typeface="+mn-ea"/>
          <a:cs typeface="+mn-cs"/>
        </a:defRPr>
      </a:lvl7pPr>
      <a:lvl8pPr marL="3565886" algn="r" defTabSz="1018824" rtl="1" eaLnBrk="1" latinLnBrk="0" hangingPunct="1">
        <a:defRPr sz="2000" kern="1200">
          <a:solidFill>
            <a:schemeClr val="tx1"/>
          </a:solidFill>
          <a:latin typeface="+mn-lt"/>
          <a:ea typeface="+mn-ea"/>
          <a:cs typeface="+mn-cs"/>
        </a:defRPr>
      </a:lvl8pPr>
      <a:lvl9pPr marL="4075298" algn="r" defTabSz="1018824" rtl="1"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2.jpg"/><Relationship Id="rId5" Type="http://schemas.openxmlformats.org/officeDocument/2006/relationships/tags" Target="../tags/tag128.xml"/><Relationship Id="rId10" Type="http://schemas.openxmlformats.org/officeDocument/2006/relationships/slideLayout" Target="../slideLayouts/slideLayout1.xml"/><Relationship Id="rId4" Type="http://schemas.openxmlformats.org/officeDocument/2006/relationships/tags" Target="../tags/tag127.xml"/><Relationship Id="rId9" Type="http://schemas.openxmlformats.org/officeDocument/2006/relationships/tags" Target="../tags/tag132.xml"/></Relationships>
</file>

<file path=ppt/slides/_rels/slide1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12.xml"/><Relationship Id="rId5" Type="http://schemas.openxmlformats.org/officeDocument/2006/relationships/tags" Target="../tags/tag177.xml"/><Relationship Id="rId4" Type="http://schemas.openxmlformats.org/officeDocument/2006/relationships/tags" Target="../tags/tag176.xml"/></Relationships>
</file>

<file path=ppt/slides/_rels/slide11.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12.xml"/><Relationship Id="rId5" Type="http://schemas.openxmlformats.org/officeDocument/2006/relationships/tags" Target="../tags/tag182.xml"/><Relationship Id="rId4" Type="http://schemas.openxmlformats.org/officeDocument/2006/relationships/tags" Target="../tags/tag181.xml"/></Relationships>
</file>

<file path=ppt/slides/_rels/slide12.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12.xml"/><Relationship Id="rId5" Type="http://schemas.openxmlformats.org/officeDocument/2006/relationships/tags" Target="../tags/tag187.xml"/><Relationship Id="rId4" Type="http://schemas.openxmlformats.org/officeDocument/2006/relationships/tags" Target="../tags/tag186.xml"/></Relationships>
</file>

<file path=ppt/slides/_rels/slide1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12.xml"/><Relationship Id="rId5" Type="http://schemas.openxmlformats.org/officeDocument/2006/relationships/tags" Target="../tags/tag192.xml"/><Relationship Id="rId4" Type="http://schemas.openxmlformats.org/officeDocument/2006/relationships/tags" Target="../tags/tag19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5.xml"/><Relationship Id="rId7" Type="http://schemas.openxmlformats.org/officeDocument/2006/relationships/image" Target="../media/image3.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12.xml"/><Relationship Id="rId5" Type="http://schemas.openxmlformats.org/officeDocument/2006/relationships/tags" Target="../tags/tag197.xml"/><Relationship Id="rId4" Type="http://schemas.openxmlformats.org/officeDocument/2006/relationships/tags" Target="../tags/tag196.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12.xml"/><Relationship Id="rId5" Type="http://schemas.openxmlformats.org/officeDocument/2006/relationships/tags" Target="../tags/tag202.xml"/><Relationship Id="rId4" Type="http://schemas.openxmlformats.org/officeDocument/2006/relationships/tags" Target="../tags/tag201.xml"/></Relationships>
</file>

<file path=ppt/slides/_rels/slide1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Layout" Target="../slideLayouts/slideLayout12.xml"/><Relationship Id="rId5" Type="http://schemas.openxmlformats.org/officeDocument/2006/relationships/tags" Target="../tags/tag207.xml"/><Relationship Id="rId4" Type="http://schemas.openxmlformats.org/officeDocument/2006/relationships/tags" Target="../tags/tag206.xml"/></Relationships>
</file>

<file path=ppt/slides/_rels/slide17.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slideLayout" Target="../slideLayouts/slideLayout12.xml"/><Relationship Id="rId5" Type="http://schemas.openxmlformats.org/officeDocument/2006/relationships/tags" Target="../tags/tag212.xml"/><Relationship Id="rId4" Type="http://schemas.openxmlformats.org/officeDocument/2006/relationships/tags" Target="../tags/tag211.xml"/></Relationships>
</file>

<file path=ppt/slides/_rels/slide18.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slideLayout" Target="../slideLayouts/slideLayout12.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19.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12.xml"/><Relationship Id="rId5" Type="http://schemas.openxmlformats.org/officeDocument/2006/relationships/tags" Target="../tags/tag137.xml"/><Relationship Id="rId4" Type="http://schemas.openxmlformats.org/officeDocument/2006/relationships/tags" Target="../tags/tag136.xml"/></Relationships>
</file>

<file path=ppt/slides/_rels/slide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12.xml"/><Relationship Id="rId5" Type="http://schemas.openxmlformats.org/officeDocument/2006/relationships/tags" Target="../tags/tag142.xml"/><Relationship Id="rId4" Type="http://schemas.openxmlformats.org/officeDocument/2006/relationships/tags" Target="../tags/tag141.xml"/></Relationships>
</file>

<file path=ppt/slides/_rels/slide4.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12.xml"/><Relationship Id="rId5" Type="http://schemas.openxmlformats.org/officeDocument/2006/relationships/tags" Target="../tags/tag147.xml"/><Relationship Id="rId4" Type="http://schemas.openxmlformats.org/officeDocument/2006/relationships/tags" Target="../tags/tag146.xml"/></Relationships>
</file>

<file path=ppt/slides/_rels/slide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12.xml"/><Relationship Id="rId5" Type="http://schemas.openxmlformats.org/officeDocument/2006/relationships/tags" Target="../tags/tag152.xml"/><Relationship Id="rId4" Type="http://schemas.openxmlformats.org/officeDocument/2006/relationships/tags" Target="../tags/tag151.xml"/></Relationships>
</file>

<file path=ppt/slides/_rels/slide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12.xml"/><Relationship Id="rId5" Type="http://schemas.openxmlformats.org/officeDocument/2006/relationships/tags" Target="../tags/tag157.xml"/><Relationship Id="rId4" Type="http://schemas.openxmlformats.org/officeDocument/2006/relationships/tags" Target="../tags/tag15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0.xml"/><Relationship Id="rId7" Type="http://schemas.openxmlformats.org/officeDocument/2006/relationships/diagramData" Target="../diagrams/data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12.xml"/><Relationship Id="rId11" Type="http://schemas.microsoft.com/office/2007/relationships/diagramDrawing" Target="../diagrams/drawing1.xml"/><Relationship Id="rId5" Type="http://schemas.openxmlformats.org/officeDocument/2006/relationships/tags" Target="../tags/tag162.xml"/><Relationship Id="rId10" Type="http://schemas.openxmlformats.org/officeDocument/2006/relationships/diagramColors" Target="../diagrams/colors1.xml"/><Relationship Id="rId4" Type="http://schemas.openxmlformats.org/officeDocument/2006/relationships/tags" Target="../tags/tag161.xm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65.xml"/><Relationship Id="rId7" Type="http://schemas.openxmlformats.org/officeDocument/2006/relationships/diagramData" Target="../diagrams/data2.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12.xml"/><Relationship Id="rId11" Type="http://schemas.microsoft.com/office/2007/relationships/diagramDrawing" Target="../diagrams/drawing2.xml"/><Relationship Id="rId5" Type="http://schemas.openxmlformats.org/officeDocument/2006/relationships/tags" Target="../tags/tag167.xml"/><Relationship Id="rId10" Type="http://schemas.openxmlformats.org/officeDocument/2006/relationships/diagramColors" Target="../diagrams/colors2.xml"/><Relationship Id="rId4" Type="http://schemas.openxmlformats.org/officeDocument/2006/relationships/tags" Target="../tags/tag166.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12.xml"/><Relationship Id="rId5" Type="http://schemas.openxmlformats.org/officeDocument/2006/relationships/tags" Target="../tags/tag172.xml"/><Relationship Id="rId4"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1" y="612648"/>
            <a:ext cx="8997696" cy="6848856"/>
            <a:chOff x="530352" y="612648"/>
            <a:chExt cx="8997696" cy="6848856"/>
          </a:xfrm>
        </p:grpSpPr>
        <p:grpSp>
          <p:nvGrpSpPr>
            <p:cNvPr id="5" name="Group 107" hidden="1"/>
            <p:cNvGrpSpPr/>
            <p:nvPr/>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106" hidden="1"/>
            <p:cNvGrpSpPr/>
            <p:nvPr/>
          </p:nvGrpSpPr>
          <p:grpSpPr>
            <a:xfrm>
              <a:off x="530352" y="1066800"/>
              <a:ext cx="8997696" cy="835152"/>
              <a:chOff x="530352" y="1066800"/>
              <a:chExt cx="8997696" cy="835152"/>
            </a:xfrm>
          </p:grpSpPr>
          <p:sp>
            <p:nvSpPr>
              <p:cNvPr id="50" name="Title block" hidden="1"/>
              <p:cNvSpPr>
                <a:spLocks noChangeArrowheads="1"/>
              </p:cNvSpPr>
              <p:nvPr/>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p:nvGrpSpPr>
          <p:grpSpPr>
            <a:xfrm>
              <a:off x="533400" y="6245352"/>
              <a:ext cx="8994648" cy="688848"/>
              <a:chOff x="533400" y="6013704"/>
              <a:chExt cx="8994648" cy="688848"/>
            </a:xfrm>
          </p:grpSpPr>
          <p:sp>
            <p:nvSpPr>
              <p:cNvPr id="44" name="Content block 606" hidden="1"/>
              <p:cNvSpPr>
                <a:spLocks noChangeArrowheads="1"/>
              </p:cNvSpPr>
              <p:nvPr/>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p:nvGrpSpPr>
          <p:grpSpPr>
            <a:xfrm>
              <a:off x="533400" y="5407152"/>
              <a:ext cx="8994648" cy="688848"/>
              <a:chOff x="533400" y="5026152"/>
              <a:chExt cx="8994648" cy="688848"/>
            </a:xfrm>
          </p:grpSpPr>
          <p:sp>
            <p:nvSpPr>
              <p:cNvPr id="38" name="Content block 506" hidden="1"/>
              <p:cNvSpPr>
                <a:spLocks noChangeArrowheads="1"/>
              </p:cNvSpPr>
              <p:nvPr/>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p:nvGrpSpPr>
          <p:grpSpPr>
            <a:xfrm>
              <a:off x="533400" y="4568952"/>
              <a:ext cx="8994648" cy="688848"/>
              <a:chOff x="533400" y="4038600"/>
              <a:chExt cx="8994648" cy="688848"/>
            </a:xfrm>
          </p:grpSpPr>
          <p:sp>
            <p:nvSpPr>
              <p:cNvPr id="32" name="Content block 406" hidden="1"/>
              <p:cNvSpPr>
                <a:spLocks noChangeArrowheads="1"/>
              </p:cNvSpPr>
              <p:nvPr/>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p:nvGrpSpPr>
          <p:grpSpPr>
            <a:xfrm>
              <a:off x="533400" y="3730752"/>
              <a:ext cx="8994648" cy="688848"/>
              <a:chOff x="533400" y="3041904"/>
              <a:chExt cx="8994648" cy="688848"/>
            </a:xfrm>
          </p:grpSpPr>
          <p:sp>
            <p:nvSpPr>
              <p:cNvPr id="26" name="Content block 306" hidden="1"/>
              <p:cNvSpPr>
                <a:spLocks noChangeArrowheads="1"/>
              </p:cNvSpPr>
              <p:nvPr/>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p:nvGrpSpPr>
          <p:grpSpPr>
            <a:xfrm>
              <a:off x="533400" y="2892552"/>
              <a:ext cx="8994648" cy="688848"/>
              <a:chOff x="533400" y="1066800"/>
              <a:chExt cx="8994648" cy="688848"/>
            </a:xfrm>
          </p:grpSpPr>
          <p:sp>
            <p:nvSpPr>
              <p:cNvPr id="20" name="Content block 206" hidden="1"/>
              <p:cNvSpPr>
                <a:spLocks noChangeArrowheads="1"/>
              </p:cNvSpPr>
              <p:nvPr/>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p:nvGrpSpPr>
          <p:grpSpPr>
            <a:xfrm>
              <a:off x="533400" y="2054352"/>
              <a:ext cx="8994648" cy="688848"/>
              <a:chOff x="533400" y="2054352"/>
              <a:chExt cx="8994648" cy="688848"/>
            </a:xfrm>
          </p:grpSpPr>
          <p:sp>
            <p:nvSpPr>
              <p:cNvPr id="14" name="Content block 106" hidden="1"/>
              <p:cNvSpPr>
                <a:spLocks noChangeArrowheads="1"/>
              </p:cNvSpPr>
              <p:nvPr/>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Descriptor"/>
          <p:cNvSpPr>
            <a:spLocks noGrp="1"/>
          </p:cNvSpPr>
          <p:nvPr>
            <p:custDataLst>
              <p:tags r:id="rId3"/>
            </p:custDataLst>
          </p:nvPr>
        </p:nvSpPr>
        <p:spPr bwMode="white">
          <a:xfrm>
            <a:off x="2059200" y="611643"/>
            <a:ext cx="687689" cy="215444"/>
          </a:xfrm>
          <a:prstGeom prst="rect">
            <a:avLst/>
          </a:prstGeom>
        </p:spPr>
        <p:txBody>
          <a:bodyPr vert="horz" wrap="none" lIns="0" tIns="0" rIns="0" bIns="0" rtlCol="0" anchor="b" anchorCtr="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r>
              <a:rPr lang="he-IL" sz="1400" b="0" i="0" dirty="0" err="1" smtClean="0">
                <a:solidFill>
                  <a:schemeClr val="bg1"/>
                </a:solidFill>
                <a:latin typeface="Arial" pitchFamily="34" charset="0"/>
                <a:cs typeface="Arial" pitchFamily="34" charset="0"/>
              </a:rPr>
              <a:t>Advisory</a:t>
            </a:r>
            <a:endParaRPr lang="he-IL" sz="1400" b="0" i="0" dirty="0">
              <a:solidFill>
                <a:schemeClr val="bg1"/>
              </a:solidFill>
              <a:latin typeface="Arial" pitchFamily="34" charset="0"/>
              <a:cs typeface="Arial" pitchFamily="34" charset="0"/>
            </a:endParaRPr>
          </a:p>
        </p:txBody>
      </p:sp>
      <p:sp>
        <p:nvSpPr>
          <p:cNvPr id="2" name="Title 1"/>
          <p:cNvSpPr>
            <a:spLocks noGrp="1"/>
          </p:cNvSpPr>
          <p:nvPr>
            <p:ph type="ctrTitle"/>
            <p:custDataLst>
              <p:tags r:id="rId4"/>
            </p:custDataLst>
          </p:nvPr>
        </p:nvSpPr>
        <p:spPr/>
        <p:txBody>
          <a:bodyPr/>
          <a:lstStyle/>
          <a:p>
            <a:pPr algn="ctr" rtl="1"/>
            <a:r>
              <a:rPr lang="he-IL" dirty="0" smtClean="0"/>
              <a:t>מפגש בוגרים בנושא נדל"ן</a:t>
            </a:r>
            <a:endParaRPr lang="he-IL" dirty="0"/>
          </a:p>
        </p:txBody>
      </p:sp>
      <p:sp>
        <p:nvSpPr>
          <p:cNvPr id="3" name="Subtitle 2"/>
          <p:cNvSpPr>
            <a:spLocks noGrp="1"/>
          </p:cNvSpPr>
          <p:nvPr>
            <p:ph type="subTitle" idx="1"/>
            <p:custDataLst>
              <p:tags r:id="rId5"/>
            </p:custDataLst>
          </p:nvPr>
        </p:nvSpPr>
        <p:spPr>
          <a:xfrm>
            <a:off x="2056818" y="1795114"/>
            <a:ext cx="5943600" cy="1218795"/>
          </a:xfrm>
        </p:spPr>
        <p:txBody>
          <a:bodyPr/>
          <a:lstStyle/>
          <a:p>
            <a:pPr algn="ctr"/>
            <a:r>
              <a:rPr lang="he-IL" dirty="0" smtClean="0"/>
              <a:t>הערכת חברות נדל"ן</a:t>
            </a:r>
          </a:p>
          <a:p>
            <a:pPr algn="ctr"/>
            <a:r>
              <a:rPr lang="he-IL" sz="2400" dirty="0" smtClean="0"/>
              <a:t>מול</a:t>
            </a:r>
            <a:endParaRPr lang="he-IL" dirty="0" smtClean="0"/>
          </a:p>
          <a:p>
            <a:pPr algn="ctr"/>
            <a:r>
              <a:rPr lang="he-IL" dirty="0" smtClean="0"/>
              <a:t> הערכת נכסים</a:t>
            </a:r>
            <a:endParaRPr lang="he-IL" dirty="0"/>
          </a:p>
        </p:txBody>
      </p:sp>
      <p:sp>
        <p:nvSpPr>
          <p:cNvPr id="65" name="Report Date"/>
          <p:cNvSpPr txBox="1"/>
          <p:nvPr>
            <p:custDataLst>
              <p:tags r:id="rId6"/>
            </p:custDataLst>
          </p:nvPr>
        </p:nvSpPr>
        <p:spPr bwMode="black">
          <a:xfrm>
            <a:off x="530351" y="3883488"/>
            <a:ext cx="1225296" cy="153888"/>
          </a:xfrm>
          <a:prstGeom prst="rect">
            <a:avLst/>
          </a:prstGeom>
          <a:noFill/>
          <a:ln>
            <a:noFill/>
          </a:ln>
        </p:spPr>
        <p:txBody>
          <a:bodyPr wrap="square" lIns="0" tIns="0" rIns="0" bIns="0" rtlCol="0">
            <a:spAutoFit/>
          </a:bodyPr>
          <a:lstStyle/>
          <a:p>
            <a:pPr algn="l"/>
            <a:r>
              <a:rPr lang="he-IL" sz="1000" i="1" dirty="0" smtClean="0">
                <a:latin typeface="Georgia" pitchFamily="18" charset="0"/>
              </a:rPr>
              <a:t>15 יוני 2016</a:t>
            </a:r>
            <a:endParaRPr lang="he-IL" sz="1000" i="1" dirty="0">
              <a:latin typeface="Georgia" pitchFamily="18" charset="0"/>
            </a:endParaRPr>
          </a:p>
        </p:txBody>
      </p:sp>
      <p:sp>
        <p:nvSpPr>
          <p:cNvPr id="58" name="TextBox 57"/>
          <p:cNvSpPr txBox="1"/>
          <p:nvPr/>
        </p:nvSpPr>
        <p:spPr>
          <a:xfrm>
            <a:off x="2364904" y="3094112"/>
            <a:ext cx="6048672" cy="984885"/>
          </a:xfrm>
          <a:prstGeom prst="rect">
            <a:avLst/>
          </a:prstGeom>
          <a:noFill/>
          <a:ln>
            <a:noFill/>
          </a:ln>
        </p:spPr>
        <p:txBody>
          <a:bodyPr wrap="square" lIns="0" tIns="0" rIns="0" bIns="0" rtlCol="1">
            <a:spAutoFit/>
          </a:bodyPr>
          <a:lstStyle/>
          <a:p>
            <a:pPr algn="ctr" rtl="1"/>
            <a:r>
              <a:rPr lang="he-IL" sz="3200" noProof="0" dirty="0" smtClean="0">
                <a:solidFill>
                  <a:schemeClr val="bg1"/>
                </a:solidFill>
                <a:latin typeface="Georgia" pitchFamily="18" charset="0"/>
                <a:cs typeface="Arial" pitchFamily="34" charset="0"/>
              </a:rPr>
              <a:t>ד"ר צור </a:t>
            </a:r>
            <a:r>
              <a:rPr lang="he-IL" sz="3200" noProof="0" dirty="0" err="1" smtClean="0">
                <a:solidFill>
                  <a:schemeClr val="bg1"/>
                </a:solidFill>
                <a:latin typeface="Georgia" pitchFamily="18" charset="0"/>
                <a:cs typeface="Arial" pitchFamily="34" charset="0"/>
              </a:rPr>
              <a:t>פניגשטיין</a:t>
            </a:r>
            <a:r>
              <a:rPr lang="he-IL" sz="3200" noProof="0" dirty="0" smtClean="0">
                <a:solidFill>
                  <a:schemeClr val="bg1"/>
                </a:solidFill>
                <a:latin typeface="Georgia" pitchFamily="18" charset="0"/>
                <a:cs typeface="Arial" pitchFamily="34" charset="0"/>
              </a:rPr>
              <a:t>, רוח – שותף</a:t>
            </a:r>
          </a:p>
          <a:p>
            <a:pPr algn="ctr" rtl="1"/>
            <a:r>
              <a:rPr lang="he-IL" sz="3200" dirty="0" smtClean="0">
                <a:solidFill>
                  <a:schemeClr val="bg1"/>
                </a:solidFill>
                <a:latin typeface="Georgia" pitchFamily="18" charset="0"/>
                <a:cs typeface="Arial" pitchFamily="34" charset="0"/>
              </a:rPr>
              <a:t>ראש תחום הערכות שווי</a:t>
            </a:r>
            <a:endParaRPr lang="he-IL" sz="3200" noProof="0" dirty="0" smtClean="0">
              <a:solidFill>
                <a:schemeClr val="bg1"/>
              </a:solidFill>
              <a:latin typeface="Georgia" pitchFamily="18" charset="0"/>
              <a:cs typeface="Arial" pitchFamily="34" charset="0"/>
            </a:endParaRPr>
          </a:p>
        </p:txBody>
      </p:sp>
      <p:pic>
        <p:nvPicPr>
          <p:cNvPr id="62" name="Picture 61"/>
          <p:cNvPicPr>
            <a:picLocks/>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1904334" y="3589973"/>
            <a:ext cx="6719929" cy="3200400"/>
          </a:xfrm>
          <a:prstGeom prst="rect">
            <a:avLst/>
          </a:prstGeom>
        </p:spPr>
      </p:pic>
      <p:sp>
        <p:nvSpPr>
          <p:cNvPr id="64" name="Draft Stamp" hidden="1"/>
          <p:cNvSpPr txBox="1"/>
          <p:nvPr>
            <p:custDataLst>
              <p:tags r:id="rId8"/>
            </p:custDataLst>
          </p:nvPr>
        </p:nvSpPr>
        <p:spPr bwMode="black">
          <a:xfrm>
            <a:off x="530352" y="4037376"/>
            <a:ext cx="1371600" cy="292388"/>
          </a:xfrm>
          <a:prstGeom prst="rect">
            <a:avLst/>
          </a:prstGeom>
          <a:noFill/>
          <a:ln>
            <a:noFill/>
          </a:ln>
        </p:spPr>
        <p:txBody>
          <a:bodyPr wrap="square" lIns="0" tIns="0" rIns="0" bIns="137160" rtlCol="0" anchor="t" anchorCtr="0">
            <a:spAutoFit/>
          </a:bodyPr>
          <a:lstStyle/>
          <a:p>
            <a:pPr algn="l">
              <a:lnSpc>
                <a:spcPct val="100000"/>
              </a:lnSpc>
            </a:pPr>
            <a:r>
              <a:rPr lang="he-IL" sz="1000" b="1" i="1" dirty="0" err="1" smtClean="0">
                <a:solidFill>
                  <a:schemeClr val="tx1"/>
                </a:solidFill>
                <a:latin typeface="Georgia" pitchFamily="18" charset="0"/>
              </a:rPr>
              <a:t>Draft</a:t>
            </a:r>
            <a:endParaRPr lang="he-IL" sz="1000" b="1" i="1" dirty="0">
              <a:solidFill>
                <a:schemeClr val="tx1"/>
              </a:solidFill>
              <a:latin typeface="Georgia" pitchFamily="18" charset="0"/>
            </a:endParaRPr>
          </a:p>
        </p:txBody>
      </p:sp>
      <p:sp>
        <p:nvSpPr>
          <p:cNvPr id="66" name="Confidentiality Stamp"/>
          <p:cNvSpPr>
            <a:spLocks noGrp="1"/>
          </p:cNvSpPr>
          <p:nvPr>
            <p:custDataLst>
              <p:tags r:id="rId9"/>
            </p:custDataLst>
          </p:nvPr>
        </p:nvSpPr>
        <p:spPr>
          <a:xfrm>
            <a:off x="530351" y="3729600"/>
            <a:ext cx="1224000" cy="153888"/>
          </a:xfrm>
          <a:prstGeom prst="rect">
            <a:avLst/>
          </a:prstGeom>
        </p:spPr>
        <p:txBody>
          <a:bodyPr vert="horz" wrap="square" lIns="0" tIns="0" rIns="0" bIns="0" rtlCol="0">
            <a:spAutoFit/>
          </a:bodyPr>
          <a:lstStyle>
            <a:lvl1pPr marL="0" marR="0" indent="0" algn="l" defTabSz="1019175" rtl="0" eaLnBrk="1" fontAlgn="base" latinLnBrk="0" hangingPunct="1">
              <a:lnSpc>
                <a:spcPct val="100000"/>
              </a:lnSpc>
              <a:spcBef>
                <a:spcPts val="0"/>
              </a:spcBef>
              <a:spcAft>
                <a:spcPts val="0"/>
              </a:spcAft>
              <a:buClr>
                <a:srgbClr val="000000"/>
              </a:buClr>
              <a:buSzTx/>
              <a:buFont typeface="Wingdings" pitchFamily="2" charset="2"/>
              <a:buNone/>
              <a:tabLst/>
              <a:defRPr sz="1100" kern="1200">
                <a:solidFill>
                  <a:schemeClr val="tx1"/>
                </a:solidFill>
                <a:latin typeface="Georgia" pitchFamily="18" charset="0"/>
                <a:ea typeface="+mn-ea"/>
                <a:cs typeface="+mn-cs"/>
              </a:defRPr>
            </a:lvl1pPr>
            <a:lvl2pPr marL="234950" marR="0" indent="-228600" algn="l" defTabSz="1019175" rtl="0" eaLnBrk="1" fontAlgn="base" latinLnBrk="0" hangingPunct="1">
              <a:lnSpc>
                <a:spcPct val="100000"/>
              </a:lnSpc>
              <a:spcBef>
                <a:spcPts val="0"/>
              </a:spcBef>
              <a:spcAft>
                <a:spcPts val="0"/>
              </a:spcAft>
              <a:buClr>
                <a:srgbClr val="000000"/>
              </a:buClr>
              <a:buSzTx/>
              <a:buFont typeface="Times New Roman" pitchFamily="18" charset="0"/>
              <a:buChar char="•"/>
              <a:tabLst/>
              <a:defRPr sz="1100" kern="1200">
                <a:solidFill>
                  <a:schemeClr val="tx1"/>
                </a:solidFill>
                <a:latin typeface="Georgia" pitchFamily="18" charset="0"/>
                <a:ea typeface="+mn-ea"/>
                <a:cs typeface="+mn-cs"/>
              </a:defRPr>
            </a:lvl2pPr>
            <a:lvl3pPr marL="475488" marR="0" indent="-227013" algn="l" defTabSz="1019175" rtl="0" eaLnBrk="1" fontAlgn="base" latinLnBrk="0" hangingPunct="1">
              <a:lnSpc>
                <a:spcPct val="100000"/>
              </a:lnSpc>
              <a:spcBef>
                <a:spcPts val="0"/>
              </a:spcBef>
              <a:spcAft>
                <a:spcPts val="0"/>
              </a:spcAft>
              <a:buClr>
                <a:srgbClr val="000000"/>
              </a:buClr>
              <a:buSzTx/>
              <a:buFont typeface="Arial" pitchFamily="34" charset="0"/>
              <a:buChar char="-"/>
              <a:tabLst/>
              <a:defRPr sz="1100" kern="1200">
                <a:solidFill>
                  <a:schemeClr val="tx1"/>
                </a:solidFill>
                <a:latin typeface="Georgia" pitchFamily="18" charset="0"/>
                <a:ea typeface="+mn-ea"/>
                <a:cs typeface="+mn-cs"/>
              </a:defRPr>
            </a:lvl3pPr>
            <a:lvl4pPr marL="685800" marR="0" indent="-237744"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a:solidFill>
                  <a:schemeClr val="tx1"/>
                </a:solidFill>
                <a:latin typeface="Georgia" pitchFamily="18" charset="0"/>
                <a:ea typeface="+mn-ea"/>
                <a:cs typeface="+mn-cs"/>
              </a:defRPr>
            </a:lvl4pPr>
            <a:lvl5pPr marL="914400" marR="0" indent="-228600" algn="l" defTabSz="1019175" rtl="0" eaLnBrk="1" fontAlgn="base" latinLnBrk="0" hangingPunct="1">
              <a:lnSpc>
                <a:spcPct val="100000"/>
              </a:lnSpc>
              <a:spcBef>
                <a:spcPts val="0"/>
              </a:spcBef>
              <a:spcAft>
                <a:spcPts val="0"/>
              </a:spcAft>
              <a:buClr>
                <a:srgbClr val="000000"/>
              </a:buClr>
              <a:buSzTx/>
              <a:buFont typeface="Georgia" pitchFamily="18" charset="0"/>
              <a:buChar char="›"/>
              <a:tabLst/>
              <a:defRPr sz="1100" kern="1200" baseline="0">
                <a:solidFill>
                  <a:schemeClr val="tx1"/>
                </a:solidFill>
                <a:latin typeface="Georgia" pitchFamily="18" charset="0"/>
                <a:ea typeface="+mn-ea"/>
                <a:cs typeface="+mn-cs"/>
              </a:defRPr>
            </a:lvl5pPr>
            <a:lvl6pPr marL="237744" indent="-237744" algn="l" defTabSz="1018824" rtl="0" eaLnBrk="1" latinLnBrk="0" hangingPunct="1">
              <a:lnSpc>
                <a:spcPct val="100000"/>
              </a:lnSpc>
              <a:spcBef>
                <a:spcPts val="0"/>
              </a:spcBef>
              <a:spcAft>
                <a:spcPts val="0"/>
              </a:spcAft>
              <a:buFont typeface="+mj-lt"/>
              <a:buAutoNum type="arabicPeriod"/>
              <a:defRPr lang="en-GB" sz="1100" kern="1200" baseline="0" noProof="0" dirty="0" smtClean="0">
                <a:solidFill>
                  <a:schemeClr val="tx1"/>
                </a:solidFill>
                <a:latin typeface="Georgia" pitchFamily="18" charset="0"/>
                <a:ea typeface="+mn-ea"/>
                <a:cs typeface="+mn-cs"/>
              </a:defRPr>
            </a:lvl6pPr>
            <a:lvl7pPr marL="475488" indent="-228600" algn="l" defTabSz="1018824" rtl="0" eaLnBrk="1" latinLnBrk="0" hangingPunct="1">
              <a:lnSpc>
                <a:spcPct val="100000"/>
              </a:lnSpc>
              <a:spcBef>
                <a:spcPts val="0"/>
              </a:spcBef>
              <a:spcAft>
                <a:spcPts val="0"/>
              </a:spcAft>
              <a:buFont typeface="+mj-lt"/>
              <a:buAutoNum type="alphaLcPeriod"/>
              <a:defRPr lang="en-GB" sz="1100" kern="1200" baseline="0" noProof="0" dirty="0" smtClean="0">
                <a:solidFill>
                  <a:schemeClr val="tx1"/>
                </a:solidFill>
                <a:latin typeface="Georgia" pitchFamily="18" charset="0"/>
                <a:ea typeface="+mn-ea"/>
                <a:cs typeface="+mn-cs"/>
              </a:defRPr>
            </a:lvl7pPr>
            <a:lvl8pPr marL="682625" indent="-228600" algn="l" defTabSz="1018824" rtl="0" eaLnBrk="1" latinLnBrk="0" hangingPunct="1">
              <a:lnSpc>
                <a:spcPct val="100000"/>
              </a:lnSpc>
              <a:spcBef>
                <a:spcPts val="0"/>
              </a:spcBef>
              <a:spcAft>
                <a:spcPts val="0"/>
              </a:spcAft>
              <a:buFont typeface="+mj-lt"/>
              <a:buAutoNum type="romanLcPeriod"/>
              <a:defRPr lang="en-GB" sz="1100" kern="1200" baseline="0" noProof="0" dirty="0" smtClean="0">
                <a:solidFill>
                  <a:schemeClr val="tx1"/>
                </a:solidFill>
                <a:latin typeface="Georgia" pitchFamily="18" charset="0"/>
                <a:ea typeface="+mn-ea"/>
                <a:cs typeface="+mn-cs"/>
              </a:defRPr>
            </a:lvl8pPr>
            <a:lvl9pPr marL="0" indent="0" algn="l" defTabSz="1018824" rtl="0" eaLnBrk="1" latinLnBrk="0" hangingPunct="1">
              <a:lnSpc>
                <a:spcPct val="100000"/>
              </a:lnSpc>
              <a:spcBef>
                <a:spcPts val="0"/>
              </a:spcBef>
              <a:spcAft>
                <a:spcPts val="600"/>
              </a:spcAft>
              <a:buFont typeface="Arial" pitchFamily="34" charset="0"/>
              <a:buNone/>
              <a:defRPr lang="en-GB" sz="1100" b="1" kern="1200" baseline="0" noProof="0" dirty="0" smtClean="0">
                <a:solidFill>
                  <a:schemeClr val="tx2"/>
                </a:solidFill>
                <a:latin typeface="Georgia" pitchFamily="18" charset="0"/>
                <a:ea typeface="+mn-ea"/>
                <a:cs typeface="+mn-cs"/>
              </a:defRPr>
            </a:lvl9pPr>
          </a:lstStyle>
          <a:p>
            <a:pPr lvl="0">
              <a:spcBef>
                <a:spcPct val="0"/>
              </a:spcBef>
              <a:defRPr/>
            </a:pPr>
            <a:r>
              <a:rPr lang="he-IL" sz="1000" b="0" i="1" dirty="0" smtClean="0">
                <a:solidFill>
                  <a:schemeClr val="tx1"/>
                </a:solidFill>
              </a:rPr>
              <a:t>סודי וחסוי</a:t>
            </a:r>
            <a:endParaRPr lang="he-IL" sz="1000" b="0" i="1"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11</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הערכת שווי נכסים</a:t>
            </a:r>
            <a:br>
              <a:rPr lang="he-IL" sz="2400" dirty="0" smtClean="0"/>
            </a:br>
            <a:r>
              <a:rPr lang="he-IL" sz="2000" dirty="0" smtClean="0"/>
              <a:t>בדיקת כדאיות כלכלית</a:t>
            </a:r>
            <a:endParaRPr lang="he-IL" sz="2400" dirty="0"/>
          </a:p>
        </p:txBody>
      </p:sp>
      <p:sp>
        <p:nvSpPr>
          <p:cNvPr id="75" name="TextBox 74"/>
          <p:cNvSpPr txBox="1"/>
          <p:nvPr/>
        </p:nvSpPr>
        <p:spPr>
          <a:xfrm>
            <a:off x="3890814" y="5406895"/>
            <a:ext cx="1295401" cy="492443"/>
          </a:xfrm>
          <a:prstGeom prst="rect">
            <a:avLst/>
          </a:prstGeom>
          <a:solidFill>
            <a:schemeClr val="tx2"/>
          </a:solidFill>
          <a:ln>
            <a:noFill/>
          </a:ln>
        </p:spPr>
        <p:txBody>
          <a:bodyPr wrap="square" lIns="0" tIns="0" rIns="0" bIns="0" rtlCol="1">
            <a:spAutoFit/>
          </a:bodyPr>
          <a:lstStyle/>
          <a:p>
            <a:pPr algn="ctr" rtl="1"/>
            <a:r>
              <a:rPr lang="he-IL" sz="3200" dirty="0" smtClean="0">
                <a:solidFill>
                  <a:schemeClr val="bg1"/>
                </a:solidFill>
                <a:latin typeface="Georgia" pitchFamily="18" charset="0"/>
                <a:cs typeface="Arial" pitchFamily="34" charset="0"/>
              </a:rPr>
              <a:t>DCF</a:t>
            </a:r>
          </a:p>
        </p:txBody>
      </p:sp>
      <p:sp>
        <p:nvSpPr>
          <p:cNvPr id="86" name="TextBox 85"/>
          <p:cNvSpPr txBox="1"/>
          <p:nvPr/>
        </p:nvSpPr>
        <p:spPr>
          <a:xfrm>
            <a:off x="2677345" y="6495037"/>
            <a:ext cx="853852" cy="276999"/>
          </a:xfrm>
          <a:prstGeom prst="rect">
            <a:avLst/>
          </a:prstGeom>
          <a:solidFill>
            <a:schemeClr val="accent1"/>
          </a:solidFill>
          <a:ln w="12700">
            <a:solidFill>
              <a:schemeClr val="accent1"/>
            </a:solidFill>
          </a:ln>
        </p:spPr>
        <p:txBody>
          <a:bodyPr wrap="square" lIns="0" tIns="0" rIns="0" bIns="0" rtlCol="1" anchor="ctr">
            <a:spAutoFit/>
          </a:bodyPr>
          <a:lstStyle/>
          <a:p>
            <a:pPr algn="ctr" rtl="1"/>
            <a:r>
              <a:rPr lang="he-IL" sz="1800" dirty="0" smtClean="0">
                <a:solidFill>
                  <a:schemeClr val="bg1"/>
                </a:solidFill>
                <a:latin typeface="Georgia" pitchFamily="18" charset="0"/>
                <a:cs typeface="Arial" pitchFamily="34" charset="0"/>
              </a:rPr>
              <a:t>ערך שייר</a:t>
            </a:r>
          </a:p>
        </p:txBody>
      </p:sp>
      <p:sp>
        <p:nvSpPr>
          <p:cNvPr id="88" name="TextBox 87"/>
          <p:cNvSpPr txBox="1"/>
          <p:nvPr/>
        </p:nvSpPr>
        <p:spPr>
          <a:xfrm>
            <a:off x="5549175" y="6495037"/>
            <a:ext cx="802537" cy="276999"/>
          </a:xfrm>
          <a:prstGeom prst="rect">
            <a:avLst/>
          </a:prstGeom>
          <a:solidFill>
            <a:schemeClr val="accent1"/>
          </a:solidFill>
          <a:ln w="12700">
            <a:solidFill>
              <a:schemeClr val="accent1"/>
            </a:solidFill>
          </a:ln>
        </p:spPr>
        <p:txBody>
          <a:bodyPr wrap="square" lIns="0" tIns="0" rIns="0" bIns="0" rtlCol="1" anchor="ctr">
            <a:spAutoFit/>
          </a:bodyPr>
          <a:lstStyle/>
          <a:p>
            <a:pPr algn="ctr" rtl="1"/>
            <a:r>
              <a:rPr lang="he-IL" sz="1800" dirty="0" smtClean="0">
                <a:solidFill>
                  <a:schemeClr val="bg1"/>
                </a:solidFill>
                <a:latin typeface="Georgia" pitchFamily="18" charset="0"/>
                <a:cs typeface="Arial" pitchFamily="34" charset="0"/>
              </a:rPr>
              <a:t>WACC</a:t>
            </a:r>
          </a:p>
        </p:txBody>
      </p:sp>
      <p:cxnSp>
        <p:nvCxnSpPr>
          <p:cNvPr id="89" name="Straight Arrow Connector 88"/>
          <p:cNvCxnSpPr>
            <a:endCxn id="75" idx="0"/>
          </p:cNvCxnSpPr>
          <p:nvPr/>
        </p:nvCxnSpPr>
        <p:spPr>
          <a:xfrm>
            <a:off x="4538515" y="3600468"/>
            <a:ext cx="0" cy="1806427"/>
          </a:xfrm>
          <a:prstGeom prst="straightConnector1">
            <a:avLst/>
          </a:prstGeom>
          <a:ln w="22225">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6" idx="0"/>
            <a:endCxn id="75" idx="2"/>
          </p:cNvCxnSpPr>
          <p:nvPr/>
        </p:nvCxnSpPr>
        <p:spPr>
          <a:xfrm flipV="1">
            <a:off x="3104271" y="5899338"/>
            <a:ext cx="1434244" cy="595699"/>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442445" y="4680138"/>
            <a:ext cx="2223467" cy="553998"/>
          </a:xfrm>
          <a:prstGeom prst="rect">
            <a:avLst/>
          </a:prstGeom>
          <a:solidFill>
            <a:schemeClr val="bg1"/>
          </a:solidFill>
          <a:ln>
            <a:noFill/>
          </a:ln>
          <a:effectLst>
            <a:outerShdw blurRad="50800" dist="50800" dir="5400000" algn="ctr" rotWithShape="0">
              <a:schemeClr val="bg1"/>
            </a:outerShdw>
          </a:effectLst>
        </p:spPr>
        <p:txBody>
          <a:bodyPr wrap="square" lIns="0" tIns="0" rIns="0" bIns="0" rtlCol="1" anchor="ctr">
            <a:spAutoFit/>
          </a:bodyPr>
          <a:lstStyle/>
          <a:p>
            <a:pPr algn="ctr" rtl="1"/>
            <a:r>
              <a:rPr lang="he-IL" sz="1800" b="1" dirty="0" smtClean="0">
                <a:solidFill>
                  <a:schemeClr val="tx2"/>
                </a:solidFill>
                <a:latin typeface="Georgia" pitchFamily="18" charset="0"/>
                <a:cs typeface="Arial" pitchFamily="34" charset="0"/>
              </a:rPr>
              <a:t>עריכת מודל כלכלי ועיבוד הנתונים</a:t>
            </a:r>
            <a:endParaRPr lang="he-IL" sz="1800" b="1" noProof="0" dirty="0" smtClean="0">
              <a:solidFill>
                <a:schemeClr val="tx2"/>
              </a:solidFill>
              <a:latin typeface="Georgia" pitchFamily="18" charset="0"/>
              <a:cs typeface="Arial" pitchFamily="34" charset="0"/>
            </a:endParaRPr>
          </a:p>
        </p:txBody>
      </p:sp>
      <p:cxnSp>
        <p:nvCxnSpPr>
          <p:cNvPr id="93" name="Straight Arrow Connector 92"/>
          <p:cNvCxnSpPr>
            <a:stCxn id="88" idx="0"/>
            <a:endCxn id="75" idx="2"/>
          </p:cNvCxnSpPr>
          <p:nvPr/>
        </p:nvCxnSpPr>
        <p:spPr>
          <a:xfrm flipH="1" flipV="1">
            <a:off x="4538515" y="5899338"/>
            <a:ext cx="1411929" cy="595699"/>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636712" y="1936938"/>
            <a:ext cx="7901943" cy="2833498"/>
            <a:chOff x="2642201" y="2066932"/>
            <a:chExt cx="4935385" cy="2021680"/>
          </a:xfrm>
        </p:grpSpPr>
        <p:grpSp>
          <p:nvGrpSpPr>
            <p:cNvPr id="95" name="Group 2"/>
            <p:cNvGrpSpPr>
              <a:grpSpLocks/>
            </p:cNvGrpSpPr>
            <p:nvPr/>
          </p:nvGrpSpPr>
          <p:grpSpPr bwMode="auto">
            <a:xfrm>
              <a:off x="2642201" y="2066932"/>
              <a:ext cx="4935385" cy="2021680"/>
              <a:chOff x="783" y="1070"/>
              <a:chExt cx="4340" cy="2244"/>
            </a:xfrm>
          </p:grpSpPr>
          <p:sp>
            <p:nvSpPr>
              <p:cNvPr id="103" name="Freeform 3"/>
              <p:cNvSpPr>
                <a:spLocks/>
              </p:cNvSpPr>
              <p:nvPr/>
            </p:nvSpPr>
            <p:spPr bwMode="auto">
              <a:xfrm>
                <a:off x="2438" y="1661"/>
                <a:ext cx="1027" cy="1058"/>
              </a:xfrm>
              <a:custGeom>
                <a:avLst/>
                <a:gdLst>
                  <a:gd name="T0" fmla="*/ 912 w 913"/>
                  <a:gd name="T1" fmla="*/ 396 h 793"/>
                  <a:gd name="T2" fmla="*/ 682 w 913"/>
                  <a:gd name="T3" fmla="*/ 792 h 793"/>
                  <a:gd name="T4" fmla="*/ 230 w 913"/>
                  <a:gd name="T5" fmla="*/ 792 h 793"/>
                  <a:gd name="T6" fmla="*/ 0 w 913"/>
                  <a:gd name="T7" fmla="*/ 396 h 793"/>
                  <a:gd name="T8" fmla="*/ 230 w 913"/>
                  <a:gd name="T9" fmla="*/ 0 h 793"/>
                  <a:gd name="T10" fmla="*/ 682 w 913"/>
                  <a:gd name="T11" fmla="*/ 0 h 793"/>
                  <a:gd name="T12" fmla="*/ 912 w 913"/>
                  <a:gd name="T13" fmla="*/ 396 h 793"/>
                  <a:gd name="T14" fmla="*/ 0 60000 65536"/>
                  <a:gd name="T15" fmla="*/ 0 60000 65536"/>
                  <a:gd name="T16" fmla="*/ 0 60000 65536"/>
                  <a:gd name="T17" fmla="*/ 0 60000 65536"/>
                  <a:gd name="T18" fmla="*/ 0 60000 65536"/>
                  <a:gd name="T19" fmla="*/ 0 60000 65536"/>
                  <a:gd name="T20" fmla="*/ 0 60000 65536"/>
                  <a:gd name="T21" fmla="*/ 0 w 913"/>
                  <a:gd name="T22" fmla="*/ 0 h 793"/>
                  <a:gd name="T23" fmla="*/ 913 w 913"/>
                  <a:gd name="T24" fmla="*/ 793 h 7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3" h="793">
                    <a:moveTo>
                      <a:pt x="912" y="396"/>
                    </a:moveTo>
                    <a:lnTo>
                      <a:pt x="682" y="792"/>
                    </a:lnTo>
                    <a:lnTo>
                      <a:pt x="230" y="792"/>
                    </a:lnTo>
                    <a:lnTo>
                      <a:pt x="0" y="396"/>
                    </a:lnTo>
                    <a:lnTo>
                      <a:pt x="230" y="0"/>
                    </a:lnTo>
                    <a:lnTo>
                      <a:pt x="682" y="0"/>
                    </a:lnTo>
                    <a:lnTo>
                      <a:pt x="912" y="396"/>
                    </a:lnTo>
                  </a:path>
                </a:pathLst>
              </a:custGeom>
              <a:solidFill>
                <a:schemeClr val="tx2"/>
              </a:solidFill>
              <a:ln w="12700" cap="rnd" cmpd="sng">
                <a:noFill/>
                <a:prstDash val="solid"/>
                <a:round/>
                <a:headEnd type="none" w="med" len="med"/>
                <a:tailEnd type="none" w="med" len="med"/>
              </a:ln>
            </p:spPr>
            <p:txBody>
              <a:bodyPr/>
              <a:lstStyle/>
              <a:p>
                <a:pPr>
                  <a:defRPr/>
                </a:pPr>
                <a:endParaRPr lang="he-IL" sz="1800" dirty="0">
                  <a:solidFill>
                    <a:schemeClr val="accent5"/>
                  </a:solidFill>
                </a:endParaRPr>
              </a:p>
            </p:txBody>
          </p:sp>
          <p:sp>
            <p:nvSpPr>
              <p:cNvPr id="104" name="Freeform 7"/>
              <p:cNvSpPr>
                <a:spLocks/>
              </p:cNvSpPr>
              <p:nvPr/>
            </p:nvSpPr>
            <p:spPr bwMode="auto">
              <a:xfrm>
                <a:off x="812" y="2641"/>
                <a:ext cx="2009" cy="673"/>
              </a:xfrm>
              <a:custGeom>
                <a:avLst/>
                <a:gdLst>
                  <a:gd name="T0" fmla="*/ 0 w 2009"/>
                  <a:gd name="T1" fmla="*/ 672 h 673"/>
                  <a:gd name="T2" fmla="*/ 0 w 2009"/>
                  <a:gd name="T3" fmla="*/ 672 h 673"/>
                  <a:gd name="T4" fmla="*/ 1568 w 2009"/>
                  <a:gd name="T5" fmla="*/ 672 h 673"/>
                  <a:gd name="T6" fmla="*/ 1888 w 2009"/>
                  <a:gd name="T7" fmla="*/ 304 h 673"/>
                  <a:gd name="T8" fmla="*/ 2008 w 2009"/>
                  <a:gd name="T9" fmla="*/ 400 h 673"/>
                  <a:gd name="T10" fmla="*/ 1880 w 2009"/>
                  <a:gd name="T11" fmla="*/ 80 h 673"/>
                  <a:gd name="T12" fmla="*/ 1544 w 2009"/>
                  <a:gd name="T13" fmla="*/ 0 h 673"/>
                  <a:gd name="T14" fmla="*/ 1656 w 2009"/>
                  <a:gd name="T15" fmla="*/ 96 h 673"/>
                  <a:gd name="T16" fmla="*/ 1440 w 2009"/>
                  <a:gd name="T17" fmla="*/ 344 h 673"/>
                  <a:gd name="T18" fmla="*/ 0 w 2009"/>
                  <a:gd name="T19" fmla="*/ 344 h 673"/>
                  <a:gd name="T20" fmla="*/ 0 w 2009"/>
                  <a:gd name="T21" fmla="*/ 672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9"/>
                  <a:gd name="T34" fmla="*/ 0 h 673"/>
                  <a:gd name="T35" fmla="*/ 2009 w 200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9" h="673">
                    <a:moveTo>
                      <a:pt x="0" y="672"/>
                    </a:moveTo>
                    <a:lnTo>
                      <a:pt x="0" y="672"/>
                    </a:lnTo>
                    <a:lnTo>
                      <a:pt x="1568" y="672"/>
                    </a:lnTo>
                    <a:lnTo>
                      <a:pt x="1888" y="304"/>
                    </a:lnTo>
                    <a:lnTo>
                      <a:pt x="2008" y="400"/>
                    </a:lnTo>
                    <a:lnTo>
                      <a:pt x="1880" y="80"/>
                    </a:lnTo>
                    <a:lnTo>
                      <a:pt x="1544" y="0"/>
                    </a:lnTo>
                    <a:lnTo>
                      <a:pt x="1656" y="96"/>
                    </a:lnTo>
                    <a:lnTo>
                      <a:pt x="1440" y="344"/>
                    </a:lnTo>
                    <a:lnTo>
                      <a:pt x="0" y="344"/>
                    </a:lnTo>
                    <a:lnTo>
                      <a:pt x="0" y="672"/>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sp>
            <p:nvSpPr>
              <p:cNvPr id="113" name="Freeform 8"/>
              <p:cNvSpPr>
                <a:spLocks/>
              </p:cNvSpPr>
              <p:nvPr/>
            </p:nvSpPr>
            <p:spPr bwMode="auto">
              <a:xfrm>
                <a:off x="3079" y="2640"/>
                <a:ext cx="2009" cy="673"/>
              </a:xfrm>
              <a:custGeom>
                <a:avLst/>
                <a:gdLst>
                  <a:gd name="T0" fmla="*/ 2008 w 2009"/>
                  <a:gd name="T1" fmla="*/ 672 h 673"/>
                  <a:gd name="T2" fmla="*/ 2008 w 2009"/>
                  <a:gd name="T3" fmla="*/ 672 h 673"/>
                  <a:gd name="T4" fmla="*/ 440 w 2009"/>
                  <a:gd name="T5" fmla="*/ 672 h 673"/>
                  <a:gd name="T6" fmla="*/ 120 w 2009"/>
                  <a:gd name="T7" fmla="*/ 304 h 673"/>
                  <a:gd name="T8" fmla="*/ 0 w 2009"/>
                  <a:gd name="T9" fmla="*/ 400 h 673"/>
                  <a:gd name="T10" fmla="*/ 128 w 2009"/>
                  <a:gd name="T11" fmla="*/ 80 h 673"/>
                  <a:gd name="T12" fmla="*/ 464 w 2009"/>
                  <a:gd name="T13" fmla="*/ 0 h 673"/>
                  <a:gd name="T14" fmla="*/ 352 w 2009"/>
                  <a:gd name="T15" fmla="*/ 96 h 673"/>
                  <a:gd name="T16" fmla="*/ 568 w 2009"/>
                  <a:gd name="T17" fmla="*/ 344 h 673"/>
                  <a:gd name="T18" fmla="*/ 2008 w 2009"/>
                  <a:gd name="T19" fmla="*/ 344 h 673"/>
                  <a:gd name="T20" fmla="*/ 2008 w 2009"/>
                  <a:gd name="T21" fmla="*/ 672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9"/>
                  <a:gd name="T34" fmla="*/ 0 h 673"/>
                  <a:gd name="T35" fmla="*/ 2009 w 200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9" h="673">
                    <a:moveTo>
                      <a:pt x="2008" y="672"/>
                    </a:moveTo>
                    <a:lnTo>
                      <a:pt x="2008" y="672"/>
                    </a:lnTo>
                    <a:lnTo>
                      <a:pt x="440" y="672"/>
                    </a:lnTo>
                    <a:lnTo>
                      <a:pt x="120" y="304"/>
                    </a:lnTo>
                    <a:lnTo>
                      <a:pt x="0" y="400"/>
                    </a:lnTo>
                    <a:lnTo>
                      <a:pt x="128" y="80"/>
                    </a:lnTo>
                    <a:lnTo>
                      <a:pt x="464" y="0"/>
                    </a:lnTo>
                    <a:lnTo>
                      <a:pt x="352" y="96"/>
                    </a:lnTo>
                    <a:lnTo>
                      <a:pt x="568" y="344"/>
                    </a:lnTo>
                    <a:lnTo>
                      <a:pt x="2008" y="344"/>
                    </a:lnTo>
                    <a:lnTo>
                      <a:pt x="2008" y="672"/>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sp>
            <p:nvSpPr>
              <p:cNvPr id="114" name="Freeform 4"/>
              <p:cNvSpPr>
                <a:spLocks/>
              </p:cNvSpPr>
              <p:nvPr/>
            </p:nvSpPr>
            <p:spPr bwMode="auto">
              <a:xfrm>
                <a:off x="783" y="1883"/>
                <a:ext cx="1655" cy="616"/>
              </a:xfrm>
              <a:custGeom>
                <a:avLst/>
                <a:gdLst>
                  <a:gd name="T0" fmla="*/ 0 w 1553"/>
                  <a:gd name="T1" fmla="*/ 464 h 617"/>
                  <a:gd name="T2" fmla="*/ 0 w 1553"/>
                  <a:gd name="T3" fmla="*/ 464 h 617"/>
                  <a:gd name="T4" fmla="*/ 0 w 1553"/>
                  <a:gd name="T5" fmla="*/ 152 h 617"/>
                  <a:gd name="T6" fmla="*/ 1392 w 1553"/>
                  <a:gd name="T7" fmla="*/ 152 h 617"/>
                  <a:gd name="T8" fmla="*/ 1392 w 1553"/>
                  <a:gd name="T9" fmla="*/ 0 h 617"/>
                  <a:gd name="T10" fmla="*/ 1552 w 1553"/>
                  <a:gd name="T11" fmla="*/ 312 h 617"/>
                  <a:gd name="T12" fmla="*/ 1392 w 1553"/>
                  <a:gd name="T13" fmla="*/ 616 h 617"/>
                  <a:gd name="T14" fmla="*/ 1392 w 1553"/>
                  <a:gd name="T15" fmla="*/ 464 h 617"/>
                  <a:gd name="T16" fmla="*/ 0 w 1553"/>
                  <a:gd name="T17" fmla="*/ 464 h 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3"/>
                  <a:gd name="T28" fmla="*/ 0 h 617"/>
                  <a:gd name="T29" fmla="*/ 1553 w 1553"/>
                  <a:gd name="T30" fmla="*/ 617 h 6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3" h="617">
                    <a:moveTo>
                      <a:pt x="0" y="464"/>
                    </a:moveTo>
                    <a:lnTo>
                      <a:pt x="0" y="464"/>
                    </a:lnTo>
                    <a:lnTo>
                      <a:pt x="0" y="152"/>
                    </a:lnTo>
                    <a:lnTo>
                      <a:pt x="1392" y="152"/>
                    </a:lnTo>
                    <a:lnTo>
                      <a:pt x="1392" y="0"/>
                    </a:lnTo>
                    <a:lnTo>
                      <a:pt x="1552" y="312"/>
                    </a:lnTo>
                    <a:lnTo>
                      <a:pt x="1392" y="616"/>
                    </a:lnTo>
                    <a:lnTo>
                      <a:pt x="1392" y="464"/>
                    </a:lnTo>
                    <a:lnTo>
                      <a:pt x="0" y="464"/>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sp>
            <p:nvSpPr>
              <p:cNvPr id="115" name="Freeform 5"/>
              <p:cNvSpPr>
                <a:spLocks/>
              </p:cNvSpPr>
              <p:nvPr/>
            </p:nvSpPr>
            <p:spPr bwMode="auto">
              <a:xfrm>
                <a:off x="812" y="1071"/>
                <a:ext cx="2009" cy="673"/>
              </a:xfrm>
              <a:custGeom>
                <a:avLst/>
                <a:gdLst>
                  <a:gd name="T0" fmla="*/ 0 w 2009"/>
                  <a:gd name="T1" fmla="*/ 0 h 673"/>
                  <a:gd name="T2" fmla="*/ 0 w 2009"/>
                  <a:gd name="T3" fmla="*/ 0 h 673"/>
                  <a:gd name="T4" fmla="*/ 1568 w 2009"/>
                  <a:gd name="T5" fmla="*/ 0 h 673"/>
                  <a:gd name="T6" fmla="*/ 1888 w 2009"/>
                  <a:gd name="T7" fmla="*/ 376 h 673"/>
                  <a:gd name="T8" fmla="*/ 2008 w 2009"/>
                  <a:gd name="T9" fmla="*/ 272 h 673"/>
                  <a:gd name="T10" fmla="*/ 1880 w 2009"/>
                  <a:gd name="T11" fmla="*/ 592 h 673"/>
                  <a:gd name="T12" fmla="*/ 1544 w 2009"/>
                  <a:gd name="T13" fmla="*/ 672 h 673"/>
                  <a:gd name="T14" fmla="*/ 1656 w 2009"/>
                  <a:gd name="T15" fmla="*/ 576 h 673"/>
                  <a:gd name="T16" fmla="*/ 1440 w 2009"/>
                  <a:gd name="T17" fmla="*/ 328 h 673"/>
                  <a:gd name="T18" fmla="*/ 0 w 2009"/>
                  <a:gd name="T19" fmla="*/ 328 h 673"/>
                  <a:gd name="T20" fmla="*/ 0 w 2009"/>
                  <a:gd name="T21" fmla="*/ 0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9"/>
                  <a:gd name="T34" fmla="*/ 0 h 673"/>
                  <a:gd name="T35" fmla="*/ 2009 w 200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9" h="673">
                    <a:moveTo>
                      <a:pt x="0" y="0"/>
                    </a:moveTo>
                    <a:lnTo>
                      <a:pt x="0" y="0"/>
                    </a:lnTo>
                    <a:lnTo>
                      <a:pt x="1568" y="0"/>
                    </a:lnTo>
                    <a:lnTo>
                      <a:pt x="1888" y="376"/>
                    </a:lnTo>
                    <a:lnTo>
                      <a:pt x="2008" y="272"/>
                    </a:lnTo>
                    <a:lnTo>
                      <a:pt x="1880" y="592"/>
                    </a:lnTo>
                    <a:lnTo>
                      <a:pt x="1544" y="672"/>
                    </a:lnTo>
                    <a:lnTo>
                      <a:pt x="1656" y="576"/>
                    </a:lnTo>
                    <a:lnTo>
                      <a:pt x="1440" y="328"/>
                    </a:lnTo>
                    <a:lnTo>
                      <a:pt x="0" y="328"/>
                    </a:lnTo>
                    <a:lnTo>
                      <a:pt x="0" y="0"/>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sp>
            <p:nvSpPr>
              <p:cNvPr id="116" name="Freeform 6"/>
              <p:cNvSpPr>
                <a:spLocks/>
              </p:cNvSpPr>
              <p:nvPr/>
            </p:nvSpPr>
            <p:spPr bwMode="auto">
              <a:xfrm>
                <a:off x="3081" y="1070"/>
                <a:ext cx="2009" cy="673"/>
              </a:xfrm>
              <a:custGeom>
                <a:avLst/>
                <a:gdLst>
                  <a:gd name="T0" fmla="*/ 2008 w 2009"/>
                  <a:gd name="T1" fmla="*/ 0 h 673"/>
                  <a:gd name="T2" fmla="*/ 2008 w 2009"/>
                  <a:gd name="T3" fmla="*/ 0 h 673"/>
                  <a:gd name="T4" fmla="*/ 440 w 2009"/>
                  <a:gd name="T5" fmla="*/ 0 h 673"/>
                  <a:gd name="T6" fmla="*/ 120 w 2009"/>
                  <a:gd name="T7" fmla="*/ 376 h 673"/>
                  <a:gd name="T8" fmla="*/ 0 w 2009"/>
                  <a:gd name="T9" fmla="*/ 272 h 673"/>
                  <a:gd name="T10" fmla="*/ 128 w 2009"/>
                  <a:gd name="T11" fmla="*/ 592 h 673"/>
                  <a:gd name="T12" fmla="*/ 464 w 2009"/>
                  <a:gd name="T13" fmla="*/ 672 h 673"/>
                  <a:gd name="T14" fmla="*/ 352 w 2009"/>
                  <a:gd name="T15" fmla="*/ 576 h 673"/>
                  <a:gd name="T16" fmla="*/ 568 w 2009"/>
                  <a:gd name="T17" fmla="*/ 328 h 673"/>
                  <a:gd name="T18" fmla="*/ 2008 w 2009"/>
                  <a:gd name="T19" fmla="*/ 328 h 673"/>
                  <a:gd name="T20" fmla="*/ 2008 w 2009"/>
                  <a:gd name="T21" fmla="*/ 0 h 6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9"/>
                  <a:gd name="T34" fmla="*/ 0 h 673"/>
                  <a:gd name="T35" fmla="*/ 2009 w 2009"/>
                  <a:gd name="T36" fmla="*/ 673 h 6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9" h="673">
                    <a:moveTo>
                      <a:pt x="2008" y="0"/>
                    </a:moveTo>
                    <a:lnTo>
                      <a:pt x="2008" y="0"/>
                    </a:lnTo>
                    <a:lnTo>
                      <a:pt x="440" y="0"/>
                    </a:lnTo>
                    <a:lnTo>
                      <a:pt x="120" y="376"/>
                    </a:lnTo>
                    <a:lnTo>
                      <a:pt x="0" y="272"/>
                    </a:lnTo>
                    <a:lnTo>
                      <a:pt x="128" y="592"/>
                    </a:lnTo>
                    <a:lnTo>
                      <a:pt x="464" y="672"/>
                    </a:lnTo>
                    <a:lnTo>
                      <a:pt x="352" y="576"/>
                    </a:lnTo>
                    <a:lnTo>
                      <a:pt x="568" y="328"/>
                    </a:lnTo>
                    <a:lnTo>
                      <a:pt x="2008" y="328"/>
                    </a:lnTo>
                    <a:lnTo>
                      <a:pt x="2008" y="0"/>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sp>
            <p:nvSpPr>
              <p:cNvPr id="117" name="Freeform 9"/>
              <p:cNvSpPr>
                <a:spLocks/>
              </p:cNvSpPr>
              <p:nvPr/>
            </p:nvSpPr>
            <p:spPr bwMode="auto">
              <a:xfrm>
                <a:off x="3467" y="1880"/>
                <a:ext cx="1656" cy="616"/>
              </a:xfrm>
              <a:custGeom>
                <a:avLst/>
                <a:gdLst>
                  <a:gd name="T0" fmla="*/ 1552 w 1553"/>
                  <a:gd name="T1" fmla="*/ 464 h 617"/>
                  <a:gd name="T2" fmla="*/ 1552 w 1553"/>
                  <a:gd name="T3" fmla="*/ 464 h 617"/>
                  <a:gd name="T4" fmla="*/ 1552 w 1553"/>
                  <a:gd name="T5" fmla="*/ 152 h 617"/>
                  <a:gd name="T6" fmla="*/ 160 w 1553"/>
                  <a:gd name="T7" fmla="*/ 152 h 617"/>
                  <a:gd name="T8" fmla="*/ 152 w 1553"/>
                  <a:gd name="T9" fmla="*/ 0 h 617"/>
                  <a:gd name="T10" fmla="*/ 0 w 1553"/>
                  <a:gd name="T11" fmla="*/ 312 h 617"/>
                  <a:gd name="T12" fmla="*/ 160 w 1553"/>
                  <a:gd name="T13" fmla="*/ 616 h 617"/>
                  <a:gd name="T14" fmla="*/ 160 w 1553"/>
                  <a:gd name="T15" fmla="*/ 464 h 617"/>
                  <a:gd name="T16" fmla="*/ 1552 w 1553"/>
                  <a:gd name="T17" fmla="*/ 464 h 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3"/>
                  <a:gd name="T28" fmla="*/ 0 h 617"/>
                  <a:gd name="T29" fmla="*/ 1553 w 1553"/>
                  <a:gd name="T30" fmla="*/ 617 h 6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3" h="617">
                    <a:moveTo>
                      <a:pt x="1552" y="464"/>
                    </a:moveTo>
                    <a:lnTo>
                      <a:pt x="1552" y="464"/>
                    </a:lnTo>
                    <a:lnTo>
                      <a:pt x="1552" y="152"/>
                    </a:lnTo>
                    <a:lnTo>
                      <a:pt x="160" y="152"/>
                    </a:lnTo>
                    <a:lnTo>
                      <a:pt x="152" y="0"/>
                    </a:lnTo>
                    <a:lnTo>
                      <a:pt x="0" y="312"/>
                    </a:lnTo>
                    <a:lnTo>
                      <a:pt x="160" y="616"/>
                    </a:lnTo>
                    <a:lnTo>
                      <a:pt x="160" y="464"/>
                    </a:lnTo>
                    <a:lnTo>
                      <a:pt x="1552" y="464"/>
                    </a:lnTo>
                  </a:path>
                </a:pathLst>
              </a:custGeom>
              <a:solidFill>
                <a:schemeClr val="tx2"/>
              </a:solidFill>
              <a:ln w="12700" cap="rnd" cmpd="sng">
                <a:noFill/>
                <a:prstDash val="solid"/>
                <a:round/>
                <a:headEnd type="none" w="med" len="med"/>
                <a:tailEnd type="none" w="med" len="med"/>
              </a:ln>
              <a:effectLst/>
            </p:spPr>
            <p:txBody>
              <a:bodyPr/>
              <a:lstStyle/>
              <a:p>
                <a:pPr>
                  <a:defRPr/>
                </a:pPr>
                <a:endParaRPr lang="he-IL" sz="1800" dirty="0">
                  <a:solidFill>
                    <a:schemeClr val="accent5"/>
                  </a:solidFill>
                </a:endParaRPr>
              </a:p>
            </p:txBody>
          </p:sp>
        </p:grpSp>
        <p:sp>
          <p:nvSpPr>
            <p:cNvPr id="96" name="TextBox 95"/>
            <p:cNvSpPr txBox="1"/>
            <p:nvPr/>
          </p:nvSpPr>
          <p:spPr>
            <a:xfrm>
              <a:off x="6275117" y="2075959"/>
              <a:ext cx="765819" cy="252000"/>
            </a:xfrm>
            <a:prstGeom prst="rect">
              <a:avLst/>
            </a:prstGeom>
            <a:noFill/>
          </p:spPr>
          <p:txBody>
            <a:bodyPr wrap="square" lIns="0" tIns="0" rIns="0" bIns="0" rtlCol="0">
              <a:noAutofit/>
            </a:bodyPr>
            <a:lstStyle/>
            <a:p>
              <a:pPr marL="0" marR="0" lvl="0" indent="0" algn="ctr" defTabSz="914400" rtl="1"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מטרה וייעוד</a:t>
              </a:r>
            </a:p>
          </p:txBody>
        </p:sp>
        <p:sp>
          <p:nvSpPr>
            <p:cNvPr id="97" name="TextBox 96"/>
            <p:cNvSpPr txBox="1"/>
            <p:nvPr/>
          </p:nvSpPr>
          <p:spPr>
            <a:xfrm>
              <a:off x="6230319" y="2991068"/>
              <a:ext cx="966917" cy="182424"/>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מבנה העסקה</a:t>
              </a:r>
            </a:p>
          </p:txBody>
        </p:sp>
        <p:sp>
          <p:nvSpPr>
            <p:cNvPr id="98" name="TextBox 97"/>
            <p:cNvSpPr txBox="1"/>
            <p:nvPr/>
          </p:nvSpPr>
          <p:spPr>
            <a:xfrm>
              <a:off x="2964373" y="2976720"/>
              <a:ext cx="859294" cy="204296"/>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מימון הפרויקט</a:t>
              </a:r>
            </a:p>
          </p:txBody>
        </p:sp>
        <p:sp>
          <p:nvSpPr>
            <p:cNvPr id="99" name="TextBox 98"/>
            <p:cNvSpPr txBox="1"/>
            <p:nvPr/>
          </p:nvSpPr>
          <p:spPr>
            <a:xfrm>
              <a:off x="6282863" y="3863501"/>
              <a:ext cx="748609" cy="197052"/>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לוחות זמנים</a:t>
              </a:r>
            </a:p>
          </p:txBody>
        </p:sp>
        <p:sp>
          <p:nvSpPr>
            <p:cNvPr id="100" name="TextBox 99"/>
            <p:cNvSpPr txBox="1"/>
            <p:nvPr/>
          </p:nvSpPr>
          <p:spPr>
            <a:xfrm>
              <a:off x="2941261" y="3838429"/>
              <a:ext cx="975475" cy="190731"/>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השקעות ועלויות</a:t>
              </a:r>
            </a:p>
          </p:txBody>
        </p:sp>
        <p:sp>
          <p:nvSpPr>
            <p:cNvPr id="101" name="TextBox 100"/>
            <p:cNvSpPr txBox="1"/>
            <p:nvPr/>
          </p:nvSpPr>
          <p:spPr>
            <a:xfrm>
              <a:off x="3092678" y="2075750"/>
              <a:ext cx="492064" cy="195886"/>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0" i="0" u="none" strike="noStrike" kern="0" cap="none" spc="0" normalizeH="0" baseline="0" noProof="0" dirty="0" smtClean="0">
                  <a:ln>
                    <a:noFill/>
                  </a:ln>
                  <a:solidFill>
                    <a:schemeClr val="bg1"/>
                  </a:solidFill>
                  <a:effectLst/>
                  <a:uLnTx/>
                  <a:uFillTx/>
                  <a:latin typeface="Georgia" pitchFamily="18" charset="0"/>
                </a:rPr>
                <a:t>הכנסות</a:t>
              </a:r>
            </a:p>
          </p:txBody>
        </p:sp>
        <p:sp>
          <p:nvSpPr>
            <p:cNvPr id="102" name="TextBox 101"/>
            <p:cNvSpPr txBox="1"/>
            <p:nvPr/>
          </p:nvSpPr>
          <p:spPr>
            <a:xfrm>
              <a:off x="4616395" y="2701764"/>
              <a:ext cx="944019" cy="641562"/>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1" i="0" u="none" strike="noStrike" kern="0" cap="none" spc="0" normalizeH="0" noProof="0" dirty="0" smtClean="0">
                  <a:ln>
                    <a:noFill/>
                  </a:ln>
                  <a:solidFill>
                    <a:schemeClr val="bg1"/>
                  </a:solidFill>
                  <a:effectLst/>
                  <a:uLnTx/>
                  <a:uFillTx/>
                  <a:latin typeface="Georgia" pitchFamily="18" charset="0"/>
                </a:rPr>
                <a:t>ביצוע </a:t>
              </a:r>
            </a:p>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1" i="0" u="none" strike="noStrike" kern="0" cap="none" spc="0" normalizeH="0" noProof="0" dirty="0" smtClean="0">
                  <a:ln>
                    <a:noFill/>
                  </a:ln>
                  <a:solidFill>
                    <a:schemeClr val="bg1"/>
                  </a:solidFill>
                  <a:effectLst/>
                  <a:uLnTx/>
                  <a:uFillTx/>
                  <a:latin typeface="Georgia" pitchFamily="18" charset="0"/>
                </a:rPr>
                <a:t>ההערכה</a:t>
              </a:r>
              <a:endParaRPr kumimoji="0" lang="he-IL" sz="1800" b="1" i="0" u="none" strike="noStrike" kern="0" cap="none" spc="0" normalizeH="0" baseline="0" noProof="0" dirty="0" smtClean="0">
                <a:ln>
                  <a:noFill/>
                </a:ln>
                <a:solidFill>
                  <a:schemeClr val="bg1"/>
                </a:solidFill>
                <a:effectLst/>
                <a:uLnTx/>
                <a:uFillTx/>
                <a:latin typeface="Georgia" pitchFamily="18" charset="0"/>
              </a:endParaRPr>
            </a:p>
          </p:txBody>
        </p:sp>
      </p:grpSp>
    </p:spTree>
    <p:custDataLst>
      <p:tags r:id="rId1"/>
    </p:custDataLst>
    <p:extLst>
      <p:ext uri="{BB962C8B-B14F-4D97-AF65-F5344CB8AC3E}">
        <p14:creationId xmlns:p14="http://schemas.microsoft.com/office/powerpoint/2010/main" val="145091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12</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הוצאות מיסים</a:t>
            </a:r>
            <a:br>
              <a:rPr lang="he-IL" sz="2400" dirty="0" smtClean="0"/>
            </a:br>
            <a:r>
              <a:rPr lang="he-IL" sz="2000" dirty="0" smtClean="0"/>
              <a:t>שווי המס תלוי במועד המימוש</a:t>
            </a:r>
            <a:endParaRPr lang="he-IL" sz="2400" dirty="0"/>
          </a:p>
        </p:txBody>
      </p:sp>
      <p:grpSp>
        <p:nvGrpSpPr>
          <p:cNvPr id="75" name="Group 74"/>
          <p:cNvGrpSpPr/>
          <p:nvPr/>
        </p:nvGrpSpPr>
        <p:grpSpPr>
          <a:xfrm>
            <a:off x="8607873" y="2014086"/>
            <a:ext cx="929319" cy="928800"/>
            <a:chOff x="1467520" y="2258092"/>
            <a:chExt cx="612000" cy="612000"/>
          </a:xfrm>
        </p:grpSpPr>
        <p:sp>
          <p:nvSpPr>
            <p:cNvPr id="86" name="Oval 85"/>
            <p:cNvSpPr/>
            <p:nvPr/>
          </p:nvSpPr>
          <p:spPr bwMode="ltGray">
            <a:xfrm>
              <a:off x="1467520"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87" name="Freeform 4803"/>
            <p:cNvSpPr>
              <a:spLocks noEditPoints="1"/>
            </p:cNvSpPr>
            <p:nvPr/>
          </p:nvSpPr>
          <p:spPr bwMode="auto">
            <a:xfrm>
              <a:off x="1543081" y="2365878"/>
              <a:ext cx="460878" cy="335852"/>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he-IL" dirty="0"/>
            </a:p>
          </p:txBody>
        </p:sp>
      </p:grpSp>
      <p:grpSp>
        <p:nvGrpSpPr>
          <p:cNvPr id="88" name="Group 87"/>
          <p:cNvGrpSpPr/>
          <p:nvPr/>
        </p:nvGrpSpPr>
        <p:grpSpPr>
          <a:xfrm>
            <a:off x="4690101" y="2003665"/>
            <a:ext cx="929319" cy="928800"/>
            <a:chOff x="2342233" y="2258092"/>
            <a:chExt cx="612000" cy="612000"/>
          </a:xfrm>
        </p:grpSpPr>
        <p:sp>
          <p:nvSpPr>
            <p:cNvPr id="89" name="Oval 88"/>
            <p:cNvSpPr/>
            <p:nvPr/>
          </p:nvSpPr>
          <p:spPr bwMode="ltGray">
            <a:xfrm>
              <a:off x="2342233"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90" name="Freeform 4957"/>
            <p:cNvSpPr>
              <a:spLocks noEditPoints="1"/>
            </p:cNvSpPr>
            <p:nvPr/>
          </p:nvSpPr>
          <p:spPr bwMode="auto">
            <a:xfrm>
              <a:off x="2438726" y="2375917"/>
              <a:ext cx="411399" cy="341219"/>
            </a:xfrm>
            <a:custGeom>
              <a:avLst/>
              <a:gdLst>
                <a:gd name="T0" fmla="*/ 46 w 340"/>
                <a:gd name="T1" fmla="*/ 232 h 282"/>
                <a:gd name="T2" fmla="*/ 52 w 340"/>
                <a:gd name="T3" fmla="*/ 210 h 282"/>
                <a:gd name="T4" fmla="*/ 122 w 340"/>
                <a:gd name="T5" fmla="*/ 190 h 282"/>
                <a:gd name="T6" fmla="*/ 140 w 340"/>
                <a:gd name="T7" fmla="*/ 184 h 282"/>
                <a:gd name="T8" fmla="*/ 194 w 340"/>
                <a:gd name="T9" fmla="*/ 198 h 282"/>
                <a:gd name="T10" fmla="*/ 218 w 340"/>
                <a:gd name="T11" fmla="*/ 212 h 282"/>
                <a:gd name="T12" fmla="*/ 244 w 340"/>
                <a:gd name="T13" fmla="*/ 188 h 282"/>
                <a:gd name="T14" fmla="*/ 302 w 340"/>
                <a:gd name="T15" fmla="*/ 186 h 282"/>
                <a:gd name="T16" fmla="*/ 324 w 340"/>
                <a:gd name="T17" fmla="*/ 188 h 282"/>
                <a:gd name="T18" fmla="*/ 340 w 340"/>
                <a:gd name="T19" fmla="*/ 164 h 282"/>
                <a:gd name="T20" fmla="*/ 314 w 340"/>
                <a:gd name="T21" fmla="*/ 136 h 282"/>
                <a:gd name="T22" fmla="*/ 290 w 340"/>
                <a:gd name="T23" fmla="*/ 150 h 282"/>
                <a:gd name="T24" fmla="*/ 236 w 340"/>
                <a:gd name="T25" fmla="*/ 164 h 282"/>
                <a:gd name="T26" fmla="*/ 218 w 340"/>
                <a:gd name="T27" fmla="*/ 158 h 282"/>
                <a:gd name="T28" fmla="*/ 196 w 340"/>
                <a:gd name="T29" fmla="*/ 170 h 282"/>
                <a:gd name="T30" fmla="*/ 140 w 340"/>
                <a:gd name="T31" fmla="*/ 144 h 282"/>
                <a:gd name="T32" fmla="*/ 112 w 340"/>
                <a:gd name="T33" fmla="*/ 138 h 282"/>
                <a:gd name="T34" fmla="*/ 96 w 340"/>
                <a:gd name="T35" fmla="*/ 164 h 282"/>
                <a:gd name="T36" fmla="*/ 216 w 340"/>
                <a:gd name="T37" fmla="*/ 104 h 282"/>
                <a:gd name="T38" fmla="*/ 306 w 340"/>
                <a:gd name="T39" fmla="*/ 42 h 282"/>
                <a:gd name="T40" fmla="*/ 292 w 340"/>
                <a:gd name="T41" fmla="*/ 28 h 282"/>
                <a:gd name="T42" fmla="*/ 118 w 340"/>
                <a:gd name="T43" fmla="*/ 58 h 282"/>
                <a:gd name="T44" fmla="*/ 26 w 340"/>
                <a:gd name="T45" fmla="*/ 186 h 282"/>
                <a:gd name="T46" fmla="*/ 2 w 340"/>
                <a:gd name="T47" fmla="*/ 202 h 282"/>
                <a:gd name="T48" fmla="*/ 8 w 340"/>
                <a:gd name="T49" fmla="*/ 232 h 282"/>
                <a:gd name="T50" fmla="*/ 314 w 340"/>
                <a:gd name="T51" fmla="*/ 152 h 282"/>
                <a:gd name="T52" fmla="*/ 324 w 340"/>
                <a:gd name="T53" fmla="*/ 160 h 282"/>
                <a:gd name="T54" fmla="*/ 322 w 340"/>
                <a:gd name="T55" fmla="*/ 172 h 282"/>
                <a:gd name="T56" fmla="*/ 310 w 340"/>
                <a:gd name="T57" fmla="*/ 174 h 282"/>
                <a:gd name="T58" fmla="*/ 304 w 340"/>
                <a:gd name="T59" fmla="*/ 164 h 282"/>
                <a:gd name="T60" fmla="*/ 314 w 340"/>
                <a:gd name="T61" fmla="*/ 152 h 282"/>
                <a:gd name="T62" fmla="*/ 222 w 340"/>
                <a:gd name="T63" fmla="*/ 174 h 282"/>
                <a:gd name="T64" fmla="*/ 228 w 340"/>
                <a:gd name="T65" fmla="*/ 184 h 282"/>
                <a:gd name="T66" fmla="*/ 218 w 340"/>
                <a:gd name="T67" fmla="*/ 196 h 282"/>
                <a:gd name="T68" fmla="*/ 208 w 340"/>
                <a:gd name="T69" fmla="*/ 188 h 282"/>
                <a:gd name="T70" fmla="*/ 210 w 340"/>
                <a:gd name="T71" fmla="*/ 176 h 282"/>
                <a:gd name="T72" fmla="*/ 122 w 340"/>
                <a:gd name="T73" fmla="*/ 152 h 282"/>
                <a:gd name="T74" fmla="*/ 132 w 340"/>
                <a:gd name="T75" fmla="*/ 160 h 282"/>
                <a:gd name="T76" fmla="*/ 130 w 340"/>
                <a:gd name="T77" fmla="*/ 172 h 282"/>
                <a:gd name="T78" fmla="*/ 118 w 340"/>
                <a:gd name="T79" fmla="*/ 174 h 282"/>
                <a:gd name="T80" fmla="*/ 112 w 340"/>
                <a:gd name="T81" fmla="*/ 164 h 282"/>
                <a:gd name="T82" fmla="*/ 122 w 340"/>
                <a:gd name="T83" fmla="*/ 152 h 282"/>
                <a:gd name="T84" fmla="*/ 334 w 340"/>
                <a:gd name="T85" fmla="*/ 276 h 282"/>
                <a:gd name="T86" fmla="*/ 16 w 340"/>
                <a:gd name="T87" fmla="*/ 282 h 282"/>
                <a:gd name="T88" fmla="*/ 6 w 340"/>
                <a:gd name="T89" fmla="*/ 276 h 282"/>
                <a:gd name="T90" fmla="*/ 8 w 340"/>
                <a:gd name="T91" fmla="*/ 264 h 282"/>
                <a:gd name="T92" fmla="*/ 324 w 340"/>
                <a:gd name="T93" fmla="*/ 262 h 282"/>
                <a:gd name="T94" fmla="*/ 334 w 340"/>
                <a:gd name="T95" fmla="*/ 27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0" h="282">
                  <a:moveTo>
                    <a:pt x="26" y="240"/>
                  </a:moveTo>
                  <a:lnTo>
                    <a:pt x="26" y="240"/>
                  </a:lnTo>
                  <a:lnTo>
                    <a:pt x="36" y="238"/>
                  </a:lnTo>
                  <a:lnTo>
                    <a:pt x="46" y="232"/>
                  </a:lnTo>
                  <a:lnTo>
                    <a:pt x="50" y="222"/>
                  </a:lnTo>
                  <a:lnTo>
                    <a:pt x="52" y="212"/>
                  </a:lnTo>
                  <a:lnTo>
                    <a:pt x="52" y="212"/>
                  </a:lnTo>
                  <a:lnTo>
                    <a:pt x="52" y="210"/>
                  </a:lnTo>
                  <a:lnTo>
                    <a:pt x="104" y="184"/>
                  </a:lnTo>
                  <a:lnTo>
                    <a:pt x="104" y="184"/>
                  </a:lnTo>
                  <a:lnTo>
                    <a:pt x="112" y="188"/>
                  </a:lnTo>
                  <a:lnTo>
                    <a:pt x="122" y="190"/>
                  </a:lnTo>
                  <a:lnTo>
                    <a:pt x="122" y="190"/>
                  </a:lnTo>
                  <a:lnTo>
                    <a:pt x="128" y="190"/>
                  </a:lnTo>
                  <a:lnTo>
                    <a:pt x="134" y="186"/>
                  </a:lnTo>
                  <a:lnTo>
                    <a:pt x="140" y="184"/>
                  </a:lnTo>
                  <a:lnTo>
                    <a:pt x="144" y="178"/>
                  </a:lnTo>
                  <a:lnTo>
                    <a:pt x="192" y="188"/>
                  </a:lnTo>
                  <a:lnTo>
                    <a:pt x="192" y="188"/>
                  </a:lnTo>
                  <a:lnTo>
                    <a:pt x="194" y="198"/>
                  </a:lnTo>
                  <a:lnTo>
                    <a:pt x="200" y="204"/>
                  </a:lnTo>
                  <a:lnTo>
                    <a:pt x="208" y="210"/>
                  </a:lnTo>
                  <a:lnTo>
                    <a:pt x="218" y="212"/>
                  </a:lnTo>
                  <a:lnTo>
                    <a:pt x="218" y="212"/>
                  </a:lnTo>
                  <a:lnTo>
                    <a:pt x="228" y="210"/>
                  </a:lnTo>
                  <a:lnTo>
                    <a:pt x="236" y="204"/>
                  </a:lnTo>
                  <a:lnTo>
                    <a:pt x="242" y="198"/>
                  </a:lnTo>
                  <a:lnTo>
                    <a:pt x="244" y="188"/>
                  </a:lnTo>
                  <a:lnTo>
                    <a:pt x="292" y="178"/>
                  </a:lnTo>
                  <a:lnTo>
                    <a:pt x="292" y="178"/>
                  </a:lnTo>
                  <a:lnTo>
                    <a:pt x="296" y="184"/>
                  </a:lnTo>
                  <a:lnTo>
                    <a:pt x="302" y="186"/>
                  </a:lnTo>
                  <a:lnTo>
                    <a:pt x="308" y="190"/>
                  </a:lnTo>
                  <a:lnTo>
                    <a:pt x="314" y="190"/>
                  </a:lnTo>
                  <a:lnTo>
                    <a:pt x="314" y="190"/>
                  </a:lnTo>
                  <a:lnTo>
                    <a:pt x="324" y="188"/>
                  </a:lnTo>
                  <a:lnTo>
                    <a:pt x="332" y="182"/>
                  </a:lnTo>
                  <a:lnTo>
                    <a:pt x="338" y="174"/>
                  </a:lnTo>
                  <a:lnTo>
                    <a:pt x="340" y="164"/>
                  </a:lnTo>
                  <a:lnTo>
                    <a:pt x="340" y="164"/>
                  </a:lnTo>
                  <a:lnTo>
                    <a:pt x="338" y="152"/>
                  </a:lnTo>
                  <a:lnTo>
                    <a:pt x="332" y="144"/>
                  </a:lnTo>
                  <a:lnTo>
                    <a:pt x="324" y="138"/>
                  </a:lnTo>
                  <a:lnTo>
                    <a:pt x="314" y="136"/>
                  </a:lnTo>
                  <a:lnTo>
                    <a:pt x="314" y="136"/>
                  </a:lnTo>
                  <a:lnTo>
                    <a:pt x="304" y="138"/>
                  </a:lnTo>
                  <a:lnTo>
                    <a:pt x="296" y="144"/>
                  </a:lnTo>
                  <a:lnTo>
                    <a:pt x="290" y="150"/>
                  </a:lnTo>
                  <a:lnTo>
                    <a:pt x="288" y="158"/>
                  </a:lnTo>
                  <a:lnTo>
                    <a:pt x="240" y="170"/>
                  </a:lnTo>
                  <a:lnTo>
                    <a:pt x="240" y="170"/>
                  </a:lnTo>
                  <a:lnTo>
                    <a:pt x="236" y="164"/>
                  </a:lnTo>
                  <a:lnTo>
                    <a:pt x="230" y="160"/>
                  </a:lnTo>
                  <a:lnTo>
                    <a:pt x="224" y="158"/>
                  </a:lnTo>
                  <a:lnTo>
                    <a:pt x="218" y="158"/>
                  </a:lnTo>
                  <a:lnTo>
                    <a:pt x="218" y="158"/>
                  </a:lnTo>
                  <a:lnTo>
                    <a:pt x="212" y="158"/>
                  </a:lnTo>
                  <a:lnTo>
                    <a:pt x="206" y="160"/>
                  </a:lnTo>
                  <a:lnTo>
                    <a:pt x="200" y="164"/>
                  </a:lnTo>
                  <a:lnTo>
                    <a:pt x="196" y="170"/>
                  </a:lnTo>
                  <a:lnTo>
                    <a:pt x="148" y="158"/>
                  </a:lnTo>
                  <a:lnTo>
                    <a:pt x="148" y="158"/>
                  </a:lnTo>
                  <a:lnTo>
                    <a:pt x="146" y="150"/>
                  </a:lnTo>
                  <a:lnTo>
                    <a:pt x="140" y="144"/>
                  </a:lnTo>
                  <a:lnTo>
                    <a:pt x="132" y="138"/>
                  </a:lnTo>
                  <a:lnTo>
                    <a:pt x="122" y="136"/>
                  </a:lnTo>
                  <a:lnTo>
                    <a:pt x="122" y="136"/>
                  </a:lnTo>
                  <a:lnTo>
                    <a:pt x="112" y="138"/>
                  </a:lnTo>
                  <a:lnTo>
                    <a:pt x="104" y="144"/>
                  </a:lnTo>
                  <a:lnTo>
                    <a:pt x="98" y="152"/>
                  </a:lnTo>
                  <a:lnTo>
                    <a:pt x="96" y="164"/>
                  </a:lnTo>
                  <a:lnTo>
                    <a:pt x="96" y="164"/>
                  </a:lnTo>
                  <a:lnTo>
                    <a:pt x="96" y="166"/>
                  </a:lnTo>
                  <a:lnTo>
                    <a:pt x="56" y="186"/>
                  </a:lnTo>
                  <a:lnTo>
                    <a:pt x="126" y="80"/>
                  </a:lnTo>
                  <a:lnTo>
                    <a:pt x="216" y="104"/>
                  </a:lnTo>
                  <a:lnTo>
                    <a:pt x="216" y="104"/>
                  </a:lnTo>
                  <a:lnTo>
                    <a:pt x="220" y="104"/>
                  </a:lnTo>
                  <a:lnTo>
                    <a:pt x="224" y="102"/>
                  </a:lnTo>
                  <a:lnTo>
                    <a:pt x="306" y="42"/>
                  </a:lnTo>
                  <a:lnTo>
                    <a:pt x="336" y="72"/>
                  </a:lnTo>
                  <a:lnTo>
                    <a:pt x="336" y="0"/>
                  </a:lnTo>
                  <a:lnTo>
                    <a:pt x="264" y="0"/>
                  </a:lnTo>
                  <a:lnTo>
                    <a:pt x="292" y="28"/>
                  </a:lnTo>
                  <a:lnTo>
                    <a:pt x="216" y="84"/>
                  </a:lnTo>
                  <a:lnTo>
                    <a:pt x="124" y="58"/>
                  </a:lnTo>
                  <a:lnTo>
                    <a:pt x="124" y="58"/>
                  </a:lnTo>
                  <a:lnTo>
                    <a:pt x="118" y="58"/>
                  </a:lnTo>
                  <a:lnTo>
                    <a:pt x="114" y="62"/>
                  </a:lnTo>
                  <a:lnTo>
                    <a:pt x="32" y="186"/>
                  </a:lnTo>
                  <a:lnTo>
                    <a:pt x="32" y="186"/>
                  </a:lnTo>
                  <a:lnTo>
                    <a:pt x="26" y="186"/>
                  </a:lnTo>
                  <a:lnTo>
                    <a:pt x="26" y="186"/>
                  </a:lnTo>
                  <a:lnTo>
                    <a:pt x="16" y="188"/>
                  </a:lnTo>
                  <a:lnTo>
                    <a:pt x="8" y="194"/>
                  </a:lnTo>
                  <a:lnTo>
                    <a:pt x="2" y="202"/>
                  </a:lnTo>
                  <a:lnTo>
                    <a:pt x="0" y="212"/>
                  </a:lnTo>
                  <a:lnTo>
                    <a:pt x="0" y="212"/>
                  </a:lnTo>
                  <a:lnTo>
                    <a:pt x="2" y="222"/>
                  </a:lnTo>
                  <a:lnTo>
                    <a:pt x="8" y="232"/>
                  </a:lnTo>
                  <a:lnTo>
                    <a:pt x="16" y="238"/>
                  </a:lnTo>
                  <a:lnTo>
                    <a:pt x="26" y="240"/>
                  </a:lnTo>
                  <a:lnTo>
                    <a:pt x="26" y="240"/>
                  </a:lnTo>
                  <a:close/>
                  <a:moveTo>
                    <a:pt x="314" y="152"/>
                  </a:moveTo>
                  <a:lnTo>
                    <a:pt x="314" y="152"/>
                  </a:lnTo>
                  <a:lnTo>
                    <a:pt x="318" y="154"/>
                  </a:lnTo>
                  <a:lnTo>
                    <a:pt x="322" y="156"/>
                  </a:lnTo>
                  <a:lnTo>
                    <a:pt x="324" y="160"/>
                  </a:lnTo>
                  <a:lnTo>
                    <a:pt x="324" y="164"/>
                  </a:lnTo>
                  <a:lnTo>
                    <a:pt x="324" y="164"/>
                  </a:lnTo>
                  <a:lnTo>
                    <a:pt x="324" y="168"/>
                  </a:lnTo>
                  <a:lnTo>
                    <a:pt x="322" y="172"/>
                  </a:lnTo>
                  <a:lnTo>
                    <a:pt x="318" y="174"/>
                  </a:lnTo>
                  <a:lnTo>
                    <a:pt x="314" y="174"/>
                  </a:lnTo>
                  <a:lnTo>
                    <a:pt x="314" y="174"/>
                  </a:lnTo>
                  <a:lnTo>
                    <a:pt x="310" y="174"/>
                  </a:lnTo>
                  <a:lnTo>
                    <a:pt x="306" y="172"/>
                  </a:lnTo>
                  <a:lnTo>
                    <a:pt x="304" y="168"/>
                  </a:lnTo>
                  <a:lnTo>
                    <a:pt x="304" y="164"/>
                  </a:lnTo>
                  <a:lnTo>
                    <a:pt x="304" y="164"/>
                  </a:lnTo>
                  <a:lnTo>
                    <a:pt x="304" y="160"/>
                  </a:lnTo>
                  <a:lnTo>
                    <a:pt x="306" y="156"/>
                  </a:lnTo>
                  <a:lnTo>
                    <a:pt x="310" y="154"/>
                  </a:lnTo>
                  <a:lnTo>
                    <a:pt x="314" y="152"/>
                  </a:lnTo>
                  <a:lnTo>
                    <a:pt x="314" y="152"/>
                  </a:lnTo>
                  <a:close/>
                  <a:moveTo>
                    <a:pt x="218" y="174"/>
                  </a:moveTo>
                  <a:lnTo>
                    <a:pt x="218" y="174"/>
                  </a:lnTo>
                  <a:lnTo>
                    <a:pt x="222" y="174"/>
                  </a:lnTo>
                  <a:lnTo>
                    <a:pt x="226" y="176"/>
                  </a:lnTo>
                  <a:lnTo>
                    <a:pt x="228" y="180"/>
                  </a:lnTo>
                  <a:lnTo>
                    <a:pt x="228" y="184"/>
                  </a:lnTo>
                  <a:lnTo>
                    <a:pt x="228" y="184"/>
                  </a:lnTo>
                  <a:lnTo>
                    <a:pt x="228" y="188"/>
                  </a:lnTo>
                  <a:lnTo>
                    <a:pt x="226" y="192"/>
                  </a:lnTo>
                  <a:lnTo>
                    <a:pt x="222" y="194"/>
                  </a:lnTo>
                  <a:lnTo>
                    <a:pt x="218" y="196"/>
                  </a:lnTo>
                  <a:lnTo>
                    <a:pt x="218" y="196"/>
                  </a:lnTo>
                  <a:lnTo>
                    <a:pt x="214" y="194"/>
                  </a:lnTo>
                  <a:lnTo>
                    <a:pt x="210" y="192"/>
                  </a:lnTo>
                  <a:lnTo>
                    <a:pt x="208" y="188"/>
                  </a:lnTo>
                  <a:lnTo>
                    <a:pt x="208" y="184"/>
                  </a:lnTo>
                  <a:lnTo>
                    <a:pt x="208" y="184"/>
                  </a:lnTo>
                  <a:lnTo>
                    <a:pt x="208" y="180"/>
                  </a:lnTo>
                  <a:lnTo>
                    <a:pt x="210" y="176"/>
                  </a:lnTo>
                  <a:lnTo>
                    <a:pt x="214" y="174"/>
                  </a:lnTo>
                  <a:lnTo>
                    <a:pt x="218" y="174"/>
                  </a:lnTo>
                  <a:lnTo>
                    <a:pt x="218" y="174"/>
                  </a:lnTo>
                  <a:close/>
                  <a:moveTo>
                    <a:pt x="122" y="152"/>
                  </a:moveTo>
                  <a:lnTo>
                    <a:pt x="122" y="152"/>
                  </a:lnTo>
                  <a:lnTo>
                    <a:pt x="126" y="154"/>
                  </a:lnTo>
                  <a:lnTo>
                    <a:pt x="130" y="156"/>
                  </a:lnTo>
                  <a:lnTo>
                    <a:pt x="132" y="160"/>
                  </a:lnTo>
                  <a:lnTo>
                    <a:pt x="132" y="164"/>
                  </a:lnTo>
                  <a:lnTo>
                    <a:pt x="132" y="164"/>
                  </a:lnTo>
                  <a:lnTo>
                    <a:pt x="132" y="168"/>
                  </a:lnTo>
                  <a:lnTo>
                    <a:pt x="130" y="172"/>
                  </a:lnTo>
                  <a:lnTo>
                    <a:pt x="126" y="174"/>
                  </a:lnTo>
                  <a:lnTo>
                    <a:pt x="122" y="174"/>
                  </a:lnTo>
                  <a:lnTo>
                    <a:pt x="122" y="174"/>
                  </a:lnTo>
                  <a:lnTo>
                    <a:pt x="118" y="174"/>
                  </a:lnTo>
                  <a:lnTo>
                    <a:pt x="114" y="172"/>
                  </a:lnTo>
                  <a:lnTo>
                    <a:pt x="112" y="168"/>
                  </a:lnTo>
                  <a:lnTo>
                    <a:pt x="112" y="164"/>
                  </a:lnTo>
                  <a:lnTo>
                    <a:pt x="112" y="164"/>
                  </a:lnTo>
                  <a:lnTo>
                    <a:pt x="112" y="160"/>
                  </a:lnTo>
                  <a:lnTo>
                    <a:pt x="114" y="156"/>
                  </a:lnTo>
                  <a:lnTo>
                    <a:pt x="118" y="154"/>
                  </a:lnTo>
                  <a:lnTo>
                    <a:pt x="122" y="152"/>
                  </a:lnTo>
                  <a:lnTo>
                    <a:pt x="122" y="152"/>
                  </a:lnTo>
                  <a:close/>
                  <a:moveTo>
                    <a:pt x="334" y="272"/>
                  </a:moveTo>
                  <a:lnTo>
                    <a:pt x="334" y="272"/>
                  </a:lnTo>
                  <a:lnTo>
                    <a:pt x="334" y="276"/>
                  </a:lnTo>
                  <a:lnTo>
                    <a:pt x="332" y="278"/>
                  </a:lnTo>
                  <a:lnTo>
                    <a:pt x="328" y="280"/>
                  </a:lnTo>
                  <a:lnTo>
                    <a:pt x="324" y="282"/>
                  </a:lnTo>
                  <a:lnTo>
                    <a:pt x="16" y="282"/>
                  </a:lnTo>
                  <a:lnTo>
                    <a:pt x="16" y="282"/>
                  </a:lnTo>
                  <a:lnTo>
                    <a:pt x="12" y="280"/>
                  </a:lnTo>
                  <a:lnTo>
                    <a:pt x="8" y="278"/>
                  </a:lnTo>
                  <a:lnTo>
                    <a:pt x="6" y="276"/>
                  </a:lnTo>
                  <a:lnTo>
                    <a:pt x="6" y="272"/>
                  </a:lnTo>
                  <a:lnTo>
                    <a:pt x="6" y="272"/>
                  </a:lnTo>
                  <a:lnTo>
                    <a:pt x="6" y="268"/>
                  </a:lnTo>
                  <a:lnTo>
                    <a:pt x="8" y="264"/>
                  </a:lnTo>
                  <a:lnTo>
                    <a:pt x="12" y="262"/>
                  </a:lnTo>
                  <a:lnTo>
                    <a:pt x="16" y="262"/>
                  </a:lnTo>
                  <a:lnTo>
                    <a:pt x="324" y="262"/>
                  </a:lnTo>
                  <a:lnTo>
                    <a:pt x="324" y="262"/>
                  </a:lnTo>
                  <a:lnTo>
                    <a:pt x="328" y="262"/>
                  </a:lnTo>
                  <a:lnTo>
                    <a:pt x="332" y="264"/>
                  </a:lnTo>
                  <a:lnTo>
                    <a:pt x="334" y="268"/>
                  </a:lnTo>
                  <a:lnTo>
                    <a:pt x="334" y="272"/>
                  </a:lnTo>
                  <a:lnTo>
                    <a:pt x="334" y="27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
        <p:nvSpPr>
          <p:cNvPr id="91" name="TextBox 90"/>
          <p:cNvSpPr txBox="1"/>
          <p:nvPr/>
        </p:nvSpPr>
        <p:spPr>
          <a:xfrm>
            <a:off x="7299514" y="2241578"/>
            <a:ext cx="1374534" cy="307777"/>
          </a:xfrm>
          <a:prstGeom prst="rect">
            <a:avLst/>
          </a:prstGeom>
          <a:noFill/>
          <a:ln>
            <a:noFill/>
          </a:ln>
        </p:spPr>
        <p:txBody>
          <a:bodyPr wrap="square" lIns="0" tIns="0" rIns="0" bIns="0" rtlCol="1">
            <a:spAutoFit/>
          </a:bodyPr>
          <a:lstStyle/>
          <a:p>
            <a:pPr algn="ctr"/>
            <a:r>
              <a:rPr lang="he-IL" sz="2000" b="1" dirty="0" smtClean="0">
                <a:solidFill>
                  <a:schemeClr val="tx2"/>
                </a:solidFill>
                <a:latin typeface="Georgia" pitchFamily="18" charset="0"/>
                <a:cs typeface="Arial" pitchFamily="34" charset="0"/>
              </a:rPr>
              <a:t>דמי שכירות</a:t>
            </a:r>
            <a:endParaRPr lang="he-IL" sz="2000" b="1" noProof="0" dirty="0" smtClean="0">
              <a:solidFill>
                <a:schemeClr val="tx2"/>
              </a:solidFill>
              <a:latin typeface="Georgia" pitchFamily="18" charset="0"/>
              <a:cs typeface="Arial" pitchFamily="34" charset="0"/>
            </a:endParaRPr>
          </a:p>
        </p:txBody>
      </p:sp>
      <p:sp>
        <p:nvSpPr>
          <p:cNvPr id="92" name="TextBox 91"/>
          <p:cNvSpPr txBox="1"/>
          <p:nvPr/>
        </p:nvSpPr>
        <p:spPr>
          <a:xfrm>
            <a:off x="2652936" y="2241578"/>
            <a:ext cx="2037165" cy="307777"/>
          </a:xfrm>
          <a:prstGeom prst="rect">
            <a:avLst/>
          </a:prstGeom>
          <a:noFill/>
          <a:ln>
            <a:noFill/>
          </a:ln>
        </p:spPr>
        <p:txBody>
          <a:bodyPr wrap="square" lIns="0" tIns="0" rIns="0" bIns="0" rtlCol="1">
            <a:spAutoFit/>
          </a:bodyPr>
          <a:lstStyle/>
          <a:p>
            <a:pPr algn="ctr"/>
            <a:r>
              <a:rPr lang="he-IL" sz="2000" b="1" dirty="0" smtClean="0">
                <a:solidFill>
                  <a:schemeClr val="tx2"/>
                </a:solidFill>
                <a:latin typeface="Georgia" pitchFamily="18" charset="0"/>
                <a:cs typeface="Arial" pitchFamily="34" charset="0"/>
              </a:rPr>
              <a:t>עליית ערך הונית</a:t>
            </a:r>
            <a:endParaRPr lang="he-IL" sz="2000" b="1" noProof="0" dirty="0" smtClean="0">
              <a:solidFill>
                <a:schemeClr val="tx2"/>
              </a:solidFill>
              <a:latin typeface="Georgia" pitchFamily="18" charset="0"/>
              <a:cs typeface="Arial" pitchFamily="34" charset="0"/>
            </a:endParaRPr>
          </a:p>
        </p:txBody>
      </p:sp>
      <p:grpSp>
        <p:nvGrpSpPr>
          <p:cNvPr id="2" name="Group 1"/>
          <p:cNvGrpSpPr/>
          <p:nvPr/>
        </p:nvGrpSpPr>
        <p:grpSpPr>
          <a:xfrm flipH="1">
            <a:off x="348680" y="3136032"/>
            <a:ext cx="8666286" cy="3846512"/>
            <a:chOff x="1223963" y="2484487"/>
            <a:chExt cx="8666286" cy="3846512"/>
          </a:xfrm>
        </p:grpSpPr>
        <p:sp>
          <p:nvSpPr>
            <p:cNvPr id="113" name="Rectangle 2"/>
            <p:cNvSpPr>
              <a:spLocks noChangeArrowheads="1"/>
            </p:cNvSpPr>
            <p:nvPr/>
          </p:nvSpPr>
          <p:spPr bwMode="auto">
            <a:xfrm>
              <a:off x="4194572" y="2638474"/>
              <a:ext cx="3692525" cy="1111250"/>
            </a:xfrm>
            <a:prstGeom prst="rect">
              <a:avLst/>
            </a:prstGeom>
            <a:solidFill>
              <a:schemeClr val="accent4"/>
            </a:solidFill>
            <a:ln w="12700">
              <a:solidFill>
                <a:schemeClr val="bg2"/>
              </a:solidFill>
              <a:miter lim="800000"/>
              <a:headEnd/>
              <a:tailEnd/>
            </a:ln>
          </p:spPr>
          <p:txBody>
            <a:bodyPr wrap="none" anchor="ctr"/>
            <a:lstStyle/>
            <a:p>
              <a:pPr>
                <a:defRPr/>
              </a:pPr>
              <a:endParaRPr lang="he-IL" sz="2000" dirty="0"/>
            </a:p>
          </p:txBody>
        </p:sp>
        <p:sp>
          <p:nvSpPr>
            <p:cNvPr id="114" name="Rectangle 3"/>
            <p:cNvSpPr>
              <a:spLocks noChangeArrowheads="1"/>
            </p:cNvSpPr>
            <p:nvPr/>
          </p:nvSpPr>
          <p:spPr bwMode="auto">
            <a:xfrm>
              <a:off x="5121275" y="3927524"/>
              <a:ext cx="3692525" cy="1111250"/>
            </a:xfrm>
            <a:prstGeom prst="rect">
              <a:avLst/>
            </a:prstGeom>
            <a:solidFill>
              <a:srgbClr val="EB8C00"/>
            </a:solidFill>
            <a:ln w="12700">
              <a:solidFill>
                <a:schemeClr val="bg2"/>
              </a:solidFill>
              <a:miter lim="800000"/>
              <a:headEnd/>
              <a:tailEnd/>
            </a:ln>
          </p:spPr>
          <p:txBody>
            <a:bodyPr wrap="none" anchor="ctr"/>
            <a:lstStyle/>
            <a:p>
              <a:pPr>
                <a:defRPr/>
              </a:pPr>
              <a:endParaRPr lang="he-IL" dirty="0"/>
            </a:p>
          </p:txBody>
        </p:sp>
        <p:sp>
          <p:nvSpPr>
            <p:cNvPr id="115" name="Rectangle 4"/>
            <p:cNvSpPr>
              <a:spLocks noChangeArrowheads="1"/>
            </p:cNvSpPr>
            <p:nvPr/>
          </p:nvSpPr>
          <p:spPr bwMode="auto">
            <a:xfrm>
              <a:off x="5976938" y="5219749"/>
              <a:ext cx="3697287" cy="1111250"/>
            </a:xfrm>
            <a:prstGeom prst="rect">
              <a:avLst/>
            </a:prstGeom>
            <a:solidFill>
              <a:schemeClr val="accent1"/>
            </a:solidFill>
            <a:ln w="12700">
              <a:solidFill>
                <a:schemeClr val="bg2"/>
              </a:solidFill>
              <a:miter lim="800000"/>
              <a:headEnd/>
              <a:tailEnd/>
            </a:ln>
          </p:spPr>
          <p:txBody>
            <a:bodyPr wrap="none" anchor="ctr"/>
            <a:lstStyle/>
            <a:p>
              <a:pPr>
                <a:defRPr/>
              </a:pPr>
              <a:endParaRPr lang="he-IL" dirty="0"/>
            </a:p>
          </p:txBody>
        </p:sp>
        <p:sp>
          <p:nvSpPr>
            <p:cNvPr id="116" name="Freeform 5"/>
            <p:cNvSpPr>
              <a:spLocks/>
            </p:cNvSpPr>
            <p:nvPr/>
          </p:nvSpPr>
          <p:spPr bwMode="auto">
            <a:xfrm>
              <a:off x="2989263" y="2638474"/>
              <a:ext cx="3089275" cy="3643313"/>
            </a:xfrm>
            <a:custGeom>
              <a:avLst/>
              <a:gdLst>
                <a:gd name="T0" fmla="*/ 0 w 1961"/>
                <a:gd name="T1" fmla="*/ 0 h 2281"/>
                <a:gd name="T2" fmla="*/ 948027922 w 1961"/>
                <a:gd name="T3" fmla="*/ 0 h 2281"/>
                <a:gd name="T4" fmla="*/ 948027922 w 1961"/>
                <a:gd name="T5" fmla="*/ 2147483647 h 2281"/>
                <a:gd name="T6" fmla="*/ 2147483647 w 1961"/>
                <a:gd name="T7" fmla="*/ 2147483647 h 2281"/>
                <a:gd name="T8" fmla="*/ 2147483647 w 1961"/>
                <a:gd name="T9" fmla="*/ 2147483647 h 2281"/>
                <a:gd name="T10" fmla="*/ 2147483647 w 1961"/>
                <a:gd name="T11" fmla="*/ 2147483647 h 2281"/>
                <a:gd name="T12" fmla="*/ 2147483647 w 1961"/>
                <a:gd name="T13" fmla="*/ 2147483647 h 2281"/>
                <a:gd name="T14" fmla="*/ 2147483647 w 1961"/>
                <a:gd name="T15" fmla="*/ 2147483647 h 2281"/>
                <a:gd name="T16" fmla="*/ 0 w 1961"/>
                <a:gd name="T17" fmla="*/ 2147483647 h 2281"/>
                <a:gd name="T18" fmla="*/ 0 w 1961"/>
                <a:gd name="T19" fmla="*/ 0 h 2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61"/>
                <a:gd name="T31" fmla="*/ 0 h 2281"/>
                <a:gd name="T32" fmla="*/ 1961 w 1961"/>
                <a:gd name="T33" fmla="*/ 2281 h 2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61" h="2281">
                  <a:moveTo>
                    <a:pt x="0" y="0"/>
                  </a:moveTo>
                  <a:lnTo>
                    <a:pt x="382" y="0"/>
                  </a:lnTo>
                  <a:lnTo>
                    <a:pt x="382" y="1770"/>
                  </a:lnTo>
                  <a:lnTo>
                    <a:pt x="1673" y="1762"/>
                  </a:lnTo>
                  <a:lnTo>
                    <a:pt x="1673" y="1602"/>
                  </a:lnTo>
                  <a:lnTo>
                    <a:pt x="1960" y="1937"/>
                  </a:lnTo>
                  <a:lnTo>
                    <a:pt x="1673" y="2280"/>
                  </a:lnTo>
                  <a:lnTo>
                    <a:pt x="1673" y="2113"/>
                  </a:lnTo>
                  <a:lnTo>
                    <a:pt x="0" y="2113"/>
                  </a:lnTo>
                  <a:lnTo>
                    <a:pt x="0" y="0"/>
                  </a:lnTo>
                </a:path>
              </a:pathLst>
            </a:custGeom>
            <a:solidFill>
              <a:schemeClr val="bg2"/>
            </a:solidFill>
            <a:ln w="12700" cap="rnd" cmpd="sng">
              <a:solidFill>
                <a:schemeClr val="tx2"/>
              </a:solidFill>
              <a:prstDash val="solid"/>
              <a:round/>
              <a:headEnd type="none" w="med" len="med"/>
              <a:tailEnd type="none" w="med" len="med"/>
            </a:ln>
          </p:spPr>
          <p:txBody>
            <a:bodyPr/>
            <a:lstStyle/>
            <a:p>
              <a:pPr>
                <a:defRPr/>
              </a:pPr>
              <a:endParaRPr lang="he-IL" dirty="0"/>
            </a:p>
          </p:txBody>
        </p:sp>
        <p:sp>
          <p:nvSpPr>
            <p:cNvPr id="117" name="Freeform 6"/>
            <p:cNvSpPr>
              <a:spLocks/>
            </p:cNvSpPr>
            <p:nvPr/>
          </p:nvSpPr>
          <p:spPr bwMode="auto">
            <a:xfrm>
              <a:off x="2119313" y="2649587"/>
              <a:ext cx="3103562" cy="2390775"/>
            </a:xfrm>
            <a:custGeom>
              <a:avLst/>
              <a:gdLst>
                <a:gd name="T0" fmla="*/ 0 w 1969"/>
                <a:gd name="T1" fmla="*/ 0 h 1497"/>
                <a:gd name="T2" fmla="*/ 0 w 1969"/>
                <a:gd name="T3" fmla="*/ 0 h 1497"/>
                <a:gd name="T4" fmla="*/ 954027866 w 1969"/>
                <a:gd name="T5" fmla="*/ 0 h 1497"/>
                <a:gd name="T6" fmla="*/ 954027866 w 1969"/>
                <a:gd name="T7" fmla="*/ 2147483647 h 1497"/>
                <a:gd name="T8" fmla="*/ 2147483647 w 1969"/>
                <a:gd name="T9" fmla="*/ 2147483647 h 1497"/>
                <a:gd name="T10" fmla="*/ 2147483647 w 1969"/>
                <a:gd name="T11" fmla="*/ 2060844982 h 1497"/>
                <a:gd name="T12" fmla="*/ 2147483647 w 1969"/>
                <a:gd name="T13" fmla="*/ 2147483647 h 1497"/>
                <a:gd name="T14" fmla="*/ 2147483647 w 1969"/>
                <a:gd name="T15" fmla="*/ 2147483647 h 1497"/>
                <a:gd name="T16" fmla="*/ 2147483647 w 1969"/>
                <a:gd name="T17" fmla="*/ 2147483647 h 1497"/>
                <a:gd name="T18" fmla="*/ 0 w 1969"/>
                <a:gd name="T19" fmla="*/ 2147483647 h 1497"/>
                <a:gd name="T20" fmla="*/ 0 w 1969"/>
                <a:gd name="T21" fmla="*/ 0 h 1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1497"/>
                <a:gd name="T35" fmla="*/ 1969 w 1969"/>
                <a:gd name="T36" fmla="*/ 1497 h 1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1497">
                  <a:moveTo>
                    <a:pt x="0" y="0"/>
                  </a:moveTo>
                  <a:lnTo>
                    <a:pt x="0" y="0"/>
                  </a:lnTo>
                  <a:lnTo>
                    <a:pt x="384" y="0"/>
                  </a:lnTo>
                  <a:lnTo>
                    <a:pt x="384" y="976"/>
                  </a:lnTo>
                  <a:lnTo>
                    <a:pt x="1680" y="976"/>
                  </a:lnTo>
                  <a:lnTo>
                    <a:pt x="1680" y="808"/>
                  </a:lnTo>
                  <a:lnTo>
                    <a:pt x="1968" y="1152"/>
                  </a:lnTo>
                  <a:lnTo>
                    <a:pt x="1680" y="1496"/>
                  </a:lnTo>
                  <a:lnTo>
                    <a:pt x="1680" y="1320"/>
                  </a:lnTo>
                  <a:lnTo>
                    <a:pt x="0" y="1320"/>
                  </a:lnTo>
                  <a:lnTo>
                    <a:pt x="0" y="0"/>
                  </a:lnTo>
                </a:path>
              </a:pathLst>
            </a:custGeom>
            <a:solidFill>
              <a:schemeClr val="bg2"/>
            </a:solidFill>
            <a:ln w="12700" cap="rnd" cmpd="sng">
              <a:solidFill>
                <a:srgbClr val="EB8C00"/>
              </a:solidFill>
              <a:prstDash val="solid"/>
              <a:round/>
              <a:headEnd type="none" w="med" len="med"/>
              <a:tailEnd type="none" w="med" len="med"/>
            </a:ln>
          </p:spPr>
          <p:txBody>
            <a:bodyPr/>
            <a:lstStyle/>
            <a:p>
              <a:pPr>
                <a:defRPr/>
              </a:pPr>
              <a:endParaRPr lang="he-IL" dirty="0"/>
            </a:p>
          </p:txBody>
        </p:sp>
        <p:sp>
          <p:nvSpPr>
            <p:cNvPr id="118" name="Freeform 7"/>
            <p:cNvSpPr>
              <a:spLocks/>
            </p:cNvSpPr>
            <p:nvPr/>
          </p:nvSpPr>
          <p:spPr bwMode="auto">
            <a:xfrm>
              <a:off x="1223963" y="2649587"/>
              <a:ext cx="3103562" cy="1101725"/>
            </a:xfrm>
            <a:custGeom>
              <a:avLst/>
              <a:gdLst>
                <a:gd name="T0" fmla="*/ 0 w 1969"/>
                <a:gd name="T1" fmla="*/ 0 h 689"/>
                <a:gd name="T2" fmla="*/ 0 w 1969"/>
                <a:gd name="T3" fmla="*/ 0 h 689"/>
                <a:gd name="T4" fmla="*/ 954027866 w 1969"/>
                <a:gd name="T5" fmla="*/ 0 h 689"/>
                <a:gd name="T6" fmla="*/ 954027866 w 1969"/>
                <a:gd name="T7" fmla="*/ 429552871 h 689"/>
                <a:gd name="T8" fmla="*/ 2147483647 w 1969"/>
                <a:gd name="T9" fmla="*/ 429552871 h 689"/>
                <a:gd name="T10" fmla="*/ 2147483647 w 1969"/>
                <a:gd name="T11" fmla="*/ 0 h 689"/>
                <a:gd name="T12" fmla="*/ 2147483647 w 1969"/>
                <a:gd name="T13" fmla="*/ 879562002 h 689"/>
                <a:gd name="T14" fmla="*/ 2147483647 w 1969"/>
                <a:gd name="T15" fmla="*/ 1759124004 h 689"/>
                <a:gd name="T16" fmla="*/ 2147483647 w 1969"/>
                <a:gd name="T17" fmla="*/ 1309116272 h 689"/>
                <a:gd name="T18" fmla="*/ 0 w 1969"/>
                <a:gd name="T19" fmla="*/ 1309116272 h 689"/>
                <a:gd name="T20" fmla="*/ 0 w 1969"/>
                <a:gd name="T21" fmla="*/ 0 h 6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9"/>
                <a:gd name="T34" fmla="*/ 0 h 689"/>
                <a:gd name="T35" fmla="*/ 1969 w 1969"/>
                <a:gd name="T36" fmla="*/ 689 h 6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9" h="689">
                  <a:moveTo>
                    <a:pt x="0" y="0"/>
                  </a:moveTo>
                  <a:lnTo>
                    <a:pt x="0" y="0"/>
                  </a:lnTo>
                  <a:lnTo>
                    <a:pt x="384" y="0"/>
                  </a:lnTo>
                  <a:lnTo>
                    <a:pt x="384" y="168"/>
                  </a:lnTo>
                  <a:lnTo>
                    <a:pt x="1680" y="168"/>
                  </a:lnTo>
                  <a:lnTo>
                    <a:pt x="1680" y="0"/>
                  </a:lnTo>
                  <a:lnTo>
                    <a:pt x="1968" y="344"/>
                  </a:lnTo>
                  <a:lnTo>
                    <a:pt x="1680" y="688"/>
                  </a:lnTo>
                  <a:lnTo>
                    <a:pt x="1680" y="512"/>
                  </a:lnTo>
                  <a:lnTo>
                    <a:pt x="0" y="512"/>
                  </a:lnTo>
                  <a:lnTo>
                    <a:pt x="0" y="0"/>
                  </a:lnTo>
                </a:path>
              </a:pathLst>
            </a:custGeom>
            <a:solidFill>
              <a:schemeClr val="bg2"/>
            </a:solidFill>
            <a:ln w="12700" cap="rnd" cmpd="sng">
              <a:solidFill>
                <a:schemeClr val="accent4"/>
              </a:solidFill>
              <a:prstDash val="solid"/>
              <a:round/>
              <a:headEnd type="none" w="med" len="med"/>
              <a:tailEnd type="none" w="med" len="med"/>
            </a:ln>
          </p:spPr>
          <p:txBody>
            <a:bodyPr/>
            <a:lstStyle/>
            <a:p>
              <a:pPr>
                <a:defRPr/>
              </a:pPr>
              <a:endParaRPr lang="he-IL" dirty="0"/>
            </a:p>
          </p:txBody>
        </p:sp>
        <p:sp>
          <p:nvSpPr>
            <p:cNvPr id="119" name="Rectangle 8"/>
            <p:cNvSpPr>
              <a:spLocks noChangeArrowheads="1"/>
            </p:cNvSpPr>
            <p:nvPr/>
          </p:nvSpPr>
          <p:spPr bwMode="auto">
            <a:xfrm>
              <a:off x="1390650" y="2484487"/>
              <a:ext cx="288000" cy="288000"/>
            </a:xfrm>
            <a:prstGeom prst="rect">
              <a:avLst/>
            </a:prstGeom>
            <a:solidFill>
              <a:schemeClr val="accent4"/>
            </a:solidFill>
            <a:ln w="12700">
              <a:solidFill>
                <a:schemeClr val="bg2"/>
              </a:solidFill>
              <a:miter lim="800000"/>
              <a:headEnd/>
              <a:tailEnd/>
            </a:ln>
          </p:spPr>
          <p:txBody>
            <a:bodyPr wrap="none" lIns="103229" tIns="36000" rIns="103229" bIns="50709" anchor="ctr"/>
            <a:lstStyle/>
            <a:p>
              <a:pPr algn="ctr" defTabSz="1042988" eaLnBrk="0" hangingPunct="0">
                <a:buSzTx/>
                <a:defRPr/>
              </a:pPr>
              <a:r>
                <a:rPr lang="he-IL" sz="1400" b="1" i="1" dirty="0" smtClean="0">
                  <a:solidFill>
                    <a:schemeClr val="bg2"/>
                  </a:solidFill>
                  <a:latin typeface="+mj-lt"/>
                </a:rPr>
                <a:t>1</a:t>
              </a:r>
              <a:endParaRPr lang="he-IL" sz="1400" b="1" i="1" dirty="0">
                <a:solidFill>
                  <a:schemeClr val="bg2"/>
                </a:solidFill>
                <a:latin typeface="+mj-lt"/>
              </a:endParaRPr>
            </a:p>
          </p:txBody>
        </p:sp>
        <p:sp>
          <p:nvSpPr>
            <p:cNvPr id="120" name="Rectangle 9"/>
            <p:cNvSpPr>
              <a:spLocks noChangeArrowheads="1"/>
            </p:cNvSpPr>
            <p:nvPr/>
          </p:nvSpPr>
          <p:spPr bwMode="auto">
            <a:xfrm>
              <a:off x="2290763" y="2486074"/>
              <a:ext cx="288000" cy="288000"/>
            </a:xfrm>
            <a:prstGeom prst="rect">
              <a:avLst/>
            </a:prstGeom>
            <a:solidFill>
              <a:srgbClr val="EB8C00"/>
            </a:solidFill>
            <a:ln w="12700">
              <a:solidFill>
                <a:schemeClr val="bg2"/>
              </a:solidFill>
              <a:miter lim="800000"/>
              <a:headEnd/>
              <a:tailEnd/>
            </a:ln>
          </p:spPr>
          <p:txBody>
            <a:bodyPr wrap="none" lIns="103229" tIns="36000" rIns="103229" bIns="50709" anchor="ctr"/>
            <a:lstStyle/>
            <a:p>
              <a:pPr algn="ctr" defTabSz="1042988" eaLnBrk="0" hangingPunct="0">
                <a:buSzTx/>
                <a:defRPr/>
              </a:pPr>
              <a:r>
                <a:rPr lang="he-IL" sz="1400" b="1" i="1" dirty="0" smtClean="0">
                  <a:solidFill>
                    <a:schemeClr val="bg2"/>
                  </a:solidFill>
                  <a:latin typeface="+mj-lt"/>
                </a:rPr>
                <a:t>2</a:t>
              </a:r>
              <a:endParaRPr lang="he-IL" sz="1400" b="1" i="1" dirty="0">
                <a:solidFill>
                  <a:schemeClr val="bg2"/>
                </a:solidFill>
                <a:latin typeface="+mj-lt"/>
              </a:endParaRPr>
            </a:p>
          </p:txBody>
        </p:sp>
        <p:sp>
          <p:nvSpPr>
            <p:cNvPr id="121" name="Rectangle 10"/>
            <p:cNvSpPr>
              <a:spLocks noChangeArrowheads="1"/>
            </p:cNvSpPr>
            <p:nvPr/>
          </p:nvSpPr>
          <p:spPr bwMode="auto">
            <a:xfrm>
              <a:off x="3151188" y="2484487"/>
              <a:ext cx="288000" cy="288000"/>
            </a:xfrm>
            <a:prstGeom prst="rect">
              <a:avLst/>
            </a:prstGeom>
            <a:solidFill>
              <a:schemeClr val="tx2"/>
            </a:solidFill>
            <a:ln w="12700">
              <a:solidFill>
                <a:schemeClr val="bg2"/>
              </a:solidFill>
              <a:miter lim="800000"/>
              <a:headEnd/>
              <a:tailEnd/>
            </a:ln>
          </p:spPr>
          <p:txBody>
            <a:bodyPr wrap="none" lIns="103229" tIns="0" rIns="103229" bIns="50709" anchor="ctr"/>
            <a:lstStyle/>
            <a:p>
              <a:pPr algn="ctr" defTabSz="1042988" eaLnBrk="0" hangingPunct="0">
                <a:buSzTx/>
                <a:defRPr/>
              </a:pPr>
              <a:r>
                <a:rPr lang="he-IL" sz="1200" b="1" i="1" dirty="0" smtClean="0">
                  <a:solidFill>
                    <a:schemeClr val="bg2"/>
                  </a:solidFill>
                  <a:latin typeface="+mj-lt"/>
                </a:rPr>
                <a:t>3</a:t>
              </a:r>
              <a:endParaRPr lang="he-IL" sz="1200" b="1" i="1" dirty="0">
                <a:solidFill>
                  <a:schemeClr val="bg2"/>
                </a:solidFill>
                <a:latin typeface="+mj-lt"/>
              </a:endParaRPr>
            </a:p>
          </p:txBody>
        </p:sp>
        <p:sp>
          <p:nvSpPr>
            <p:cNvPr id="122" name="Rectangle 121"/>
            <p:cNvSpPr>
              <a:spLocks noChangeArrowheads="1"/>
            </p:cNvSpPr>
            <p:nvPr/>
          </p:nvSpPr>
          <p:spPr bwMode="auto">
            <a:xfrm>
              <a:off x="4821074" y="3055759"/>
              <a:ext cx="3276000" cy="292388"/>
            </a:xfrm>
            <a:prstGeom prst="rect">
              <a:avLst/>
            </a:prstGeom>
            <a:noFill/>
            <a:ln w="9525">
              <a:noFill/>
              <a:miter lim="800000"/>
              <a:headEnd/>
              <a:tailEnd/>
            </a:ln>
          </p:spPr>
          <p:txBody>
            <a:bodyPr lIns="0" tIns="0" rIns="0" bIns="0" anchor="ctr">
              <a:spAutoFit/>
            </a:bodyPr>
            <a:lstStyle/>
            <a:p>
              <a:pPr algn="r" defTabSz="769938" rtl="1">
                <a:lnSpc>
                  <a:spcPct val="95000"/>
                </a:lnSpc>
                <a:buFont typeface="Arial" pitchFamily="34" charset="0"/>
                <a:buNone/>
                <a:defRPr/>
              </a:pPr>
              <a:r>
                <a:rPr lang="he-IL" sz="2000" b="1" dirty="0" smtClean="0">
                  <a:solidFill>
                    <a:schemeClr val="bg2"/>
                  </a:solidFill>
                  <a:latin typeface="+mj-lt"/>
                </a:rPr>
                <a:t>מימוש הנכס מחר</a:t>
              </a:r>
              <a:endParaRPr lang="he-IL" sz="2000" b="1" dirty="0">
                <a:solidFill>
                  <a:schemeClr val="bg2"/>
                </a:solidFill>
                <a:latin typeface="+mj-lt"/>
              </a:endParaRPr>
            </a:p>
          </p:txBody>
        </p:sp>
        <p:sp>
          <p:nvSpPr>
            <p:cNvPr id="123" name="Rectangle 122"/>
            <p:cNvSpPr>
              <a:spLocks noChangeArrowheads="1"/>
            </p:cNvSpPr>
            <p:nvPr/>
          </p:nvSpPr>
          <p:spPr bwMode="auto">
            <a:xfrm>
              <a:off x="5554444" y="4338600"/>
              <a:ext cx="3276000" cy="292388"/>
            </a:xfrm>
            <a:prstGeom prst="rect">
              <a:avLst/>
            </a:prstGeom>
            <a:noFill/>
            <a:ln w="9525">
              <a:noFill/>
              <a:miter lim="800000"/>
              <a:headEnd/>
              <a:tailEnd/>
            </a:ln>
          </p:spPr>
          <p:txBody>
            <a:bodyPr lIns="0" tIns="0" rIns="0" bIns="0" anchor="ctr">
              <a:spAutoFit/>
            </a:bodyPr>
            <a:lstStyle/>
            <a:p>
              <a:pPr algn="r" defTabSz="769938" rtl="1">
                <a:lnSpc>
                  <a:spcPct val="95000"/>
                </a:lnSpc>
                <a:buFont typeface="Arial" pitchFamily="34" charset="0"/>
                <a:buNone/>
                <a:defRPr/>
              </a:pPr>
              <a:r>
                <a:rPr lang="he-IL" sz="2000" b="1" dirty="0" smtClean="0">
                  <a:solidFill>
                    <a:schemeClr val="bg2"/>
                  </a:solidFill>
                  <a:latin typeface="+mj-lt"/>
                </a:rPr>
                <a:t>מועד מימוש ממוצע בחברה</a:t>
              </a:r>
              <a:endParaRPr lang="he-IL" sz="2000" b="1" dirty="0">
                <a:solidFill>
                  <a:schemeClr val="bg2"/>
                </a:solidFill>
                <a:latin typeface="+mj-lt"/>
              </a:endParaRPr>
            </a:p>
          </p:txBody>
        </p:sp>
        <p:sp>
          <p:nvSpPr>
            <p:cNvPr id="124" name="Rectangle 123"/>
            <p:cNvSpPr>
              <a:spLocks noChangeArrowheads="1"/>
            </p:cNvSpPr>
            <p:nvPr/>
          </p:nvSpPr>
          <p:spPr bwMode="auto">
            <a:xfrm>
              <a:off x="6614249" y="5598960"/>
              <a:ext cx="3276000" cy="292388"/>
            </a:xfrm>
            <a:prstGeom prst="rect">
              <a:avLst/>
            </a:prstGeom>
            <a:noFill/>
            <a:ln w="9525">
              <a:noFill/>
              <a:miter lim="800000"/>
              <a:headEnd/>
              <a:tailEnd/>
            </a:ln>
          </p:spPr>
          <p:txBody>
            <a:bodyPr lIns="0" tIns="0" rIns="0" bIns="0" anchor="ctr">
              <a:spAutoFit/>
            </a:bodyPr>
            <a:lstStyle/>
            <a:p>
              <a:pPr algn="r" defTabSz="769938" rtl="1">
                <a:lnSpc>
                  <a:spcPct val="95000"/>
                </a:lnSpc>
                <a:buFont typeface="Arial" pitchFamily="34" charset="0"/>
                <a:buNone/>
                <a:defRPr/>
              </a:pPr>
              <a:r>
                <a:rPr lang="he-IL" sz="2000" b="1" dirty="0" smtClean="0">
                  <a:solidFill>
                    <a:schemeClr val="bg1"/>
                  </a:solidFill>
                  <a:latin typeface="+mj-lt"/>
                </a:rPr>
                <a:t>אין מימוש</a:t>
              </a:r>
              <a:endParaRPr lang="he-IL" sz="2000" b="1" dirty="0">
                <a:solidFill>
                  <a:schemeClr val="bg1"/>
                </a:solidFill>
                <a:latin typeface="+mj-lt"/>
              </a:endParaRPr>
            </a:p>
          </p:txBody>
        </p:sp>
      </p:grpSp>
      <p:grpSp>
        <p:nvGrpSpPr>
          <p:cNvPr id="125" name="Group 124"/>
          <p:cNvGrpSpPr/>
          <p:nvPr/>
        </p:nvGrpSpPr>
        <p:grpSpPr>
          <a:xfrm>
            <a:off x="7759063" y="6033051"/>
            <a:ext cx="1659202" cy="1013067"/>
            <a:chOff x="863601" y="2982913"/>
            <a:chExt cx="461962" cy="452438"/>
          </a:xfrm>
          <a:solidFill>
            <a:schemeClr val="accent6"/>
          </a:solidFill>
        </p:grpSpPr>
        <p:sp>
          <p:nvSpPr>
            <p:cNvPr id="126" name="Freeform 77"/>
            <p:cNvSpPr>
              <a:spLocks/>
            </p:cNvSpPr>
            <p:nvPr/>
          </p:nvSpPr>
          <p:spPr bwMode="auto">
            <a:xfrm>
              <a:off x="1230313" y="2982913"/>
              <a:ext cx="95250" cy="441325"/>
            </a:xfrm>
            <a:custGeom>
              <a:avLst/>
              <a:gdLst/>
              <a:ahLst/>
              <a:cxnLst>
                <a:cxn ang="0">
                  <a:pos x="121" y="48"/>
                </a:cxn>
                <a:cxn ang="0">
                  <a:pos x="0" y="0"/>
                </a:cxn>
                <a:cxn ang="0">
                  <a:pos x="0" y="557"/>
                </a:cxn>
                <a:cxn ang="0">
                  <a:pos x="121" y="555"/>
                </a:cxn>
                <a:cxn ang="0">
                  <a:pos x="121" y="48"/>
                </a:cxn>
              </a:cxnLst>
              <a:rect l="0" t="0" r="r" b="b"/>
              <a:pathLst>
                <a:path w="121" h="557">
                  <a:moveTo>
                    <a:pt x="121" y="48"/>
                  </a:moveTo>
                  <a:lnTo>
                    <a:pt x="0" y="0"/>
                  </a:lnTo>
                  <a:lnTo>
                    <a:pt x="0" y="557"/>
                  </a:lnTo>
                  <a:lnTo>
                    <a:pt x="121" y="555"/>
                  </a:lnTo>
                  <a:lnTo>
                    <a:pt x="121"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127" name="Freeform 78"/>
            <p:cNvSpPr>
              <a:spLocks noEditPoints="1"/>
            </p:cNvSpPr>
            <p:nvPr/>
          </p:nvSpPr>
          <p:spPr bwMode="auto">
            <a:xfrm>
              <a:off x="1119188" y="2982913"/>
              <a:ext cx="95250" cy="441325"/>
            </a:xfrm>
            <a:custGeom>
              <a:avLst/>
              <a:gdLst/>
              <a:ahLst/>
              <a:cxnLst>
                <a:cxn ang="0">
                  <a:pos x="0" y="46"/>
                </a:cxn>
                <a:cxn ang="0">
                  <a:pos x="2" y="209"/>
                </a:cxn>
                <a:cxn ang="0">
                  <a:pos x="23" y="218"/>
                </a:cxn>
                <a:cxn ang="0">
                  <a:pos x="23" y="166"/>
                </a:cxn>
                <a:cxn ang="0">
                  <a:pos x="44" y="160"/>
                </a:cxn>
                <a:cxn ang="0">
                  <a:pos x="44" y="225"/>
                </a:cxn>
                <a:cxn ang="0">
                  <a:pos x="59" y="231"/>
                </a:cxn>
                <a:cxn ang="0">
                  <a:pos x="59" y="239"/>
                </a:cxn>
                <a:cxn ang="0">
                  <a:pos x="59" y="557"/>
                </a:cxn>
                <a:cxn ang="0">
                  <a:pos x="120" y="557"/>
                </a:cxn>
                <a:cxn ang="0">
                  <a:pos x="120" y="0"/>
                </a:cxn>
                <a:cxn ang="0">
                  <a:pos x="0" y="46"/>
                </a:cxn>
                <a:cxn ang="0">
                  <a:pos x="23" y="128"/>
                </a:cxn>
                <a:cxn ang="0">
                  <a:pos x="21" y="63"/>
                </a:cxn>
                <a:cxn ang="0">
                  <a:pos x="44" y="57"/>
                </a:cxn>
                <a:cxn ang="0">
                  <a:pos x="45" y="121"/>
                </a:cxn>
                <a:cxn ang="0">
                  <a:pos x="23" y="128"/>
                </a:cxn>
                <a:cxn ang="0">
                  <a:pos x="77" y="43"/>
                </a:cxn>
                <a:cxn ang="0">
                  <a:pos x="97" y="36"/>
                </a:cxn>
                <a:cxn ang="0">
                  <a:pos x="97" y="105"/>
                </a:cxn>
                <a:cxn ang="0">
                  <a:pos x="77" y="109"/>
                </a:cxn>
                <a:cxn ang="0">
                  <a:pos x="77" y="43"/>
                </a:cxn>
                <a:cxn ang="0">
                  <a:pos x="75" y="524"/>
                </a:cxn>
                <a:cxn ang="0">
                  <a:pos x="75" y="463"/>
                </a:cxn>
                <a:cxn ang="0">
                  <a:pos x="96" y="458"/>
                </a:cxn>
                <a:cxn ang="0">
                  <a:pos x="97" y="524"/>
                </a:cxn>
                <a:cxn ang="0">
                  <a:pos x="75" y="524"/>
                </a:cxn>
                <a:cxn ang="0">
                  <a:pos x="77" y="354"/>
                </a:cxn>
                <a:cxn ang="0">
                  <a:pos x="97" y="348"/>
                </a:cxn>
                <a:cxn ang="0">
                  <a:pos x="97" y="415"/>
                </a:cxn>
                <a:cxn ang="0">
                  <a:pos x="77" y="418"/>
                </a:cxn>
                <a:cxn ang="0">
                  <a:pos x="77" y="354"/>
                </a:cxn>
                <a:cxn ang="0">
                  <a:pos x="97" y="313"/>
                </a:cxn>
                <a:cxn ang="0">
                  <a:pos x="77" y="318"/>
                </a:cxn>
                <a:cxn ang="0">
                  <a:pos x="77" y="252"/>
                </a:cxn>
                <a:cxn ang="0">
                  <a:pos x="97" y="245"/>
                </a:cxn>
                <a:cxn ang="0">
                  <a:pos x="97" y="313"/>
                </a:cxn>
                <a:cxn ang="0">
                  <a:pos x="97" y="208"/>
                </a:cxn>
                <a:cxn ang="0">
                  <a:pos x="77" y="212"/>
                </a:cxn>
                <a:cxn ang="0">
                  <a:pos x="77" y="146"/>
                </a:cxn>
                <a:cxn ang="0">
                  <a:pos x="99" y="139"/>
                </a:cxn>
                <a:cxn ang="0">
                  <a:pos x="97" y="208"/>
                </a:cxn>
              </a:cxnLst>
              <a:rect l="0" t="0" r="r" b="b"/>
              <a:pathLst>
                <a:path w="120" h="557">
                  <a:moveTo>
                    <a:pt x="0" y="46"/>
                  </a:moveTo>
                  <a:lnTo>
                    <a:pt x="2" y="209"/>
                  </a:lnTo>
                  <a:lnTo>
                    <a:pt x="23" y="218"/>
                  </a:lnTo>
                  <a:lnTo>
                    <a:pt x="23" y="166"/>
                  </a:lnTo>
                  <a:lnTo>
                    <a:pt x="44" y="160"/>
                  </a:lnTo>
                  <a:lnTo>
                    <a:pt x="44" y="225"/>
                  </a:lnTo>
                  <a:lnTo>
                    <a:pt x="59" y="231"/>
                  </a:lnTo>
                  <a:lnTo>
                    <a:pt x="59" y="239"/>
                  </a:lnTo>
                  <a:lnTo>
                    <a:pt x="59" y="557"/>
                  </a:lnTo>
                  <a:lnTo>
                    <a:pt x="120" y="557"/>
                  </a:lnTo>
                  <a:lnTo>
                    <a:pt x="120" y="0"/>
                  </a:lnTo>
                  <a:lnTo>
                    <a:pt x="0" y="46"/>
                  </a:lnTo>
                  <a:close/>
                  <a:moveTo>
                    <a:pt x="23" y="128"/>
                  </a:moveTo>
                  <a:lnTo>
                    <a:pt x="21" y="63"/>
                  </a:lnTo>
                  <a:lnTo>
                    <a:pt x="44" y="57"/>
                  </a:lnTo>
                  <a:lnTo>
                    <a:pt x="45" y="121"/>
                  </a:lnTo>
                  <a:lnTo>
                    <a:pt x="23" y="128"/>
                  </a:lnTo>
                  <a:close/>
                  <a:moveTo>
                    <a:pt x="77" y="43"/>
                  </a:moveTo>
                  <a:lnTo>
                    <a:pt x="97" y="36"/>
                  </a:lnTo>
                  <a:lnTo>
                    <a:pt x="97" y="105"/>
                  </a:lnTo>
                  <a:lnTo>
                    <a:pt x="77" y="109"/>
                  </a:lnTo>
                  <a:lnTo>
                    <a:pt x="77" y="43"/>
                  </a:lnTo>
                  <a:close/>
                  <a:moveTo>
                    <a:pt x="75" y="524"/>
                  </a:moveTo>
                  <a:lnTo>
                    <a:pt x="75" y="463"/>
                  </a:lnTo>
                  <a:lnTo>
                    <a:pt x="96" y="458"/>
                  </a:lnTo>
                  <a:lnTo>
                    <a:pt x="97" y="524"/>
                  </a:lnTo>
                  <a:lnTo>
                    <a:pt x="75" y="524"/>
                  </a:lnTo>
                  <a:close/>
                  <a:moveTo>
                    <a:pt x="77" y="354"/>
                  </a:moveTo>
                  <a:lnTo>
                    <a:pt x="97" y="348"/>
                  </a:lnTo>
                  <a:lnTo>
                    <a:pt x="97" y="415"/>
                  </a:lnTo>
                  <a:lnTo>
                    <a:pt x="77" y="418"/>
                  </a:lnTo>
                  <a:lnTo>
                    <a:pt x="77" y="354"/>
                  </a:lnTo>
                  <a:close/>
                  <a:moveTo>
                    <a:pt x="97" y="313"/>
                  </a:moveTo>
                  <a:lnTo>
                    <a:pt x="77" y="318"/>
                  </a:lnTo>
                  <a:lnTo>
                    <a:pt x="77" y="252"/>
                  </a:lnTo>
                  <a:lnTo>
                    <a:pt x="97" y="245"/>
                  </a:lnTo>
                  <a:lnTo>
                    <a:pt x="97" y="313"/>
                  </a:lnTo>
                  <a:close/>
                  <a:moveTo>
                    <a:pt x="97" y="208"/>
                  </a:moveTo>
                  <a:lnTo>
                    <a:pt x="77" y="212"/>
                  </a:lnTo>
                  <a:lnTo>
                    <a:pt x="77" y="146"/>
                  </a:lnTo>
                  <a:lnTo>
                    <a:pt x="99" y="139"/>
                  </a:lnTo>
                  <a:lnTo>
                    <a:pt x="9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128" name="Freeform 79"/>
            <p:cNvSpPr>
              <a:spLocks/>
            </p:cNvSpPr>
            <p:nvPr/>
          </p:nvSpPr>
          <p:spPr bwMode="auto">
            <a:xfrm>
              <a:off x="1057276" y="3135313"/>
              <a:ext cx="96838" cy="290513"/>
            </a:xfrm>
            <a:custGeom>
              <a:avLst/>
              <a:gdLst/>
              <a:ahLst/>
              <a:cxnLst>
                <a:cxn ang="0">
                  <a:pos x="0" y="0"/>
                </a:cxn>
                <a:cxn ang="0">
                  <a:pos x="0" y="367"/>
                </a:cxn>
                <a:cxn ang="0">
                  <a:pos x="121" y="367"/>
                </a:cxn>
                <a:cxn ang="0">
                  <a:pos x="121" y="49"/>
                </a:cxn>
                <a:cxn ang="0">
                  <a:pos x="0" y="0"/>
                </a:cxn>
              </a:cxnLst>
              <a:rect l="0" t="0" r="r" b="b"/>
              <a:pathLst>
                <a:path w="121" h="367">
                  <a:moveTo>
                    <a:pt x="0" y="0"/>
                  </a:moveTo>
                  <a:lnTo>
                    <a:pt x="0" y="367"/>
                  </a:lnTo>
                  <a:lnTo>
                    <a:pt x="121" y="367"/>
                  </a:lnTo>
                  <a:lnTo>
                    <a:pt x="121" y="4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129" name="Freeform 80"/>
            <p:cNvSpPr>
              <a:spLocks noEditPoints="1"/>
            </p:cNvSpPr>
            <p:nvPr/>
          </p:nvSpPr>
          <p:spPr bwMode="auto">
            <a:xfrm>
              <a:off x="947738" y="3135313"/>
              <a:ext cx="95250" cy="290513"/>
            </a:xfrm>
            <a:custGeom>
              <a:avLst/>
              <a:gdLst/>
              <a:ahLst/>
              <a:cxnLst>
                <a:cxn ang="0">
                  <a:pos x="0" y="48"/>
                </a:cxn>
                <a:cxn ang="0">
                  <a:pos x="0" y="367"/>
                </a:cxn>
                <a:cxn ang="0">
                  <a:pos x="119" y="367"/>
                </a:cxn>
                <a:cxn ang="0">
                  <a:pos x="119" y="0"/>
                </a:cxn>
                <a:cxn ang="0">
                  <a:pos x="0" y="48"/>
                </a:cxn>
                <a:cxn ang="0">
                  <a:pos x="72" y="49"/>
                </a:cxn>
                <a:cxn ang="0">
                  <a:pos x="93" y="42"/>
                </a:cxn>
                <a:cxn ang="0">
                  <a:pos x="93" y="111"/>
                </a:cxn>
                <a:cxn ang="0">
                  <a:pos x="72" y="115"/>
                </a:cxn>
                <a:cxn ang="0">
                  <a:pos x="72" y="49"/>
                </a:cxn>
                <a:cxn ang="0">
                  <a:pos x="23" y="66"/>
                </a:cxn>
                <a:cxn ang="0">
                  <a:pos x="43" y="58"/>
                </a:cxn>
                <a:cxn ang="0">
                  <a:pos x="43" y="127"/>
                </a:cxn>
                <a:cxn ang="0">
                  <a:pos x="21" y="131"/>
                </a:cxn>
                <a:cxn ang="0">
                  <a:pos x="23" y="66"/>
                </a:cxn>
                <a:cxn ang="0">
                  <a:pos x="43" y="161"/>
                </a:cxn>
                <a:cxn ang="0">
                  <a:pos x="42" y="228"/>
                </a:cxn>
                <a:cxn ang="0">
                  <a:pos x="23" y="231"/>
                </a:cxn>
                <a:cxn ang="0">
                  <a:pos x="21" y="167"/>
                </a:cxn>
                <a:cxn ang="0">
                  <a:pos x="43" y="161"/>
                </a:cxn>
                <a:cxn ang="0">
                  <a:pos x="43" y="331"/>
                </a:cxn>
                <a:cxn ang="0">
                  <a:pos x="23" y="331"/>
                </a:cxn>
                <a:cxn ang="0">
                  <a:pos x="23" y="272"/>
                </a:cxn>
                <a:cxn ang="0">
                  <a:pos x="43" y="267"/>
                </a:cxn>
                <a:cxn ang="0">
                  <a:pos x="43" y="331"/>
                </a:cxn>
                <a:cxn ang="0">
                  <a:pos x="72" y="152"/>
                </a:cxn>
                <a:cxn ang="0">
                  <a:pos x="93" y="146"/>
                </a:cxn>
                <a:cxn ang="0">
                  <a:pos x="93" y="215"/>
                </a:cxn>
                <a:cxn ang="0">
                  <a:pos x="70" y="218"/>
                </a:cxn>
                <a:cxn ang="0">
                  <a:pos x="72" y="152"/>
                </a:cxn>
                <a:cxn ang="0">
                  <a:pos x="93" y="330"/>
                </a:cxn>
                <a:cxn ang="0">
                  <a:pos x="72" y="330"/>
                </a:cxn>
                <a:cxn ang="0">
                  <a:pos x="72" y="261"/>
                </a:cxn>
                <a:cxn ang="0">
                  <a:pos x="93" y="257"/>
                </a:cxn>
                <a:cxn ang="0">
                  <a:pos x="93" y="330"/>
                </a:cxn>
              </a:cxnLst>
              <a:rect l="0" t="0" r="r" b="b"/>
              <a:pathLst>
                <a:path w="119" h="367">
                  <a:moveTo>
                    <a:pt x="0" y="48"/>
                  </a:moveTo>
                  <a:lnTo>
                    <a:pt x="0" y="367"/>
                  </a:lnTo>
                  <a:lnTo>
                    <a:pt x="119" y="367"/>
                  </a:lnTo>
                  <a:lnTo>
                    <a:pt x="119" y="0"/>
                  </a:lnTo>
                  <a:lnTo>
                    <a:pt x="0" y="48"/>
                  </a:lnTo>
                  <a:close/>
                  <a:moveTo>
                    <a:pt x="72" y="49"/>
                  </a:moveTo>
                  <a:lnTo>
                    <a:pt x="93" y="42"/>
                  </a:lnTo>
                  <a:lnTo>
                    <a:pt x="93" y="111"/>
                  </a:lnTo>
                  <a:lnTo>
                    <a:pt x="72" y="115"/>
                  </a:lnTo>
                  <a:lnTo>
                    <a:pt x="72" y="49"/>
                  </a:lnTo>
                  <a:close/>
                  <a:moveTo>
                    <a:pt x="23" y="66"/>
                  </a:moveTo>
                  <a:lnTo>
                    <a:pt x="43" y="58"/>
                  </a:lnTo>
                  <a:lnTo>
                    <a:pt x="43" y="127"/>
                  </a:lnTo>
                  <a:lnTo>
                    <a:pt x="21" y="131"/>
                  </a:lnTo>
                  <a:lnTo>
                    <a:pt x="23" y="66"/>
                  </a:lnTo>
                  <a:close/>
                  <a:moveTo>
                    <a:pt x="43" y="161"/>
                  </a:moveTo>
                  <a:lnTo>
                    <a:pt x="42" y="228"/>
                  </a:lnTo>
                  <a:lnTo>
                    <a:pt x="23" y="231"/>
                  </a:lnTo>
                  <a:lnTo>
                    <a:pt x="21" y="167"/>
                  </a:lnTo>
                  <a:lnTo>
                    <a:pt x="43" y="161"/>
                  </a:lnTo>
                  <a:close/>
                  <a:moveTo>
                    <a:pt x="43" y="331"/>
                  </a:moveTo>
                  <a:lnTo>
                    <a:pt x="23" y="331"/>
                  </a:lnTo>
                  <a:lnTo>
                    <a:pt x="23" y="272"/>
                  </a:lnTo>
                  <a:lnTo>
                    <a:pt x="43" y="267"/>
                  </a:lnTo>
                  <a:lnTo>
                    <a:pt x="43" y="331"/>
                  </a:lnTo>
                  <a:close/>
                  <a:moveTo>
                    <a:pt x="72" y="152"/>
                  </a:moveTo>
                  <a:lnTo>
                    <a:pt x="93" y="146"/>
                  </a:lnTo>
                  <a:lnTo>
                    <a:pt x="93" y="215"/>
                  </a:lnTo>
                  <a:lnTo>
                    <a:pt x="70" y="218"/>
                  </a:lnTo>
                  <a:lnTo>
                    <a:pt x="72" y="152"/>
                  </a:lnTo>
                  <a:close/>
                  <a:moveTo>
                    <a:pt x="93" y="330"/>
                  </a:moveTo>
                  <a:lnTo>
                    <a:pt x="72" y="330"/>
                  </a:lnTo>
                  <a:lnTo>
                    <a:pt x="72" y="261"/>
                  </a:lnTo>
                  <a:lnTo>
                    <a:pt x="93" y="257"/>
                  </a:lnTo>
                  <a:lnTo>
                    <a:pt x="93" y="3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130" name="Freeform 81"/>
            <p:cNvSpPr>
              <a:spLocks/>
            </p:cNvSpPr>
            <p:nvPr/>
          </p:nvSpPr>
          <p:spPr bwMode="auto">
            <a:xfrm>
              <a:off x="863601" y="3344863"/>
              <a:ext cx="138113" cy="25400"/>
            </a:xfrm>
            <a:custGeom>
              <a:avLst/>
              <a:gdLst/>
              <a:ahLst/>
              <a:cxnLst>
                <a:cxn ang="0">
                  <a:pos x="173" y="24"/>
                </a:cxn>
                <a:cxn ang="0">
                  <a:pos x="173" y="24"/>
                </a:cxn>
                <a:cxn ang="0">
                  <a:pos x="172" y="19"/>
                </a:cxn>
                <a:cxn ang="0">
                  <a:pos x="170" y="15"/>
                </a:cxn>
                <a:cxn ang="0">
                  <a:pos x="169" y="10"/>
                </a:cxn>
                <a:cxn ang="0">
                  <a:pos x="166" y="7"/>
                </a:cxn>
                <a:cxn ang="0">
                  <a:pos x="161" y="4"/>
                </a:cxn>
                <a:cxn ang="0">
                  <a:pos x="158" y="1"/>
                </a:cxn>
                <a:cxn ang="0">
                  <a:pos x="154" y="0"/>
                </a:cxn>
                <a:cxn ang="0">
                  <a:pos x="148" y="0"/>
                </a:cxn>
                <a:cxn ang="0">
                  <a:pos x="24" y="0"/>
                </a:cxn>
                <a:cxn ang="0">
                  <a:pos x="24" y="0"/>
                </a:cxn>
                <a:cxn ang="0">
                  <a:pos x="20" y="0"/>
                </a:cxn>
                <a:cxn ang="0">
                  <a:pos x="15" y="1"/>
                </a:cxn>
                <a:cxn ang="0">
                  <a:pos x="11" y="4"/>
                </a:cxn>
                <a:cxn ang="0">
                  <a:pos x="8" y="7"/>
                </a:cxn>
                <a:cxn ang="0">
                  <a:pos x="5" y="10"/>
                </a:cxn>
                <a:cxn ang="0">
                  <a:pos x="2" y="15"/>
                </a:cxn>
                <a:cxn ang="0">
                  <a:pos x="0" y="19"/>
                </a:cxn>
                <a:cxn ang="0">
                  <a:pos x="0" y="24"/>
                </a:cxn>
                <a:cxn ang="0">
                  <a:pos x="0" y="24"/>
                </a:cxn>
                <a:cxn ang="0">
                  <a:pos x="2" y="31"/>
                </a:cxn>
                <a:cxn ang="0">
                  <a:pos x="172" y="31"/>
                </a:cxn>
                <a:cxn ang="0">
                  <a:pos x="172" y="31"/>
                </a:cxn>
                <a:cxn ang="0">
                  <a:pos x="173" y="24"/>
                </a:cxn>
                <a:cxn ang="0">
                  <a:pos x="173" y="24"/>
                </a:cxn>
              </a:cxnLst>
              <a:rect l="0" t="0" r="r" b="b"/>
              <a:pathLst>
                <a:path w="173" h="31">
                  <a:moveTo>
                    <a:pt x="173" y="24"/>
                  </a:moveTo>
                  <a:lnTo>
                    <a:pt x="173" y="24"/>
                  </a:lnTo>
                  <a:lnTo>
                    <a:pt x="172" y="19"/>
                  </a:lnTo>
                  <a:lnTo>
                    <a:pt x="170" y="15"/>
                  </a:lnTo>
                  <a:lnTo>
                    <a:pt x="169" y="10"/>
                  </a:lnTo>
                  <a:lnTo>
                    <a:pt x="166" y="7"/>
                  </a:lnTo>
                  <a:lnTo>
                    <a:pt x="161" y="4"/>
                  </a:lnTo>
                  <a:lnTo>
                    <a:pt x="158" y="1"/>
                  </a:lnTo>
                  <a:lnTo>
                    <a:pt x="154" y="0"/>
                  </a:lnTo>
                  <a:lnTo>
                    <a:pt x="148" y="0"/>
                  </a:lnTo>
                  <a:lnTo>
                    <a:pt x="24" y="0"/>
                  </a:lnTo>
                  <a:lnTo>
                    <a:pt x="24" y="0"/>
                  </a:lnTo>
                  <a:lnTo>
                    <a:pt x="20" y="0"/>
                  </a:lnTo>
                  <a:lnTo>
                    <a:pt x="15" y="1"/>
                  </a:lnTo>
                  <a:lnTo>
                    <a:pt x="11" y="4"/>
                  </a:lnTo>
                  <a:lnTo>
                    <a:pt x="8" y="7"/>
                  </a:lnTo>
                  <a:lnTo>
                    <a:pt x="5" y="10"/>
                  </a:lnTo>
                  <a:lnTo>
                    <a:pt x="2" y="15"/>
                  </a:lnTo>
                  <a:lnTo>
                    <a:pt x="0" y="19"/>
                  </a:lnTo>
                  <a:lnTo>
                    <a:pt x="0" y="24"/>
                  </a:lnTo>
                  <a:lnTo>
                    <a:pt x="0" y="24"/>
                  </a:lnTo>
                  <a:lnTo>
                    <a:pt x="2" y="31"/>
                  </a:lnTo>
                  <a:lnTo>
                    <a:pt x="172" y="31"/>
                  </a:lnTo>
                  <a:lnTo>
                    <a:pt x="172" y="31"/>
                  </a:lnTo>
                  <a:lnTo>
                    <a:pt x="173" y="24"/>
                  </a:lnTo>
                  <a:lnTo>
                    <a:pt x="173"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131" name="Rectangle 82"/>
            <p:cNvSpPr>
              <a:spLocks noChangeArrowheads="1"/>
            </p:cNvSpPr>
            <p:nvPr/>
          </p:nvSpPr>
          <p:spPr bwMode="auto">
            <a:xfrm>
              <a:off x="900113" y="3363913"/>
              <a:ext cx="4763"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he-IL" dirty="0"/>
            </a:p>
          </p:txBody>
        </p:sp>
        <p:sp>
          <p:nvSpPr>
            <p:cNvPr id="132" name="Rectangle 83"/>
            <p:cNvSpPr>
              <a:spLocks noChangeArrowheads="1"/>
            </p:cNvSpPr>
            <p:nvPr/>
          </p:nvSpPr>
          <p:spPr bwMode="auto">
            <a:xfrm>
              <a:off x="876301" y="3363913"/>
              <a:ext cx="4763"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he-IL" dirty="0"/>
            </a:p>
          </p:txBody>
        </p:sp>
        <p:sp>
          <p:nvSpPr>
            <p:cNvPr id="133" name="Freeform 84"/>
            <p:cNvSpPr>
              <a:spLocks/>
            </p:cNvSpPr>
            <p:nvPr/>
          </p:nvSpPr>
          <p:spPr bwMode="auto">
            <a:xfrm>
              <a:off x="863601" y="3419476"/>
              <a:ext cx="138113" cy="15875"/>
            </a:xfrm>
            <a:custGeom>
              <a:avLst/>
              <a:gdLst/>
              <a:ahLst/>
              <a:cxnLst>
                <a:cxn ang="0">
                  <a:pos x="52" y="19"/>
                </a:cxn>
                <a:cxn ang="0">
                  <a:pos x="173" y="6"/>
                </a:cxn>
                <a:cxn ang="0">
                  <a:pos x="117" y="0"/>
                </a:cxn>
                <a:cxn ang="0">
                  <a:pos x="0" y="15"/>
                </a:cxn>
                <a:cxn ang="0">
                  <a:pos x="52" y="19"/>
                </a:cxn>
              </a:cxnLst>
              <a:rect l="0" t="0" r="r" b="b"/>
              <a:pathLst>
                <a:path w="173" h="19">
                  <a:moveTo>
                    <a:pt x="52" y="19"/>
                  </a:moveTo>
                  <a:lnTo>
                    <a:pt x="173" y="6"/>
                  </a:lnTo>
                  <a:lnTo>
                    <a:pt x="117" y="0"/>
                  </a:lnTo>
                  <a:lnTo>
                    <a:pt x="0" y="15"/>
                  </a:lnTo>
                  <a:lnTo>
                    <a:pt x="52"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grpSp>
      <p:sp>
        <p:nvSpPr>
          <p:cNvPr id="134" name="Cloud Callout 133"/>
          <p:cNvSpPr/>
          <p:nvPr/>
        </p:nvSpPr>
        <p:spPr>
          <a:xfrm>
            <a:off x="8221858" y="4508067"/>
            <a:ext cx="1415302" cy="1207420"/>
          </a:xfrm>
          <a:prstGeom prst="cloudCallout">
            <a:avLst>
              <a:gd name="adj1" fmla="val -30077"/>
              <a:gd name="adj2" fmla="val 99543"/>
            </a:avLst>
          </a:prstGeom>
          <a:noFill/>
          <a:ln w="25400">
            <a:solidFill>
              <a:schemeClr val="accent5"/>
            </a:solidFill>
          </a:ln>
        </p:spPr>
        <p:txBody>
          <a:bodyPr vert="horz" wrap="square" lIns="91440" tIns="45720" rIns="91440" bIns="45720" rtlCol="0" anchor="ctr">
            <a:noAutofit/>
          </a:bodyPr>
          <a:lstStyle/>
          <a:p>
            <a:pPr algn="ctr"/>
            <a:r>
              <a:rPr lang="he-IL" sz="2000" dirty="0" smtClean="0">
                <a:solidFill>
                  <a:schemeClr val="tx2"/>
                </a:solidFill>
              </a:rPr>
              <a:t>הוצאות מטה?!</a:t>
            </a:r>
          </a:p>
        </p:txBody>
      </p:sp>
    </p:spTree>
    <p:custDataLst>
      <p:tags r:id="rId1"/>
    </p:custDataLst>
    <p:extLst>
      <p:ext uri="{BB962C8B-B14F-4D97-AF65-F5344CB8AC3E}">
        <p14:creationId xmlns:p14="http://schemas.microsoft.com/office/powerpoint/2010/main" val="320021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13</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הוצאות מטה</a:t>
            </a:r>
            <a:br>
              <a:rPr lang="he-IL" sz="2400" dirty="0" smtClean="0"/>
            </a:br>
            <a:r>
              <a:rPr lang="he-IL" sz="2000" dirty="0" smtClean="0"/>
              <a:t>שווי הוצאות המטה תלוי גם הוא במועד </a:t>
            </a:r>
            <a:r>
              <a:rPr lang="he-IL" sz="2000" dirty="0" smtClean="0"/>
              <a:t>המימוש של הנכסים</a:t>
            </a:r>
            <a:endParaRPr lang="he-IL" sz="2400" dirty="0"/>
          </a:p>
        </p:txBody>
      </p:sp>
      <p:grpSp>
        <p:nvGrpSpPr>
          <p:cNvPr id="75" name="Group 74"/>
          <p:cNvGrpSpPr/>
          <p:nvPr/>
        </p:nvGrpSpPr>
        <p:grpSpPr>
          <a:xfrm>
            <a:off x="4495800" y="2297069"/>
            <a:ext cx="1659202" cy="1013067"/>
            <a:chOff x="863601" y="2982913"/>
            <a:chExt cx="461962" cy="452438"/>
          </a:xfrm>
          <a:solidFill>
            <a:schemeClr val="accent6"/>
          </a:solidFill>
        </p:grpSpPr>
        <p:sp>
          <p:nvSpPr>
            <p:cNvPr id="86" name="Freeform 77"/>
            <p:cNvSpPr>
              <a:spLocks/>
            </p:cNvSpPr>
            <p:nvPr/>
          </p:nvSpPr>
          <p:spPr bwMode="auto">
            <a:xfrm>
              <a:off x="1230313" y="2982913"/>
              <a:ext cx="95250" cy="441325"/>
            </a:xfrm>
            <a:custGeom>
              <a:avLst/>
              <a:gdLst/>
              <a:ahLst/>
              <a:cxnLst>
                <a:cxn ang="0">
                  <a:pos x="121" y="48"/>
                </a:cxn>
                <a:cxn ang="0">
                  <a:pos x="0" y="0"/>
                </a:cxn>
                <a:cxn ang="0">
                  <a:pos x="0" y="557"/>
                </a:cxn>
                <a:cxn ang="0">
                  <a:pos x="121" y="555"/>
                </a:cxn>
                <a:cxn ang="0">
                  <a:pos x="121" y="48"/>
                </a:cxn>
              </a:cxnLst>
              <a:rect l="0" t="0" r="r" b="b"/>
              <a:pathLst>
                <a:path w="121" h="557">
                  <a:moveTo>
                    <a:pt x="121" y="48"/>
                  </a:moveTo>
                  <a:lnTo>
                    <a:pt x="0" y="0"/>
                  </a:lnTo>
                  <a:lnTo>
                    <a:pt x="0" y="557"/>
                  </a:lnTo>
                  <a:lnTo>
                    <a:pt x="121" y="555"/>
                  </a:lnTo>
                  <a:lnTo>
                    <a:pt x="121"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7" name="Freeform 78"/>
            <p:cNvSpPr>
              <a:spLocks noEditPoints="1"/>
            </p:cNvSpPr>
            <p:nvPr/>
          </p:nvSpPr>
          <p:spPr bwMode="auto">
            <a:xfrm>
              <a:off x="1119188" y="2982913"/>
              <a:ext cx="95250" cy="441325"/>
            </a:xfrm>
            <a:custGeom>
              <a:avLst/>
              <a:gdLst/>
              <a:ahLst/>
              <a:cxnLst>
                <a:cxn ang="0">
                  <a:pos x="0" y="46"/>
                </a:cxn>
                <a:cxn ang="0">
                  <a:pos x="2" y="209"/>
                </a:cxn>
                <a:cxn ang="0">
                  <a:pos x="23" y="218"/>
                </a:cxn>
                <a:cxn ang="0">
                  <a:pos x="23" y="166"/>
                </a:cxn>
                <a:cxn ang="0">
                  <a:pos x="44" y="160"/>
                </a:cxn>
                <a:cxn ang="0">
                  <a:pos x="44" y="225"/>
                </a:cxn>
                <a:cxn ang="0">
                  <a:pos x="59" y="231"/>
                </a:cxn>
                <a:cxn ang="0">
                  <a:pos x="59" y="239"/>
                </a:cxn>
                <a:cxn ang="0">
                  <a:pos x="59" y="557"/>
                </a:cxn>
                <a:cxn ang="0">
                  <a:pos x="120" y="557"/>
                </a:cxn>
                <a:cxn ang="0">
                  <a:pos x="120" y="0"/>
                </a:cxn>
                <a:cxn ang="0">
                  <a:pos x="0" y="46"/>
                </a:cxn>
                <a:cxn ang="0">
                  <a:pos x="23" y="128"/>
                </a:cxn>
                <a:cxn ang="0">
                  <a:pos x="21" y="63"/>
                </a:cxn>
                <a:cxn ang="0">
                  <a:pos x="44" y="57"/>
                </a:cxn>
                <a:cxn ang="0">
                  <a:pos x="45" y="121"/>
                </a:cxn>
                <a:cxn ang="0">
                  <a:pos x="23" y="128"/>
                </a:cxn>
                <a:cxn ang="0">
                  <a:pos x="77" y="43"/>
                </a:cxn>
                <a:cxn ang="0">
                  <a:pos x="97" y="36"/>
                </a:cxn>
                <a:cxn ang="0">
                  <a:pos x="97" y="105"/>
                </a:cxn>
                <a:cxn ang="0">
                  <a:pos x="77" y="109"/>
                </a:cxn>
                <a:cxn ang="0">
                  <a:pos x="77" y="43"/>
                </a:cxn>
                <a:cxn ang="0">
                  <a:pos x="75" y="524"/>
                </a:cxn>
                <a:cxn ang="0">
                  <a:pos x="75" y="463"/>
                </a:cxn>
                <a:cxn ang="0">
                  <a:pos x="96" y="458"/>
                </a:cxn>
                <a:cxn ang="0">
                  <a:pos x="97" y="524"/>
                </a:cxn>
                <a:cxn ang="0">
                  <a:pos x="75" y="524"/>
                </a:cxn>
                <a:cxn ang="0">
                  <a:pos x="77" y="354"/>
                </a:cxn>
                <a:cxn ang="0">
                  <a:pos x="97" y="348"/>
                </a:cxn>
                <a:cxn ang="0">
                  <a:pos x="97" y="415"/>
                </a:cxn>
                <a:cxn ang="0">
                  <a:pos x="77" y="418"/>
                </a:cxn>
                <a:cxn ang="0">
                  <a:pos x="77" y="354"/>
                </a:cxn>
                <a:cxn ang="0">
                  <a:pos x="97" y="313"/>
                </a:cxn>
                <a:cxn ang="0">
                  <a:pos x="77" y="318"/>
                </a:cxn>
                <a:cxn ang="0">
                  <a:pos x="77" y="252"/>
                </a:cxn>
                <a:cxn ang="0">
                  <a:pos x="97" y="245"/>
                </a:cxn>
                <a:cxn ang="0">
                  <a:pos x="97" y="313"/>
                </a:cxn>
                <a:cxn ang="0">
                  <a:pos x="97" y="208"/>
                </a:cxn>
                <a:cxn ang="0">
                  <a:pos x="77" y="212"/>
                </a:cxn>
                <a:cxn ang="0">
                  <a:pos x="77" y="146"/>
                </a:cxn>
                <a:cxn ang="0">
                  <a:pos x="99" y="139"/>
                </a:cxn>
                <a:cxn ang="0">
                  <a:pos x="97" y="208"/>
                </a:cxn>
              </a:cxnLst>
              <a:rect l="0" t="0" r="r" b="b"/>
              <a:pathLst>
                <a:path w="120" h="557">
                  <a:moveTo>
                    <a:pt x="0" y="46"/>
                  </a:moveTo>
                  <a:lnTo>
                    <a:pt x="2" y="209"/>
                  </a:lnTo>
                  <a:lnTo>
                    <a:pt x="23" y="218"/>
                  </a:lnTo>
                  <a:lnTo>
                    <a:pt x="23" y="166"/>
                  </a:lnTo>
                  <a:lnTo>
                    <a:pt x="44" y="160"/>
                  </a:lnTo>
                  <a:lnTo>
                    <a:pt x="44" y="225"/>
                  </a:lnTo>
                  <a:lnTo>
                    <a:pt x="59" y="231"/>
                  </a:lnTo>
                  <a:lnTo>
                    <a:pt x="59" y="239"/>
                  </a:lnTo>
                  <a:lnTo>
                    <a:pt x="59" y="557"/>
                  </a:lnTo>
                  <a:lnTo>
                    <a:pt x="120" y="557"/>
                  </a:lnTo>
                  <a:lnTo>
                    <a:pt x="120" y="0"/>
                  </a:lnTo>
                  <a:lnTo>
                    <a:pt x="0" y="46"/>
                  </a:lnTo>
                  <a:close/>
                  <a:moveTo>
                    <a:pt x="23" y="128"/>
                  </a:moveTo>
                  <a:lnTo>
                    <a:pt x="21" y="63"/>
                  </a:lnTo>
                  <a:lnTo>
                    <a:pt x="44" y="57"/>
                  </a:lnTo>
                  <a:lnTo>
                    <a:pt x="45" y="121"/>
                  </a:lnTo>
                  <a:lnTo>
                    <a:pt x="23" y="128"/>
                  </a:lnTo>
                  <a:close/>
                  <a:moveTo>
                    <a:pt x="77" y="43"/>
                  </a:moveTo>
                  <a:lnTo>
                    <a:pt x="97" y="36"/>
                  </a:lnTo>
                  <a:lnTo>
                    <a:pt x="97" y="105"/>
                  </a:lnTo>
                  <a:lnTo>
                    <a:pt x="77" y="109"/>
                  </a:lnTo>
                  <a:lnTo>
                    <a:pt x="77" y="43"/>
                  </a:lnTo>
                  <a:close/>
                  <a:moveTo>
                    <a:pt x="75" y="524"/>
                  </a:moveTo>
                  <a:lnTo>
                    <a:pt x="75" y="463"/>
                  </a:lnTo>
                  <a:lnTo>
                    <a:pt x="96" y="458"/>
                  </a:lnTo>
                  <a:lnTo>
                    <a:pt x="97" y="524"/>
                  </a:lnTo>
                  <a:lnTo>
                    <a:pt x="75" y="524"/>
                  </a:lnTo>
                  <a:close/>
                  <a:moveTo>
                    <a:pt x="77" y="354"/>
                  </a:moveTo>
                  <a:lnTo>
                    <a:pt x="97" y="348"/>
                  </a:lnTo>
                  <a:lnTo>
                    <a:pt x="97" y="415"/>
                  </a:lnTo>
                  <a:lnTo>
                    <a:pt x="77" y="418"/>
                  </a:lnTo>
                  <a:lnTo>
                    <a:pt x="77" y="354"/>
                  </a:lnTo>
                  <a:close/>
                  <a:moveTo>
                    <a:pt x="97" y="313"/>
                  </a:moveTo>
                  <a:lnTo>
                    <a:pt x="77" y="318"/>
                  </a:lnTo>
                  <a:lnTo>
                    <a:pt x="77" y="252"/>
                  </a:lnTo>
                  <a:lnTo>
                    <a:pt x="97" y="245"/>
                  </a:lnTo>
                  <a:lnTo>
                    <a:pt x="97" y="313"/>
                  </a:lnTo>
                  <a:close/>
                  <a:moveTo>
                    <a:pt x="97" y="208"/>
                  </a:moveTo>
                  <a:lnTo>
                    <a:pt x="77" y="212"/>
                  </a:lnTo>
                  <a:lnTo>
                    <a:pt x="77" y="146"/>
                  </a:lnTo>
                  <a:lnTo>
                    <a:pt x="99" y="139"/>
                  </a:lnTo>
                  <a:lnTo>
                    <a:pt x="97"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8" name="Freeform 79"/>
            <p:cNvSpPr>
              <a:spLocks/>
            </p:cNvSpPr>
            <p:nvPr/>
          </p:nvSpPr>
          <p:spPr bwMode="auto">
            <a:xfrm>
              <a:off x="1057276" y="3135313"/>
              <a:ext cx="96838" cy="290513"/>
            </a:xfrm>
            <a:custGeom>
              <a:avLst/>
              <a:gdLst/>
              <a:ahLst/>
              <a:cxnLst>
                <a:cxn ang="0">
                  <a:pos x="0" y="0"/>
                </a:cxn>
                <a:cxn ang="0">
                  <a:pos x="0" y="367"/>
                </a:cxn>
                <a:cxn ang="0">
                  <a:pos x="121" y="367"/>
                </a:cxn>
                <a:cxn ang="0">
                  <a:pos x="121" y="49"/>
                </a:cxn>
                <a:cxn ang="0">
                  <a:pos x="0" y="0"/>
                </a:cxn>
              </a:cxnLst>
              <a:rect l="0" t="0" r="r" b="b"/>
              <a:pathLst>
                <a:path w="121" h="367">
                  <a:moveTo>
                    <a:pt x="0" y="0"/>
                  </a:moveTo>
                  <a:lnTo>
                    <a:pt x="0" y="367"/>
                  </a:lnTo>
                  <a:lnTo>
                    <a:pt x="121" y="367"/>
                  </a:lnTo>
                  <a:lnTo>
                    <a:pt x="121" y="49"/>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9" name="Freeform 80"/>
            <p:cNvSpPr>
              <a:spLocks noEditPoints="1"/>
            </p:cNvSpPr>
            <p:nvPr/>
          </p:nvSpPr>
          <p:spPr bwMode="auto">
            <a:xfrm>
              <a:off x="947738" y="3135313"/>
              <a:ext cx="95250" cy="290513"/>
            </a:xfrm>
            <a:custGeom>
              <a:avLst/>
              <a:gdLst/>
              <a:ahLst/>
              <a:cxnLst>
                <a:cxn ang="0">
                  <a:pos x="0" y="48"/>
                </a:cxn>
                <a:cxn ang="0">
                  <a:pos x="0" y="367"/>
                </a:cxn>
                <a:cxn ang="0">
                  <a:pos x="119" y="367"/>
                </a:cxn>
                <a:cxn ang="0">
                  <a:pos x="119" y="0"/>
                </a:cxn>
                <a:cxn ang="0">
                  <a:pos x="0" y="48"/>
                </a:cxn>
                <a:cxn ang="0">
                  <a:pos x="72" y="49"/>
                </a:cxn>
                <a:cxn ang="0">
                  <a:pos x="93" y="42"/>
                </a:cxn>
                <a:cxn ang="0">
                  <a:pos x="93" y="111"/>
                </a:cxn>
                <a:cxn ang="0">
                  <a:pos x="72" y="115"/>
                </a:cxn>
                <a:cxn ang="0">
                  <a:pos x="72" y="49"/>
                </a:cxn>
                <a:cxn ang="0">
                  <a:pos x="23" y="66"/>
                </a:cxn>
                <a:cxn ang="0">
                  <a:pos x="43" y="58"/>
                </a:cxn>
                <a:cxn ang="0">
                  <a:pos x="43" y="127"/>
                </a:cxn>
                <a:cxn ang="0">
                  <a:pos x="21" y="131"/>
                </a:cxn>
                <a:cxn ang="0">
                  <a:pos x="23" y="66"/>
                </a:cxn>
                <a:cxn ang="0">
                  <a:pos x="43" y="161"/>
                </a:cxn>
                <a:cxn ang="0">
                  <a:pos x="42" y="228"/>
                </a:cxn>
                <a:cxn ang="0">
                  <a:pos x="23" y="231"/>
                </a:cxn>
                <a:cxn ang="0">
                  <a:pos x="21" y="167"/>
                </a:cxn>
                <a:cxn ang="0">
                  <a:pos x="43" y="161"/>
                </a:cxn>
                <a:cxn ang="0">
                  <a:pos x="43" y="331"/>
                </a:cxn>
                <a:cxn ang="0">
                  <a:pos x="23" y="331"/>
                </a:cxn>
                <a:cxn ang="0">
                  <a:pos x="23" y="272"/>
                </a:cxn>
                <a:cxn ang="0">
                  <a:pos x="43" y="267"/>
                </a:cxn>
                <a:cxn ang="0">
                  <a:pos x="43" y="331"/>
                </a:cxn>
                <a:cxn ang="0">
                  <a:pos x="72" y="152"/>
                </a:cxn>
                <a:cxn ang="0">
                  <a:pos x="93" y="146"/>
                </a:cxn>
                <a:cxn ang="0">
                  <a:pos x="93" y="215"/>
                </a:cxn>
                <a:cxn ang="0">
                  <a:pos x="70" y="218"/>
                </a:cxn>
                <a:cxn ang="0">
                  <a:pos x="72" y="152"/>
                </a:cxn>
                <a:cxn ang="0">
                  <a:pos x="93" y="330"/>
                </a:cxn>
                <a:cxn ang="0">
                  <a:pos x="72" y="330"/>
                </a:cxn>
                <a:cxn ang="0">
                  <a:pos x="72" y="261"/>
                </a:cxn>
                <a:cxn ang="0">
                  <a:pos x="93" y="257"/>
                </a:cxn>
                <a:cxn ang="0">
                  <a:pos x="93" y="330"/>
                </a:cxn>
              </a:cxnLst>
              <a:rect l="0" t="0" r="r" b="b"/>
              <a:pathLst>
                <a:path w="119" h="367">
                  <a:moveTo>
                    <a:pt x="0" y="48"/>
                  </a:moveTo>
                  <a:lnTo>
                    <a:pt x="0" y="367"/>
                  </a:lnTo>
                  <a:lnTo>
                    <a:pt x="119" y="367"/>
                  </a:lnTo>
                  <a:lnTo>
                    <a:pt x="119" y="0"/>
                  </a:lnTo>
                  <a:lnTo>
                    <a:pt x="0" y="48"/>
                  </a:lnTo>
                  <a:close/>
                  <a:moveTo>
                    <a:pt x="72" y="49"/>
                  </a:moveTo>
                  <a:lnTo>
                    <a:pt x="93" y="42"/>
                  </a:lnTo>
                  <a:lnTo>
                    <a:pt x="93" y="111"/>
                  </a:lnTo>
                  <a:lnTo>
                    <a:pt x="72" y="115"/>
                  </a:lnTo>
                  <a:lnTo>
                    <a:pt x="72" y="49"/>
                  </a:lnTo>
                  <a:close/>
                  <a:moveTo>
                    <a:pt x="23" y="66"/>
                  </a:moveTo>
                  <a:lnTo>
                    <a:pt x="43" y="58"/>
                  </a:lnTo>
                  <a:lnTo>
                    <a:pt x="43" y="127"/>
                  </a:lnTo>
                  <a:lnTo>
                    <a:pt x="21" y="131"/>
                  </a:lnTo>
                  <a:lnTo>
                    <a:pt x="23" y="66"/>
                  </a:lnTo>
                  <a:close/>
                  <a:moveTo>
                    <a:pt x="43" y="161"/>
                  </a:moveTo>
                  <a:lnTo>
                    <a:pt x="42" y="228"/>
                  </a:lnTo>
                  <a:lnTo>
                    <a:pt x="23" y="231"/>
                  </a:lnTo>
                  <a:lnTo>
                    <a:pt x="21" y="167"/>
                  </a:lnTo>
                  <a:lnTo>
                    <a:pt x="43" y="161"/>
                  </a:lnTo>
                  <a:close/>
                  <a:moveTo>
                    <a:pt x="43" y="331"/>
                  </a:moveTo>
                  <a:lnTo>
                    <a:pt x="23" y="331"/>
                  </a:lnTo>
                  <a:lnTo>
                    <a:pt x="23" y="272"/>
                  </a:lnTo>
                  <a:lnTo>
                    <a:pt x="43" y="267"/>
                  </a:lnTo>
                  <a:lnTo>
                    <a:pt x="43" y="331"/>
                  </a:lnTo>
                  <a:close/>
                  <a:moveTo>
                    <a:pt x="72" y="152"/>
                  </a:moveTo>
                  <a:lnTo>
                    <a:pt x="93" y="146"/>
                  </a:lnTo>
                  <a:lnTo>
                    <a:pt x="93" y="215"/>
                  </a:lnTo>
                  <a:lnTo>
                    <a:pt x="70" y="218"/>
                  </a:lnTo>
                  <a:lnTo>
                    <a:pt x="72" y="152"/>
                  </a:lnTo>
                  <a:close/>
                  <a:moveTo>
                    <a:pt x="93" y="330"/>
                  </a:moveTo>
                  <a:lnTo>
                    <a:pt x="72" y="330"/>
                  </a:lnTo>
                  <a:lnTo>
                    <a:pt x="72" y="261"/>
                  </a:lnTo>
                  <a:lnTo>
                    <a:pt x="93" y="257"/>
                  </a:lnTo>
                  <a:lnTo>
                    <a:pt x="93" y="3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90" name="Freeform 81"/>
            <p:cNvSpPr>
              <a:spLocks/>
            </p:cNvSpPr>
            <p:nvPr/>
          </p:nvSpPr>
          <p:spPr bwMode="auto">
            <a:xfrm>
              <a:off x="863601" y="3344863"/>
              <a:ext cx="138113" cy="25400"/>
            </a:xfrm>
            <a:custGeom>
              <a:avLst/>
              <a:gdLst/>
              <a:ahLst/>
              <a:cxnLst>
                <a:cxn ang="0">
                  <a:pos x="173" y="24"/>
                </a:cxn>
                <a:cxn ang="0">
                  <a:pos x="173" y="24"/>
                </a:cxn>
                <a:cxn ang="0">
                  <a:pos x="172" y="19"/>
                </a:cxn>
                <a:cxn ang="0">
                  <a:pos x="170" y="15"/>
                </a:cxn>
                <a:cxn ang="0">
                  <a:pos x="169" y="10"/>
                </a:cxn>
                <a:cxn ang="0">
                  <a:pos x="166" y="7"/>
                </a:cxn>
                <a:cxn ang="0">
                  <a:pos x="161" y="4"/>
                </a:cxn>
                <a:cxn ang="0">
                  <a:pos x="158" y="1"/>
                </a:cxn>
                <a:cxn ang="0">
                  <a:pos x="154" y="0"/>
                </a:cxn>
                <a:cxn ang="0">
                  <a:pos x="148" y="0"/>
                </a:cxn>
                <a:cxn ang="0">
                  <a:pos x="24" y="0"/>
                </a:cxn>
                <a:cxn ang="0">
                  <a:pos x="24" y="0"/>
                </a:cxn>
                <a:cxn ang="0">
                  <a:pos x="20" y="0"/>
                </a:cxn>
                <a:cxn ang="0">
                  <a:pos x="15" y="1"/>
                </a:cxn>
                <a:cxn ang="0">
                  <a:pos x="11" y="4"/>
                </a:cxn>
                <a:cxn ang="0">
                  <a:pos x="8" y="7"/>
                </a:cxn>
                <a:cxn ang="0">
                  <a:pos x="5" y="10"/>
                </a:cxn>
                <a:cxn ang="0">
                  <a:pos x="2" y="15"/>
                </a:cxn>
                <a:cxn ang="0">
                  <a:pos x="0" y="19"/>
                </a:cxn>
                <a:cxn ang="0">
                  <a:pos x="0" y="24"/>
                </a:cxn>
                <a:cxn ang="0">
                  <a:pos x="0" y="24"/>
                </a:cxn>
                <a:cxn ang="0">
                  <a:pos x="2" y="31"/>
                </a:cxn>
                <a:cxn ang="0">
                  <a:pos x="172" y="31"/>
                </a:cxn>
                <a:cxn ang="0">
                  <a:pos x="172" y="31"/>
                </a:cxn>
                <a:cxn ang="0">
                  <a:pos x="173" y="24"/>
                </a:cxn>
                <a:cxn ang="0">
                  <a:pos x="173" y="24"/>
                </a:cxn>
              </a:cxnLst>
              <a:rect l="0" t="0" r="r" b="b"/>
              <a:pathLst>
                <a:path w="173" h="31">
                  <a:moveTo>
                    <a:pt x="173" y="24"/>
                  </a:moveTo>
                  <a:lnTo>
                    <a:pt x="173" y="24"/>
                  </a:lnTo>
                  <a:lnTo>
                    <a:pt x="172" y="19"/>
                  </a:lnTo>
                  <a:lnTo>
                    <a:pt x="170" y="15"/>
                  </a:lnTo>
                  <a:lnTo>
                    <a:pt x="169" y="10"/>
                  </a:lnTo>
                  <a:lnTo>
                    <a:pt x="166" y="7"/>
                  </a:lnTo>
                  <a:lnTo>
                    <a:pt x="161" y="4"/>
                  </a:lnTo>
                  <a:lnTo>
                    <a:pt x="158" y="1"/>
                  </a:lnTo>
                  <a:lnTo>
                    <a:pt x="154" y="0"/>
                  </a:lnTo>
                  <a:lnTo>
                    <a:pt x="148" y="0"/>
                  </a:lnTo>
                  <a:lnTo>
                    <a:pt x="24" y="0"/>
                  </a:lnTo>
                  <a:lnTo>
                    <a:pt x="24" y="0"/>
                  </a:lnTo>
                  <a:lnTo>
                    <a:pt x="20" y="0"/>
                  </a:lnTo>
                  <a:lnTo>
                    <a:pt x="15" y="1"/>
                  </a:lnTo>
                  <a:lnTo>
                    <a:pt x="11" y="4"/>
                  </a:lnTo>
                  <a:lnTo>
                    <a:pt x="8" y="7"/>
                  </a:lnTo>
                  <a:lnTo>
                    <a:pt x="5" y="10"/>
                  </a:lnTo>
                  <a:lnTo>
                    <a:pt x="2" y="15"/>
                  </a:lnTo>
                  <a:lnTo>
                    <a:pt x="0" y="19"/>
                  </a:lnTo>
                  <a:lnTo>
                    <a:pt x="0" y="24"/>
                  </a:lnTo>
                  <a:lnTo>
                    <a:pt x="0" y="24"/>
                  </a:lnTo>
                  <a:lnTo>
                    <a:pt x="2" y="31"/>
                  </a:lnTo>
                  <a:lnTo>
                    <a:pt x="172" y="31"/>
                  </a:lnTo>
                  <a:lnTo>
                    <a:pt x="172" y="31"/>
                  </a:lnTo>
                  <a:lnTo>
                    <a:pt x="173" y="24"/>
                  </a:lnTo>
                  <a:lnTo>
                    <a:pt x="173"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91" name="Rectangle 82"/>
            <p:cNvSpPr>
              <a:spLocks noChangeArrowheads="1"/>
            </p:cNvSpPr>
            <p:nvPr/>
          </p:nvSpPr>
          <p:spPr bwMode="auto">
            <a:xfrm>
              <a:off x="900113" y="3363913"/>
              <a:ext cx="4763"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he-IL" dirty="0"/>
            </a:p>
          </p:txBody>
        </p:sp>
        <p:sp>
          <p:nvSpPr>
            <p:cNvPr id="92" name="Rectangle 83"/>
            <p:cNvSpPr>
              <a:spLocks noChangeArrowheads="1"/>
            </p:cNvSpPr>
            <p:nvPr/>
          </p:nvSpPr>
          <p:spPr bwMode="auto">
            <a:xfrm>
              <a:off x="876301" y="3363913"/>
              <a:ext cx="4763" cy="682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he-IL" dirty="0"/>
            </a:p>
          </p:txBody>
        </p:sp>
        <p:sp>
          <p:nvSpPr>
            <p:cNvPr id="93" name="Freeform 84"/>
            <p:cNvSpPr>
              <a:spLocks/>
            </p:cNvSpPr>
            <p:nvPr/>
          </p:nvSpPr>
          <p:spPr bwMode="auto">
            <a:xfrm>
              <a:off x="863601" y="3419476"/>
              <a:ext cx="138113" cy="15875"/>
            </a:xfrm>
            <a:custGeom>
              <a:avLst/>
              <a:gdLst/>
              <a:ahLst/>
              <a:cxnLst>
                <a:cxn ang="0">
                  <a:pos x="52" y="19"/>
                </a:cxn>
                <a:cxn ang="0">
                  <a:pos x="173" y="6"/>
                </a:cxn>
                <a:cxn ang="0">
                  <a:pos x="117" y="0"/>
                </a:cxn>
                <a:cxn ang="0">
                  <a:pos x="0" y="15"/>
                </a:cxn>
                <a:cxn ang="0">
                  <a:pos x="52" y="19"/>
                </a:cxn>
              </a:cxnLst>
              <a:rect l="0" t="0" r="r" b="b"/>
              <a:pathLst>
                <a:path w="173" h="19">
                  <a:moveTo>
                    <a:pt x="52" y="19"/>
                  </a:moveTo>
                  <a:lnTo>
                    <a:pt x="173" y="6"/>
                  </a:lnTo>
                  <a:lnTo>
                    <a:pt x="117" y="0"/>
                  </a:lnTo>
                  <a:lnTo>
                    <a:pt x="0" y="15"/>
                  </a:lnTo>
                  <a:lnTo>
                    <a:pt x="52"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grpSp>
      <p:grpSp>
        <p:nvGrpSpPr>
          <p:cNvPr id="94" name="Group 93"/>
          <p:cNvGrpSpPr/>
          <p:nvPr/>
        </p:nvGrpSpPr>
        <p:grpSpPr>
          <a:xfrm>
            <a:off x="7481472" y="3742184"/>
            <a:ext cx="1205328" cy="1206000"/>
            <a:chOff x="8447928" y="2258092"/>
            <a:chExt cx="612000" cy="612000"/>
          </a:xfrm>
        </p:grpSpPr>
        <p:sp>
          <p:nvSpPr>
            <p:cNvPr id="95" name="Oval 94"/>
            <p:cNvSpPr/>
            <p:nvPr/>
          </p:nvSpPr>
          <p:spPr bwMode="ltGray">
            <a:xfrm>
              <a:off x="8447928" y="2258092"/>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96" name="Freeform 4960"/>
            <p:cNvSpPr>
              <a:spLocks noEditPoints="1"/>
            </p:cNvSpPr>
            <p:nvPr/>
          </p:nvSpPr>
          <p:spPr bwMode="auto">
            <a:xfrm>
              <a:off x="8559459" y="2479874"/>
              <a:ext cx="421594" cy="221638"/>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nvGrpSpPr>
          <p:cNvPr id="97" name="Group 96"/>
          <p:cNvGrpSpPr/>
          <p:nvPr/>
        </p:nvGrpSpPr>
        <p:grpSpPr>
          <a:xfrm>
            <a:off x="2057400" y="3688312"/>
            <a:ext cx="1205328" cy="1206000"/>
            <a:chOff x="5841085" y="4690710"/>
            <a:chExt cx="612000" cy="612000"/>
          </a:xfrm>
        </p:grpSpPr>
        <p:sp>
          <p:nvSpPr>
            <p:cNvPr id="98" name="Oval 97"/>
            <p:cNvSpPr/>
            <p:nvPr/>
          </p:nvSpPr>
          <p:spPr bwMode="ltGray">
            <a:xfrm>
              <a:off x="5841085" y="4690710"/>
              <a:ext cx="612000" cy="612000"/>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99" name="Freeform 4975"/>
            <p:cNvSpPr>
              <a:spLocks/>
            </p:cNvSpPr>
            <p:nvPr/>
          </p:nvSpPr>
          <p:spPr bwMode="auto">
            <a:xfrm>
              <a:off x="5942311" y="4802256"/>
              <a:ext cx="409548" cy="414367"/>
            </a:xfrm>
            <a:custGeom>
              <a:avLst/>
              <a:gdLst>
                <a:gd name="T0" fmla="*/ 304 w 340"/>
                <a:gd name="T1" fmla="*/ 264 h 344"/>
                <a:gd name="T2" fmla="*/ 298 w 340"/>
                <a:gd name="T3" fmla="*/ 280 h 344"/>
                <a:gd name="T4" fmla="*/ 278 w 340"/>
                <a:gd name="T5" fmla="*/ 312 h 344"/>
                <a:gd name="T6" fmla="*/ 262 w 340"/>
                <a:gd name="T7" fmla="*/ 324 h 344"/>
                <a:gd name="T8" fmla="*/ 234 w 340"/>
                <a:gd name="T9" fmla="*/ 340 h 344"/>
                <a:gd name="T10" fmla="*/ 204 w 340"/>
                <a:gd name="T11" fmla="*/ 344 h 344"/>
                <a:gd name="T12" fmla="*/ 174 w 340"/>
                <a:gd name="T13" fmla="*/ 340 h 344"/>
                <a:gd name="T14" fmla="*/ 148 w 340"/>
                <a:gd name="T15" fmla="*/ 328 h 344"/>
                <a:gd name="T16" fmla="*/ 144 w 340"/>
                <a:gd name="T17" fmla="*/ 326 h 344"/>
                <a:gd name="T18" fmla="*/ 140 w 340"/>
                <a:gd name="T19" fmla="*/ 324 h 344"/>
                <a:gd name="T20" fmla="*/ 8 w 340"/>
                <a:gd name="T21" fmla="*/ 220 h 344"/>
                <a:gd name="T22" fmla="*/ 4 w 340"/>
                <a:gd name="T23" fmla="*/ 214 h 344"/>
                <a:gd name="T24" fmla="*/ 2 w 340"/>
                <a:gd name="T25" fmla="*/ 198 h 344"/>
                <a:gd name="T26" fmla="*/ 6 w 340"/>
                <a:gd name="T27" fmla="*/ 192 h 344"/>
                <a:gd name="T28" fmla="*/ 18 w 340"/>
                <a:gd name="T29" fmla="*/ 184 h 344"/>
                <a:gd name="T30" fmla="*/ 34 w 340"/>
                <a:gd name="T31" fmla="*/ 188 h 344"/>
                <a:gd name="T32" fmla="*/ 100 w 340"/>
                <a:gd name="T33" fmla="*/ 240 h 344"/>
                <a:gd name="T34" fmla="*/ 14 w 340"/>
                <a:gd name="T35" fmla="*/ 128 h 344"/>
                <a:gd name="T36" fmla="*/ 10 w 340"/>
                <a:gd name="T37" fmla="*/ 120 h 344"/>
                <a:gd name="T38" fmla="*/ 10 w 340"/>
                <a:gd name="T39" fmla="*/ 104 h 344"/>
                <a:gd name="T40" fmla="*/ 16 w 340"/>
                <a:gd name="T41" fmla="*/ 96 h 344"/>
                <a:gd name="T42" fmla="*/ 32 w 340"/>
                <a:gd name="T43" fmla="*/ 90 h 344"/>
                <a:gd name="T44" fmla="*/ 46 w 340"/>
                <a:gd name="T45" fmla="*/ 98 h 344"/>
                <a:gd name="T46" fmla="*/ 122 w 340"/>
                <a:gd name="T47" fmla="*/ 176 h 344"/>
                <a:gd name="T48" fmla="*/ 62 w 340"/>
                <a:gd name="T49" fmla="*/ 54 h 344"/>
                <a:gd name="T50" fmla="*/ 58 w 340"/>
                <a:gd name="T51" fmla="*/ 46 h 344"/>
                <a:gd name="T52" fmla="*/ 62 w 340"/>
                <a:gd name="T53" fmla="*/ 30 h 344"/>
                <a:gd name="T54" fmla="*/ 68 w 340"/>
                <a:gd name="T55" fmla="*/ 24 h 344"/>
                <a:gd name="T56" fmla="*/ 86 w 340"/>
                <a:gd name="T57" fmla="*/ 22 h 344"/>
                <a:gd name="T58" fmla="*/ 98 w 340"/>
                <a:gd name="T59" fmla="*/ 32 h 344"/>
                <a:gd name="T60" fmla="*/ 170 w 340"/>
                <a:gd name="T61" fmla="*/ 142 h 344"/>
                <a:gd name="T62" fmla="*/ 142 w 340"/>
                <a:gd name="T63" fmla="*/ 30 h 344"/>
                <a:gd name="T64" fmla="*/ 140 w 340"/>
                <a:gd name="T65" fmla="*/ 22 h 344"/>
                <a:gd name="T66" fmla="*/ 148 w 340"/>
                <a:gd name="T67" fmla="*/ 6 h 344"/>
                <a:gd name="T68" fmla="*/ 154 w 340"/>
                <a:gd name="T69" fmla="*/ 2 h 344"/>
                <a:gd name="T70" fmla="*/ 172 w 340"/>
                <a:gd name="T71" fmla="*/ 2 h 344"/>
                <a:gd name="T72" fmla="*/ 182 w 340"/>
                <a:gd name="T73" fmla="*/ 14 h 344"/>
                <a:gd name="T74" fmla="*/ 234 w 340"/>
                <a:gd name="T75" fmla="*/ 142 h 344"/>
                <a:gd name="T76" fmla="*/ 270 w 340"/>
                <a:gd name="T77" fmla="*/ 164 h 344"/>
                <a:gd name="T78" fmla="*/ 286 w 340"/>
                <a:gd name="T79" fmla="*/ 100 h 344"/>
                <a:gd name="T80" fmla="*/ 298 w 340"/>
                <a:gd name="T81" fmla="*/ 82 h 344"/>
                <a:gd name="T82" fmla="*/ 320 w 340"/>
                <a:gd name="T83" fmla="*/ 80 h 344"/>
                <a:gd name="T84" fmla="*/ 330 w 340"/>
                <a:gd name="T85" fmla="*/ 84 h 344"/>
                <a:gd name="T86" fmla="*/ 340 w 340"/>
                <a:gd name="T87" fmla="*/ 102 h 344"/>
                <a:gd name="T88" fmla="*/ 340 w 340"/>
                <a:gd name="T89" fmla="*/ 1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0" h="344">
                  <a:moveTo>
                    <a:pt x="340" y="114"/>
                  </a:moveTo>
                  <a:lnTo>
                    <a:pt x="304" y="264"/>
                  </a:lnTo>
                  <a:lnTo>
                    <a:pt x="304" y="264"/>
                  </a:lnTo>
                  <a:lnTo>
                    <a:pt x="298" y="280"/>
                  </a:lnTo>
                  <a:lnTo>
                    <a:pt x="288" y="298"/>
                  </a:lnTo>
                  <a:lnTo>
                    <a:pt x="278" y="312"/>
                  </a:lnTo>
                  <a:lnTo>
                    <a:pt x="262" y="324"/>
                  </a:lnTo>
                  <a:lnTo>
                    <a:pt x="262" y="324"/>
                  </a:lnTo>
                  <a:lnTo>
                    <a:pt x="250" y="334"/>
                  </a:lnTo>
                  <a:lnTo>
                    <a:pt x="234" y="340"/>
                  </a:lnTo>
                  <a:lnTo>
                    <a:pt x="220" y="342"/>
                  </a:lnTo>
                  <a:lnTo>
                    <a:pt x="204" y="344"/>
                  </a:lnTo>
                  <a:lnTo>
                    <a:pt x="190" y="344"/>
                  </a:lnTo>
                  <a:lnTo>
                    <a:pt x="174" y="340"/>
                  </a:lnTo>
                  <a:lnTo>
                    <a:pt x="160" y="336"/>
                  </a:lnTo>
                  <a:lnTo>
                    <a:pt x="148" y="328"/>
                  </a:lnTo>
                  <a:lnTo>
                    <a:pt x="148" y="328"/>
                  </a:lnTo>
                  <a:lnTo>
                    <a:pt x="144" y="326"/>
                  </a:lnTo>
                  <a:lnTo>
                    <a:pt x="140" y="324"/>
                  </a:lnTo>
                  <a:lnTo>
                    <a:pt x="140" y="324"/>
                  </a:lnTo>
                  <a:lnTo>
                    <a:pt x="138" y="322"/>
                  </a:lnTo>
                  <a:lnTo>
                    <a:pt x="8" y="220"/>
                  </a:lnTo>
                  <a:lnTo>
                    <a:pt x="8" y="220"/>
                  </a:lnTo>
                  <a:lnTo>
                    <a:pt x="4" y="214"/>
                  </a:lnTo>
                  <a:lnTo>
                    <a:pt x="0" y="206"/>
                  </a:lnTo>
                  <a:lnTo>
                    <a:pt x="2" y="198"/>
                  </a:lnTo>
                  <a:lnTo>
                    <a:pt x="6" y="192"/>
                  </a:lnTo>
                  <a:lnTo>
                    <a:pt x="6" y="192"/>
                  </a:lnTo>
                  <a:lnTo>
                    <a:pt x="12" y="186"/>
                  </a:lnTo>
                  <a:lnTo>
                    <a:pt x="18" y="184"/>
                  </a:lnTo>
                  <a:lnTo>
                    <a:pt x="26" y="184"/>
                  </a:lnTo>
                  <a:lnTo>
                    <a:pt x="34" y="188"/>
                  </a:lnTo>
                  <a:lnTo>
                    <a:pt x="100" y="240"/>
                  </a:lnTo>
                  <a:lnTo>
                    <a:pt x="100" y="240"/>
                  </a:lnTo>
                  <a:lnTo>
                    <a:pt x="102" y="220"/>
                  </a:lnTo>
                  <a:lnTo>
                    <a:pt x="14" y="128"/>
                  </a:lnTo>
                  <a:lnTo>
                    <a:pt x="14" y="128"/>
                  </a:lnTo>
                  <a:lnTo>
                    <a:pt x="10" y="120"/>
                  </a:lnTo>
                  <a:lnTo>
                    <a:pt x="8" y="112"/>
                  </a:lnTo>
                  <a:lnTo>
                    <a:pt x="10" y="104"/>
                  </a:lnTo>
                  <a:lnTo>
                    <a:pt x="16" y="96"/>
                  </a:lnTo>
                  <a:lnTo>
                    <a:pt x="16" y="96"/>
                  </a:lnTo>
                  <a:lnTo>
                    <a:pt x="24" y="92"/>
                  </a:lnTo>
                  <a:lnTo>
                    <a:pt x="32" y="90"/>
                  </a:lnTo>
                  <a:lnTo>
                    <a:pt x="40" y="92"/>
                  </a:lnTo>
                  <a:lnTo>
                    <a:pt x="46" y="98"/>
                  </a:lnTo>
                  <a:lnTo>
                    <a:pt x="122" y="176"/>
                  </a:lnTo>
                  <a:lnTo>
                    <a:pt x="122" y="176"/>
                  </a:lnTo>
                  <a:lnTo>
                    <a:pt x="132" y="164"/>
                  </a:lnTo>
                  <a:lnTo>
                    <a:pt x="62" y="54"/>
                  </a:lnTo>
                  <a:lnTo>
                    <a:pt x="62" y="54"/>
                  </a:lnTo>
                  <a:lnTo>
                    <a:pt x="58" y="46"/>
                  </a:lnTo>
                  <a:lnTo>
                    <a:pt x="58" y="38"/>
                  </a:lnTo>
                  <a:lnTo>
                    <a:pt x="62" y="30"/>
                  </a:lnTo>
                  <a:lnTo>
                    <a:pt x="68" y="24"/>
                  </a:lnTo>
                  <a:lnTo>
                    <a:pt x="68" y="24"/>
                  </a:lnTo>
                  <a:lnTo>
                    <a:pt x="76" y="22"/>
                  </a:lnTo>
                  <a:lnTo>
                    <a:pt x="86" y="22"/>
                  </a:lnTo>
                  <a:lnTo>
                    <a:pt x="92" y="24"/>
                  </a:lnTo>
                  <a:lnTo>
                    <a:pt x="98" y="32"/>
                  </a:lnTo>
                  <a:lnTo>
                    <a:pt x="170" y="142"/>
                  </a:lnTo>
                  <a:lnTo>
                    <a:pt x="170" y="142"/>
                  </a:lnTo>
                  <a:lnTo>
                    <a:pt x="186" y="140"/>
                  </a:lnTo>
                  <a:lnTo>
                    <a:pt x="142" y="30"/>
                  </a:lnTo>
                  <a:lnTo>
                    <a:pt x="142" y="30"/>
                  </a:lnTo>
                  <a:lnTo>
                    <a:pt x="140" y="22"/>
                  </a:lnTo>
                  <a:lnTo>
                    <a:pt x="142" y="14"/>
                  </a:lnTo>
                  <a:lnTo>
                    <a:pt x="148" y="6"/>
                  </a:lnTo>
                  <a:lnTo>
                    <a:pt x="154" y="2"/>
                  </a:lnTo>
                  <a:lnTo>
                    <a:pt x="154" y="2"/>
                  </a:lnTo>
                  <a:lnTo>
                    <a:pt x="162" y="0"/>
                  </a:lnTo>
                  <a:lnTo>
                    <a:pt x="172" y="2"/>
                  </a:lnTo>
                  <a:lnTo>
                    <a:pt x="178" y="6"/>
                  </a:lnTo>
                  <a:lnTo>
                    <a:pt x="182" y="14"/>
                  </a:lnTo>
                  <a:lnTo>
                    <a:pt x="234" y="142"/>
                  </a:lnTo>
                  <a:lnTo>
                    <a:pt x="234" y="142"/>
                  </a:lnTo>
                  <a:lnTo>
                    <a:pt x="254" y="152"/>
                  </a:lnTo>
                  <a:lnTo>
                    <a:pt x="270" y="164"/>
                  </a:lnTo>
                  <a:lnTo>
                    <a:pt x="286" y="100"/>
                  </a:lnTo>
                  <a:lnTo>
                    <a:pt x="286" y="100"/>
                  </a:lnTo>
                  <a:lnTo>
                    <a:pt x="290" y="90"/>
                  </a:lnTo>
                  <a:lnTo>
                    <a:pt x="298" y="82"/>
                  </a:lnTo>
                  <a:lnTo>
                    <a:pt x="308" y="80"/>
                  </a:lnTo>
                  <a:lnTo>
                    <a:pt x="320" y="80"/>
                  </a:lnTo>
                  <a:lnTo>
                    <a:pt x="320" y="80"/>
                  </a:lnTo>
                  <a:lnTo>
                    <a:pt x="330" y="84"/>
                  </a:lnTo>
                  <a:lnTo>
                    <a:pt x="336" y="92"/>
                  </a:lnTo>
                  <a:lnTo>
                    <a:pt x="340" y="102"/>
                  </a:lnTo>
                  <a:lnTo>
                    <a:pt x="340" y="114"/>
                  </a:lnTo>
                  <a:lnTo>
                    <a:pt x="340" y="11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
        <p:nvSpPr>
          <p:cNvPr id="100" name="TextBox 99"/>
          <p:cNvSpPr txBox="1"/>
          <p:nvPr/>
        </p:nvSpPr>
        <p:spPr>
          <a:xfrm>
            <a:off x="6478830" y="4941321"/>
            <a:ext cx="2718514" cy="923330"/>
          </a:xfrm>
          <a:prstGeom prst="rect">
            <a:avLst/>
          </a:prstGeom>
          <a:noFill/>
          <a:ln>
            <a:noFill/>
          </a:ln>
        </p:spPr>
        <p:txBody>
          <a:bodyPr wrap="square" lIns="0" tIns="0" rIns="0" bIns="0" rtlCol="1">
            <a:spAutoFit/>
          </a:bodyPr>
          <a:lstStyle/>
          <a:p>
            <a:pPr marL="171450" indent="-171450" algn="r" rtl="1">
              <a:buFont typeface="Arial" panose="020B0604020202020204" pitchFamily="34" charset="0"/>
              <a:buChar char="•"/>
            </a:pPr>
            <a:r>
              <a:rPr lang="he-IL" sz="2000" noProof="0" dirty="0" smtClean="0">
                <a:solidFill>
                  <a:schemeClr val="tx2"/>
                </a:solidFill>
                <a:latin typeface="Georgia" pitchFamily="18" charset="0"/>
                <a:cs typeface="Arial" pitchFamily="34" charset="0"/>
              </a:rPr>
              <a:t>הוצאות יזמות:</a:t>
            </a:r>
          </a:p>
          <a:p>
            <a:pPr marL="680862" lvl="1" indent="-171450" algn="r" rtl="1">
              <a:buFont typeface="Arial" panose="020B0604020202020204" pitchFamily="34" charset="0"/>
              <a:buChar char="•"/>
            </a:pPr>
            <a:r>
              <a:rPr lang="he-IL" sz="2000" dirty="0" smtClean="0">
                <a:latin typeface="Georgia" pitchFamily="18" charset="0"/>
                <a:cs typeface="Arial" pitchFamily="34" charset="0"/>
              </a:rPr>
              <a:t>איתור נכסים ושיווק</a:t>
            </a:r>
          </a:p>
          <a:p>
            <a:pPr marL="680862" lvl="1" indent="-171450" algn="r" rtl="1">
              <a:buFont typeface="Arial" panose="020B0604020202020204" pitchFamily="34" charset="0"/>
              <a:buChar char="•"/>
            </a:pPr>
            <a:r>
              <a:rPr lang="he-IL" sz="2000" dirty="0" smtClean="0">
                <a:latin typeface="Georgia" pitchFamily="18" charset="0"/>
                <a:cs typeface="Arial" pitchFamily="34" charset="0"/>
              </a:rPr>
              <a:t>שכר מנכ"ל?</a:t>
            </a:r>
          </a:p>
        </p:txBody>
      </p:sp>
      <p:sp>
        <p:nvSpPr>
          <p:cNvPr id="101" name="TextBox 100"/>
          <p:cNvSpPr txBox="1"/>
          <p:nvPr/>
        </p:nvSpPr>
        <p:spPr>
          <a:xfrm>
            <a:off x="656564" y="4904662"/>
            <a:ext cx="3200400" cy="615553"/>
          </a:xfrm>
          <a:prstGeom prst="rect">
            <a:avLst/>
          </a:prstGeom>
          <a:noFill/>
          <a:ln>
            <a:noFill/>
          </a:ln>
        </p:spPr>
        <p:txBody>
          <a:bodyPr wrap="square" lIns="0" tIns="0" rIns="0" bIns="0" rtlCol="1">
            <a:spAutoFit/>
          </a:bodyPr>
          <a:lstStyle/>
          <a:p>
            <a:pPr marL="171450" indent="-171450" algn="r" rtl="1">
              <a:buFont typeface="Arial" panose="020B0604020202020204" pitchFamily="34" charset="0"/>
              <a:buChar char="•"/>
            </a:pPr>
            <a:r>
              <a:rPr lang="he-IL" sz="2000" noProof="0" dirty="0" smtClean="0">
                <a:solidFill>
                  <a:schemeClr val="tx2"/>
                </a:solidFill>
                <a:latin typeface="Georgia" pitchFamily="18" charset="0"/>
                <a:cs typeface="Arial" pitchFamily="34" charset="0"/>
              </a:rPr>
              <a:t>הוצאות שהן שוטפות:</a:t>
            </a:r>
          </a:p>
          <a:p>
            <a:pPr marL="680862" lvl="1" indent="-171450" algn="r" rtl="1">
              <a:buFont typeface="Arial" panose="020B0604020202020204" pitchFamily="34" charset="0"/>
              <a:buChar char="•"/>
            </a:pPr>
            <a:r>
              <a:rPr lang="he-IL" sz="2000" dirty="0" smtClean="0">
                <a:latin typeface="Georgia" pitchFamily="18" charset="0"/>
                <a:cs typeface="Arial" pitchFamily="34" charset="0"/>
              </a:rPr>
              <a:t>הוצאות הנהלה וכלליות</a:t>
            </a:r>
          </a:p>
        </p:txBody>
      </p:sp>
      <p:sp>
        <p:nvSpPr>
          <p:cNvPr id="102" name="Freeform 10"/>
          <p:cNvSpPr>
            <a:spLocks/>
          </p:cNvSpPr>
          <p:nvPr/>
        </p:nvSpPr>
        <p:spPr bwMode="auto">
          <a:xfrm rot="4232231" flipV="1">
            <a:off x="6376533" y="3281048"/>
            <a:ext cx="720725" cy="523875"/>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chemeClr val="accent1"/>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 name="Freeform 11"/>
          <p:cNvSpPr>
            <a:spLocks/>
          </p:cNvSpPr>
          <p:nvPr/>
        </p:nvSpPr>
        <p:spPr bwMode="auto">
          <a:xfrm rot="6332069">
            <a:off x="3494673" y="3275491"/>
            <a:ext cx="706438" cy="534988"/>
          </a:xfrm>
          <a:custGeom>
            <a:avLst/>
            <a:gdLst>
              <a:gd name="T0" fmla="*/ 2147483647 w 552"/>
              <a:gd name="T1" fmla="*/ 2147483647 h 409"/>
              <a:gd name="T2" fmla="*/ 2147483647 w 552"/>
              <a:gd name="T3" fmla="*/ 2147483647 h 409"/>
              <a:gd name="T4" fmla="*/ 2147483647 w 552"/>
              <a:gd name="T5" fmla="*/ 2147483647 h 409"/>
              <a:gd name="T6" fmla="*/ 2147483647 w 552"/>
              <a:gd name="T7" fmla="*/ 2147483647 h 409"/>
              <a:gd name="T8" fmla="*/ 2147483647 w 552"/>
              <a:gd name="T9" fmla="*/ 2147483647 h 409"/>
              <a:gd name="T10" fmla="*/ 2147483647 w 552"/>
              <a:gd name="T11" fmla="*/ 0 h 409"/>
              <a:gd name="T12" fmla="*/ 2147483647 w 552"/>
              <a:gd name="T13" fmla="*/ 2147483647 h 409"/>
              <a:gd name="T14" fmla="*/ 0 60000 65536"/>
              <a:gd name="T15" fmla="*/ 0 60000 65536"/>
              <a:gd name="T16" fmla="*/ 0 60000 65536"/>
              <a:gd name="T17" fmla="*/ 0 60000 65536"/>
              <a:gd name="T18" fmla="*/ 0 60000 65536"/>
              <a:gd name="T19" fmla="*/ 0 60000 65536"/>
              <a:gd name="T20" fmla="*/ 0 60000 65536"/>
              <a:gd name="T21" fmla="*/ 0 w 552"/>
              <a:gd name="T22" fmla="*/ 0 h 409"/>
              <a:gd name="T23" fmla="*/ 552 w 552"/>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2" h="409">
                <a:moveTo>
                  <a:pt x="396" y="345"/>
                </a:moveTo>
                <a:cubicBezTo>
                  <a:pt x="396" y="377"/>
                  <a:pt x="396" y="409"/>
                  <a:pt x="396" y="409"/>
                </a:cubicBezTo>
                <a:cubicBezTo>
                  <a:pt x="396" y="409"/>
                  <a:pt x="474" y="350"/>
                  <a:pt x="552" y="291"/>
                </a:cubicBezTo>
                <a:cubicBezTo>
                  <a:pt x="552" y="291"/>
                  <a:pt x="474" y="220"/>
                  <a:pt x="397" y="150"/>
                </a:cubicBezTo>
                <a:cubicBezTo>
                  <a:pt x="397" y="150"/>
                  <a:pt x="396" y="183"/>
                  <a:pt x="396" y="217"/>
                </a:cubicBezTo>
                <a:cubicBezTo>
                  <a:pt x="89" y="194"/>
                  <a:pt x="75" y="0"/>
                  <a:pt x="75" y="0"/>
                </a:cubicBezTo>
                <a:cubicBezTo>
                  <a:pt x="75" y="0"/>
                  <a:pt x="0" y="297"/>
                  <a:pt x="396" y="345"/>
                </a:cubicBezTo>
                <a:close/>
              </a:path>
            </a:pathLst>
          </a:custGeom>
          <a:solidFill>
            <a:schemeClr val="accent1"/>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 name="TextBox 103"/>
          <p:cNvSpPr txBox="1"/>
          <p:nvPr/>
        </p:nvSpPr>
        <p:spPr>
          <a:xfrm>
            <a:off x="6369854" y="6386735"/>
            <a:ext cx="2907818" cy="307777"/>
          </a:xfrm>
          <a:prstGeom prst="rect">
            <a:avLst/>
          </a:prstGeom>
          <a:noFill/>
          <a:ln>
            <a:noFill/>
          </a:ln>
        </p:spPr>
        <p:txBody>
          <a:bodyPr wrap="square" lIns="0" tIns="0" rIns="0" bIns="0" rtlCol="1">
            <a:spAutoFit/>
          </a:bodyPr>
          <a:lstStyle/>
          <a:p>
            <a:pPr lvl="1" algn="ctr" rtl="1"/>
            <a:r>
              <a:rPr lang="he-IL" sz="2000" b="1" noProof="0" dirty="0" smtClean="0">
                <a:solidFill>
                  <a:schemeClr val="tx2"/>
                </a:solidFill>
                <a:latin typeface="Georgia" pitchFamily="18" charset="0"/>
                <a:cs typeface="Arial" pitchFamily="34" charset="0"/>
              </a:rPr>
              <a:t>אין השפעה על </a:t>
            </a:r>
            <a:r>
              <a:rPr lang="he-IL" sz="2000" b="1" dirty="0">
                <a:solidFill>
                  <a:schemeClr val="tx2"/>
                </a:solidFill>
                <a:latin typeface="Georgia" pitchFamily="18" charset="0"/>
                <a:cs typeface="Arial" pitchFamily="34" charset="0"/>
              </a:rPr>
              <a:t>ה</a:t>
            </a:r>
            <a:r>
              <a:rPr lang="he-IL" sz="2000" b="1" noProof="0" dirty="0" smtClean="0">
                <a:solidFill>
                  <a:schemeClr val="tx2"/>
                </a:solidFill>
                <a:latin typeface="Georgia" pitchFamily="18" charset="0"/>
                <a:cs typeface="Arial" pitchFamily="34" charset="0"/>
              </a:rPr>
              <a:t>שווי</a:t>
            </a:r>
          </a:p>
        </p:txBody>
      </p:sp>
      <p:sp>
        <p:nvSpPr>
          <p:cNvPr id="113" name="TextBox 112"/>
          <p:cNvSpPr txBox="1"/>
          <p:nvPr/>
        </p:nvSpPr>
        <p:spPr>
          <a:xfrm>
            <a:off x="892100" y="6386735"/>
            <a:ext cx="2729328" cy="307777"/>
          </a:xfrm>
          <a:prstGeom prst="rect">
            <a:avLst/>
          </a:prstGeom>
          <a:noFill/>
          <a:ln>
            <a:noFill/>
          </a:ln>
        </p:spPr>
        <p:txBody>
          <a:bodyPr wrap="square" lIns="0" tIns="0" rIns="0" bIns="0" rtlCol="1">
            <a:spAutoFit/>
          </a:bodyPr>
          <a:lstStyle/>
          <a:p>
            <a:pPr lvl="1" algn="r" rtl="1"/>
            <a:r>
              <a:rPr lang="he-IL" sz="2000" b="1" noProof="0" dirty="0" smtClean="0">
                <a:solidFill>
                  <a:schemeClr val="tx2"/>
                </a:solidFill>
                <a:latin typeface="Georgia" pitchFamily="18" charset="0"/>
                <a:cs typeface="Arial" pitchFamily="34" charset="0"/>
              </a:rPr>
              <a:t>יש השפעה על </a:t>
            </a:r>
            <a:r>
              <a:rPr lang="he-IL" sz="2000" b="1" dirty="0">
                <a:solidFill>
                  <a:schemeClr val="tx2"/>
                </a:solidFill>
                <a:latin typeface="Georgia" pitchFamily="18" charset="0"/>
                <a:cs typeface="Arial" pitchFamily="34" charset="0"/>
              </a:rPr>
              <a:t>ה</a:t>
            </a:r>
            <a:r>
              <a:rPr lang="he-IL" sz="2000" b="1" noProof="0" dirty="0" smtClean="0">
                <a:solidFill>
                  <a:schemeClr val="tx2"/>
                </a:solidFill>
                <a:latin typeface="Georgia" pitchFamily="18" charset="0"/>
                <a:cs typeface="Arial" pitchFamily="34" charset="0"/>
              </a:rPr>
              <a:t>שווי</a:t>
            </a:r>
          </a:p>
        </p:txBody>
      </p:sp>
      <p:cxnSp>
        <p:nvCxnSpPr>
          <p:cNvPr id="3" name="Straight Arrow Connector 2"/>
          <p:cNvCxnSpPr>
            <a:stCxn id="101" idx="2"/>
            <a:endCxn id="113" idx="0"/>
          </p:cNvCxnSpPr>
          <p:nvPr/>
        </p:nvCxnSpPr>
        <p:spPr>
          <a:xfrm>
            <a:off x="2256764" y="5520215"/>
            <a:ext cx="0" cy="86652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00" idx="2"/>
            <a:endCxn id="104" idx="0"/>
          </p:cNvCxnSpPr>
          <p:nvPr/>
        </p:nvCxnSpPr>
        <p:spPr>
          <a:xfrm flipH="1">
            <a:off x="7823763" y="5864651"/>
            <a:ext cx="14324" cy="52208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6526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14</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מוניטין</a:t>
            </a:r>
            <a:br>
              <a:rPr lang="he-IL" sz="2400" dirty="0" smtClean="0"/>
            </a:br>
            <a:r>
              <a:rPr lang="he-IL" sz="2000" dirty="0" smtClean="0"/>
              <a:t>מתי מכירים במוניטין?</a:t>
            </a:r>
            <a:endParaRPr lang="he-IL" sz="2400" dirty="0"/>
          </a:p>
        </p:txBody>
      </p:sp>
      <p:sp>
        <p:nvSpPr>
          <p:cNvPr id="75" name="Rectangle 7"/>
          <p:cNvSpPr>
            <a:spLocks noChangeArrowheads="1"/>
          </p:cNvSpPr>
          <p:nvPr/>
        </p:nvSpPr>
        <p:spPr bwMode="auto">
          <a:xfrm>
            <a:off x="909797" y="3972865"/>
            <a:ext cx="3185160" cy="1706217"/>
          </a:xfrm>
          <a:prstGeom prst="rect">
            <a:avLst/>
          </a:prstGeom>
          <a:solidFill>
            <a:schemeClr val="tx2"/>
          </a:solidFill>
          <a:ln w="9525">
            <a:solidFill>
              <a:schemeClr val="tx2"/>
            </a:solidFill>
            <a:miter lim="800000"/>
            <a:headEnd/>
            <a:tailEnd/>
          </a:ln>
          <a:effectLst/>
        </p:spPr>
        <p:txBody>
          <a:bodyPr lIns="97256" tIns="48628" rIns="97256" bIns="48628" anchor="ctr"/>
          <a:lstStyle/>
          <a:p>
            <a:pPr marL="342900" indent="-342900" algn="r" rtl="1">
              <a:spcBef>
                <a:spcPts val="638"/>
              </a:spcBef>
              <a:buFont typeface="Arial" panose="020B0604020202020204" pitchFamily="34" charset="0"/>
              <a:buChar char="•"/>
            </a:pPr>
            <a:r>
              <a:rPr lang="he-IL" sz="2000" b="1" dirty="0" smtClean="0">
                <a:solidFill>
                  <a:schemeClr val="bg2"/>
                </a:solidFill>
                <a:latin typeface="+mj-lt"/>
              </a:rPr>
              <a:t>אי ודאות </a:t>
            </a:r>
            <a:r>
              <a:rPr lang="he-IL" sz="2000" b="1" dirty="0" smtClean="0">
                <a:solidFill>
                  <a:schemeClr val="bg2"/>
                </a:solidFill>
                <a:latin typeface="+mj-lt"/>
              </a:rPr>
              <a:t>אודות יצירת פרויקטים בעתיד</a:t>
            </a:r>
          </a:p>
          <a:p>
            <a:pPr marL="342900" indent="-342900" algn="r" rtl="1">
              <a:spcBef>
                <a:spcPts val="638"/>
              </a:spcBef>
              <a:buFont typeface="Arial" panose="020B0604020202020204" pitchFamily="34" charset="0"/>
              <a:buChar char="•"/>
            </a:pPr>
            <a:r>
              <a:rPr lang="he-IL" sz="2000" b="1" dirty="0" smtClean="0">
                <a:solidFill>
                  <a:schemeClr val="bg2"/>
                </a:solidFill>
                <a:latin typeface="+mj-lt"/>
              </a:rPr>
              <a:t>ירידות ערך שהוכרו בעבר</a:t>
            </a:r>
          </a:p>
        </p:txBody>
      </p:sp>
      <p:sp>
        <p:nvSpPr>
          <p:cNvPr id="86" name="Rectangle 8"/>
          <p:cNvSpPr>
            <a:spLocks noChangeArrowheads="1"/>
          </p:cNvSpPr>
          <p:nvPr/>
        </p:nvSpPr>
        <p:spPr bwMode="auto">
          <a:xfrm>
            <a:off x="6042025" y="2906065"/>
            <a:ext cx="3185160" cy="1812027"/>
          </a:xfrm>
          <a:prstGeom prst="rect">
            <a:avLst/>
          </a:prstGeom>
          <a:solidFill>
            <a:schemeClr val="tx2"/>
          </a:solidFill>
          <a:ln w="9525" algn="ctr">
            <a:solidFill>
              <a:schemeClr val="tx2"/>
            </a:solidFill>
            <a:miter lim="800000"/>
            <a:headEnd/>
            <a:tailEnd/>
          </a:ln>
          <a:effectLst/>
        </p:spPr>
        <p:txBody>
          <a:bodyPr lIns="97256" tIns="48628" rIns="97256" bIns="48628" anchor="ctr"/>
          <a:lstStyle/>
          <a:p>
            <a:pPr marL="360000" lvl="1" indent="-285750" algn="just" rtl="1">
              <a:spcBef>
                <a:spcPts val="638"/>
              </a:spcBef>
              <a:buFont typeface="Arial" panose="020B0604020202020204" pitchFamily="34" charset="0"/>
              <a:buChar char="•"/>
            </a:pPr>
            <a:r>
              <a:rPr lang="he-IL" sz="2000" b="1" dirty="0" smtClean="0">
                <a:solidFill>
                  <a:schemeClr val="bg1"/>
                </a:solidFill>
                <a:latin typeface="+mj-lt"/>
              </a:rPr>
              <a:t>הון עצמי גבוה</a:t>
            </a:r>
          </a:p>
          <a:p>
            <a:pPr marL="360000" lvl="1" indent="-285750" algn="just" rtl="1">
              <a:spcBef>
                <a:spcPts val="638"/>
              </a:spcBef>
              <a:buFont typeface="Arial" panose="020B0604020202020204" pitchFamily="34" charset="0"/>
              <a:buChar char="•"/>
            </a:pPr>
            <a:r>
              <a:rPr lang="he-IL" sz="2000" b="1" dirty="0" smtClean="0">
                <a:solidFill>
                  <a:schemeClr val="bg1"/>
                </a:solidFill>
                <a:latin typeface="+mj-lt"/>
              </a:rPr>
              <a:t>היסטוריה של יצירת ערך</a:t>
            </a:r>
          </a:p>
          <a:p>
            <a:pPr marL="360000" lvl="1" indent="-285750" algn="just" rtl="1">
              <a:spcBef>
                <a:spcPts val="638"/>
              </a:spcBef>
              <a:buFont typeface="Arial" panose="020B0604020202020204" pitchFamily="34" charset="0"/>
              <a:buChar char="•"/>
            </a:pPr>
            <a:r>
              <a:rPr lang="he-IL" sz="2000" b="1" dirty="0" smtClean="0">
                <a:solidFill>
                  <a:schemeClr val="bg1"/>
                </a:solidFill>
                <a:latin typeface="+mj-lt"/>
              </a:rPr>
              <a:t>פוטנציאל ממשי</a:t>
            </a:r>
          </a:p>
        </p:txBody>
      </p:sp>
      <p:grpSp>
        <p:nvGrpSpPr>
          <p:cNvPr id="87" name="Group 9"/>
          <p:cNvGrpSpPr>
            <a:grpSpLocks/>
          </p:cNvGrpSpPr>
          <p:nvPr/>
        </p:nvGrpSpPr>
        <p:grpSpPr bwMode="auto">
          <a:xfrm>
            <a:off x="2667000" y="4769208"/>
            <a:ext cx="5114765" cy="1383560"/>
            <a:chOff x="1390" y="2928"/>
            <a:chExt cx="2929" cy="769"/>
          </a:xfrm>
        </p:grpSpPr>
        <p:sp>
          <p:nvSpPr>
            <p:cNvPr id="88" name="Freeform 10"/>
            <p:cNvSpPr>
              <a:spLocks/>
            </p:cNvSpPr>
            <p:nvPr/>
          </p:nvSpPr>
          <p:spPr bwMode="auto">
            <a:xfrm>
              <a:off x="1390" y="2928"/>
              <a:ext cx="2929" cy="769"/>
            </a:xfrm>
            <a:custGeom>
              <a:avLst/>
              <a:gdLst/>
              <a:ahLst/>
              <a:cxnLst>
                <a:cxn ang="0">
                  <a:pos x="0" y="528"/>
                </a:cxn>
                <a:cxn ang="0">
                  <a:pos x="0" y="768"/>
                </a:cxn>
                <a:cxn ang="0">
                  <a:pos x="2928" y="240"/>
                </a:cxn>
                <a:cxn ang="0">
                  <a:pos x="2928" y="0"/>
                </a:cxn>
              </a:cxnLst>
              <a:rect l="0" t="0" r="r" b="b"/>
              <a:pathLst>
                <a:path w="2929" h="769">
                  <a:moveTo>
                    <a:pt x="0" y="528"/>
                  </a:moveTo>
                  <a:lnTo>
                    <a:pt x="0" y="768"/>
                  </a:lnTo>
                  <a:lnTo>
                    <a:pt x="2928" y="240"/>
                  </a:lnTo>
                  <a:lnTo>
                    <a:pt x="2928" y="0"/>
                  </a:lnTo>
                </a:path>
              </a:pathLst>
            </a:custGeom>
            <a:ln>
              <a:headEnd type="none" w="sm" len="sm"/>
              <a:tailEnd type="none" w="sm" len="sm"/>
            </a:ln>
          </p:spPr>
          <p:style>
            <a:lnRef idx="2">
              <a:schemeClr val="accent1"/>
            </a:lnRef>
            <a:fillRef idx="0">
              <a:schemeClr val="accent1"/>
            </a:fillRef>
            <a:effectRef idx="1">
              <a:schemeClr val="accent1"/>
            </a:effectRef>
            <a:fontRef idx="minor">
              <a:schemeClr val="tx1"/>
            </a:fontRef>
          </p:style>
          <p:txBody>
            <a:bodyPr/>
            <a:lstStyle/>
            <a:p>
              <a:endParaRPr lang="he-IL" dirty="0"/>
            </a:p>
          </p:txBody>
        </p:sp>
        <p:sp>
          <p:nvSpPr>
            <p:cNvPr id="89" name="Line 11"/>
            <p:cNvSpPr>
              <a:spLocks noChangeShapeType="1"/>
            </p:cNvSpPr>
            <p:nvPr/>
          </p:nvSpPr>
          <p:spPr bwMode="auto">
            <a:xfrm rot="20993914" flipV="1">
              <a:off x="2763" y="3157"/>
              <a:ext cx="50" cy="275"/>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lIns="90000" tIns="46800" rIns="90000" bIns="46800" anchor="ctr"/>
            <a:lstStyle/>
            <a:p>
              <a:endParaRPr lang="he-IL" dirty="0"/>
            </a:p>
          </p:txBody>
        </p:sp>
      </p:grpSp>
      <p:grpSp>
        <p:nvGrpSpPr>
          <p:cNvPr id="90" name="Group 89"/>
          <p:cNvGrpSpPr/>
          <p:nvPr/>
        </p:nvGrpSpPr>
        <p:grpSpPr>
          <a:xfrm>
            <a:off x="4114466" y="4150793"/>
            <a:ext cx="1908049" cy="1025969"/>
            <a:chOff x="6455073" y="2265179"/>
            <a:chExt cx="612775" cy="612775"/>
          </a:xfrm>
        </p:grpSpPr>
        <p:sp>
          <p:nvSpPr>
            <p:cNvPr id="91" name="Oval 90"/>
            <p:cNvSpPr/>
            <p:nvPr/>
          </p:nvSpPr>
          <p:spPr bwMode="ltGray">
            <a:xfrm>
              <a:off x="6455073" y="2265179"/>
              <a:ext cx="612775" cy="612775"/>
            </a:xfrm>
            <a:prstGeom prst="ellipse">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sp>
          <p:nvSpPr>
            <p:cNvPr id="92" name="Freeform 294"/>
            <p:cNvSpPr>
              <a:spLocks noEditPoints="1"/>
            </p:cNvSpPr>
            <p:nvPr/>
          </p:nvSpPr>
          <p:spPr bwMode="auto">
            <a:xfrm>
              <a:off x="6600210" y="2366067"/>
              <a:ext cx="311918" cy="419889"/>
            </a:xfrm>
            <a:custGeom>
              <a:avLst/>
              <a:gdLst>
                <a:gd name="T0" fmla="*/ 198266225 w 580"/>
                <a:gd name="T1" fmla="*/ 613374536 h 782"/>
                <a:gd name="T2" fmla="*/ 198266225 w 580"/>
                <a:gd name="T3" fmla="*/ 590657523 h 782"/>
                <a:gd name="T4" fmla="*/ 202824264 w 580"/>
                <a:gd name="T5" fmla="*/ 538406662 h 782"/>
                <a:gd name="T6" fmla="*/ 211940342 w 580"/>
                <a:gd name="T7" fmla="*/ 497514973 h 782"/>
                <a:gd name="T8" fmla="*/ 218777400 w 580"/>
                <a:gd name="T9" fmla="*/ 479341362 h 782"/>
                <a:gd name="T10" fmla="*/ 239287509 w 580"/>
                <a:gd name="T11" fmla="*/ 445264244 h 782"/>
                <a:gd name="T12" fmla="*/ 250681539 w 580"/>
                <a:gd name="T13" fmla="*/ 431634037 h 782"/>
                <a:gd name="T14" fmla="*/ 293981909 w 580"/>
                <a:gd name="T15" fmla="*/ 390742348 h 782"/>
                <a:gd name="T16" fmla="*/ 369186350 w 580"/>
                <a:gd name="T17" fmla="*/ 327133646 h 782"/>
                <a:gd name="T18" fmla="*/ 405649595 w 580"/>
                <a:gd name="T19" fmla="*/ 288513125 h 782"/>
                <a:gd name="T20" fmla="*/ 417043625 w 580"/>
                <a:gd name="T21" fmla="*/ 263523811 h 782"/>
                <a:gd name="T22" fmla="*/ 417043625 w 580"/>
                <a:gd name="T23" fmla="*/ 254437006 h 782"/>
                <a:gd name="T24" fmla="*/ 412485586 w 580"/>
                <a:gd name="T25" fmla="*/ 224904356 h 782"/>
                <a:gd name="T26" fmla="*/ 398812537 w 580"/>
                <a:gd name="T27" fmla="*/ 204458512 h 782"/>
                <a:gd name="T28" fmla="*/ 387417439 w 580"/>
                <a:gd name="T29" fmla="*/ 195371707 h 782"/>
                <a:gd name="T30" fmla="*/ 357791253 w 580"/>
                <a:gd name="T31" fmla="*/ 186283836 h 782"/>
                <a:gd name="T32" fmla="*/ 339560164 w 580"/>
                <a:gd name="T33" fmla="*/ 186283836 h 782"/>
                <a:gd name="T34" fmla="*/ 300818967 w 580"/>
                <a:gd name="T35" fmla="*/ 193099472 h 782"/>
                <a:gd name="T36" fmla="*/ 268913695 w 580"/>
                <a:gd name="T37" fmla="*/ 213545317 h 782"/>
                <a:gd name="T38" fmla="*/ 255239578 w 580"/>
                <a:gd name="T39" fmla="*/ 229447759 h 782"/>
                <a:gd name="T40" fmla="*/ 237008489 w 580"/>
                <a:gd name="T41" fmla="*/ 279426320 h 782"/>
                <a:gd name="T42" fmla="*/ 0 w 580"/>
                <a:gd name="T43" fmla="*/ 281697488 h 782"/>
                <a:gd name="T44" fmla="*/ 4558041 w 580"/>
                <a:gd name="T45" fmla="*/ 252164772 h 782"/>
                <a:gd name="T46" fmla="*/ 18231097 w 580"/>
                <a:gd name="T47" fmla="*/ 193099472 h 782"/>
                <a:gd name="T48" fmla="*/ 43299253 w 580"/>
                <a:gd name="T49" fmla="*/ 143120978 h 782"/>
                <a:gd name="T50" fmla="*/ 72925455 w 580"/>
                <a:gd name="T51" fmla="*/ 97685853 h 782"/>
                <a:gd name="T52" fmla="*/ 93435564 w 580"/>
                <a:gd name="T53" fmla="*/ 77240009 h 782"/>
                <a:gd name="T54" fmla="*/ 139014886 w 580"/>
                <a:gd name="T55" fmla="*/ 43162874 h 782"/>
                <a:gd name="T56" fmla="*/ 195988273 w 580"/>
                <a:gd name="T57" fmla="*/ 20445853 h 782"/>
                <a:gd name="T58" fmla="*/ 264355656 w 580"/>
                <a:gd name="T59" fmla="*/ 4543405 h 782"/>
                <a:gd name="T60" fmla="*/ 341839184 w 580"/>
                <a:gd name="T61" fmla="*/ 0 h 782"/>
                <a:gd name="T62" fmla="*/ 373744389 w 580"/>
                <a:gd name="T63" fmla="*/ 0 h 782"/>
                <a:gd name="T64" fmla="*/ 432996762 w 580"/>
                <a:gd name="T65" fmla="*/ 6815639 h 782"/>
                <a:gd name="T66" fmla="*/ 485412076 w 580"/>
                <a:gd name="T67" fmla="*/ 20445853 h 782"/>
                <a:gd name="T68" fmla="*/ 530990331 w 580"/>
                <a:gd name="T69" fmla="*/ 40891706 h 782"/>
                <a:gd name="T70" fmla="*/ 551500439 w 580"/>
                <a:gd name="T71" fmla="*/ 54521913 h 782"/>
                <a:gd name="T72" fmla="*/ 599357848 w 580"/>
                <a:gd name="T73" fmla="*/ 93142451 h 782"/>
                <a:gd name="T74" fmla="*/ 633542073 w 580"/>
                <a:gd name="T75" fmla="*/ 138577542 h 782"/>
                <a:gd name="T76" fmla="*/ 654052181 w 580"/>
                <a:gd name="T77" fmla="*/ 190827238 h 782"/>
                <a:gd name="T78" fmla="*/ 660889240 w 580"/>
                <a:gd name="T79" fmla="*/ 249893603 h 782"/>
                <a:gd name="T80" fmla="*/ 658610220 w 580"/>
                <a:gd name="T81" fmla="*/ 274882851 h 782"/>
                <a:gd name="T82" fmla="*/ 644937171 w 580"/>
                <a:gd name="T83" fmla="*/ 322589177 h 782"/>
                <a:gd name="T84" fmla="*/ 633542073 w 580"/>
                <a:gd name="T85" fmla="*/ 345307256 h 782"/>
                <a:gd name="T86" fmla="*/ 590242837 w 580"/>
                <a:gd name="T87" fmla="*/ 397557984 h 782"/>
                <a:gd name="T88" fmla="*/ 519595234 w 580"/>
                <a:gd name="T89" fmla="*/ 461166686 h 782"/>
                <a:gd name="T90" fmla="*/ 492248067 w 580"/>
                <a:gd name="T91" fmla="*/ 483884765 h 782"/>
                <a:gd name="T92" fmla="*/ 453506870 w 580"/>
                <a:gd name="T93" fmla="*/ 522504220 h 782"/>
                <a:gd name="T94" fmla="*/ 442111773 w 580"/>
                <a:gd name="T95" fmla="*/ 538406662 h 782"/>
                <a:gd name="T96" fmla="*/ 430717742 w 580"/>
                <a:gd name="T97" fmla="*/ 570211679 h 782"/>
                <a:gd name="T98" fmla="*/ 426159703 w 580"/>
                <a:gd name="T99" fmla="*/ 613374536 h 782"/>
                <a:gd name="T100" fmla="*/ 191430234 w 580"/>
                <a:gd name="T101" fmla="*/ 672440901 h 782"/>
                <a:gd name="T102" fmla="*/ 435274714 w 580"/>
                <a:gd name="T103" fmla="*/ 888257320 h 782"/>
                <a:gd name="T104" fmla="*/ 191430234 w 580"/>
                <a:gd name="T105" fmla="*/ 672440901 h 78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0"/>
                <a:gd name="T160" fmla="*/ 0 h 782"/>
                <a:gd name="T161" fmla="*/ 580 w 580"/>
                <a:gd name="T162" fmla="*/ 782 h 78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0" h="782">
                  <a:moveTo>
                    <a:pt x="374" y="540"/>
                  </a:moveTo>
                  <a:lnTo>
                    <a:pt x="174" y="540"/>
                  </a:lnTo>
                  <a:lnTo>
                    <a:pt x="174" y="520"/>
                  </a:lnTo>
                  <a:lnTo>
                    <a:pt x="176" y="496"/>
                  </a:lnTo>
                  <a:lnTo>
                    <a:pt x="178" y="474"/>
                  </a:lnTo>
                  <a:lnTo>
                    <a:pt x="182" y="454"/>
                  </a:lnTo>
                  <a:lnTo>
                    <a:pt x="186" y="438"/>
                  </a:lnTo>
                  <a:lnTo>
                    <a:pt x="192" y="422"/>
                  </a:lnTo>
                  <a:lnTo>
                    <a:pt x="200" y="406"/>
                  </a:lnTo>
                  <a:lnTo>
                    <a:pt x="210" y="392"/>
                  </a:lnTo>
                  <a:lnTo>
                    <a:pt x="220" y="380"/>
                  </a:lnTo>
                  <a:lnTo>
                    <a:pt x="236" y="364"/>
                  </a:lnTo>
                  <a:lnTo>
                    <a:pt x="258" y="344"/>
                  </a:lnTo>
                  <a:lnTo>
                    <a:pt x="324" y="288"/>
                  </a:lnTo>
                  <a:lnTo>
                    <a:pt x="342" y="270"/>
                  </a:lnTo>
                  <a:lnTo>
                    <a:pt x="356" y="254"/>
                  </a:lnTo>
                  <a:lnTo>
                    <a:pt x="364" y="238"/>
                  </a:lnTo>
                  <a:lnTo>
                    <a:pt x="366" y="232"/>
                  </a:lnTo>
                  <a:lnTo>
                    <a:pt x="366" y="224"/>
                  </a:lnTo>
                  <a:lnTo>
                    <a:pt x="366" y="210"/>
                  </a:lnTo>
                  <a:lnTo>
                    <a:pt x="362" y="198"/>
                  </a:lnTo>
                  <a:lnTo>
                    <a:pt x="356" y="188"/>
                  </a:lnTo>
                  <a:lnTo>
                    <a:pt x="350" y="180"/>
                  </a:lnTo>
                  <a:lnTo>
                    <a:pt x="340" y="172"/>
                  </a:lnTo>
                  <a:lnTo>
                    <a:pt x="328" y="168"/>
                  </a:lnTo>
                  <a:lnTo>
                    <a:pt x="314" y="164"/>
                  </a:lnTo>
                  <a:lnTo>
                    <a:pt x="298" y="164"/>
                  </a:lnTo>
                  <a:lnTo>
                    <a:pt x="280" y="166"/>
                  </a:lnTo>
                  <a:lnTo>
                    <a:pt x="264" y="170"/>
                  </a:lnTo>
                  <a:lnTo>
                    <a:pt x="248" y="178"/>
                  </a:lnTo>
                  <a:lnTo>
                    <a:pt x="236" y="188"/>
                  </a:lnTo>
                  <a:lnTo>
                    <a:pt x="224" y="202"/>
                  </a:lnTo>
                  <a:lnTo>
                    <a:pt x="216" y="222"/>
                  </a:lnTo>
                  <a:lnTo>
                    <a:pt x="208" y="246"/>
                  </a:lnTo>
                  <a:lnTo>
                    <a:pt x="204" y="274"/>
                  </a:lnTo>
                  <a:lnTo>
                    <a:pt x="0" y="248"/>
                  </a:lnTo>
                  <a:lnTo>
                    <a:pt x="4" y="222"/>
                  </a:lnTo>
                  <a:lnTo>
                    <a:pt x="10" y="196"/>
                  </a:lnTo>
                  <a:lnTo>
                    <a:pt x="16" y="170"/>
                  </a:lnTo>
                  <a:lnTo>
                    <a:pt x="26" y="148"/>
                  </a:lnTo>
                  <a:lnTo>
                    <a:pt x="38" y="126"/>
                  </a:lnTo>
                  <a:lnTo>
                    <a:pt x="50" y="106"/>
                  </a:lnTo>
                  <a:lnTo>
                    <a:pt x="64" y="86"/>
                  </a:lnTo>
                  <a:lnTo>
                    <a:pt x="82" y="68"/>
                  </a:lnTo>
                  <a:lnTo>
                    <a:pt x="100" y="52"/>
                  </a:lnTo>
                  <a:lnTo>
                    <a:pt x="122" y="38"/>
                  </a:lnTo>
                  <a:lnTo>
                    <a:pt x="146" y="26"/>
                  </a:lnTo>
                  <a:lnTo>
                    <a:pt x="172" y="18"/>
                  </a:lnTo>
                  <a:lnTo>
                    <a:pt x="200" y="10"/>
                  </a:lnTo>
                  <a:lnTo>
                    <a:pt x="232" y="4"/>
                  </a:lnTo>
                  <a:lnTo>
                    <a:pt x="264" y="2"/>
                  </a:lnTo>
                  <a:lnTo>
                    <a:pt x="300" y="0"/>
                  </a:lnTo>
                  <a:lnTo>
                    <a:pt x="328" y="0"/>
                  </a:lnTo>
                  <a:lnTo>
                    <a:pt x="354" y="2"/>
                  </a:lnTo>
                  <a:lnTo>
                    <a:pt x="380" y="6"/>
                  </a:lnTo>
                  <a:lnTo>
                    <a:pt x="404" y="12"/>
                  </a:lnTo>
                  <a:lnTo>
                    <a:pt x="426" y="18"/>
                  </a:lnTo>
                  <a:lnTo>
                    <a:pt x="446" y="26"/>
                  </a:lnTo>
                  <a:lnTo>
                    <a:pt x="466" y="36"/>
                  </a:lnTo>
                  <a:lnTo>
                    <a:pt x="484" y="48"/>
                  </a:lnTo>
                  <a:lnTo>
                    <a:pt x="508" y="64"/>
                  </a:lnTo>
                  <a:lnTo>
                    <a:pt x="526" y="82"/>
                  </a:lnTo>
                  <a:lnTo>
                    <a:pt x="542" y="102"/>
                  </a:lnTo>
                  <a:lnTo>
                    <a:pt x="556" y="122"/>
                  </a:lnTo>
                  <a:lnTo>
                    <a:pt x="566" y="144"/>
                  </a:lnTo>
                  <a:lnTo>
                    <a:pt x="574" y="168"/>
                  </a:lnTo>
                  <a:lnTo>
                    <a:pt x="578" y="194"/>
                  </a:lnTo>
                  <a:lnTo>
                    <a:pt x="580" y="220"/>
                  </a:lnTo>
                  <a:lnTo>
                    <a:pt x="578" y="242"/>
                  </a:lnTo>
                  <a:lnTo>
                    <a:pt x="574" y="262"/>
                  </a:lnTo>
                  <a:lnTo>
                    <a:pt x="566" y="284"/>
                  </a:lnTo>
                  <a:lnTo>
                    <a:pt x="556" y="304"/>
                  </a:lnTo>
                  <a:lnTo>
                    <a:pt x="540" y="326"/>
                  </a:lnTo>
                  <a:lnTo>
                    <a:pt x="518" y="350"/>
                  </a:lnTo>
                  <a:lnTo>
                    <a:pt x="490" y="378"/>
                  </a:lnTo>
                  <a:lnTo>
                    <a:pt x="456" y="406"/>
                  </a:lnTo>
                  <a:lnTo>
                    <a:pt x="432" y="426"/>
                  </a:lnTo>
                  <a:lnTo>
                    <a:pt x="412" y="444"/>
                  </a:lnTo>
                  <a:lnTo>
                    <a:pt x="398" y="460"/>
                  </a:lnTo>
                  <a:lnTo>
                    <a:pt x="388" y="474"/>
                  </a:lnTo>
                  <a:lnTo>
                    <a:pt x="382" y="486"/>
                  </a:lnTo>
                  <a:lnTo>
                    <a:pt x="378" y="502"/>
                  </a:lnTo>
                  <a:lnTo>
                    <a:pt x="376" y="520"/>
                  </a:lnTo>
                  <a:lnTo>
                    <a:pt x="374" y="540"/>
                  </a:lnTo>
                  <a:close/>
                  <a:moveTo>
                    <a:pt x="168" y="592"/>
                  </a:moveTo>
                  <a:lnTo>
                    <a:pt x="382" y="592"/>
                  </a:lnTo>
                  <a:lnTo>
                    <a:pt x="382" y="782"/>
                  </a:lnTo>
                  <a:lnTo>
                    <a:pt x="168" y="782"/>
                  </a:lnTo>
                  <a:lnTo>
                    <a:pt x="168" y="592"/>
                  </a:lnTo>
                  <a:close/>
                </a:path>
              </a:pathLst>
            </a:custGeom>
            <a:solidFill>
              <a:schemeClr val="bg1"/>
            </a:solidFill>
            <a:ln w="9525">
              <a:noFill/>
              <a:round/>
              <a:headEnd/>
              <a:tailEnd/>
            </a:ln>
          </p:spPr>
          <p:txBody>
            <a:bodyPr/>
            <a:lstStyle/>
            <a:p>
              <a:endParaRPr lang="he-IL" dirty="0"/>
            </a:p>
          </p:txBody>
        </p:sp>
      </p:grpSp>
      <p:sp>
        <p:nvSpPr>
          <p:cNvPr id="93" name="TextBox 92"/>
          <p:cNvSpPr txBox="1"/>
          <p:nvPr/>
        </p:nvSpPr>
        <p:spPr>
          <a:xfrm rot="20978641">
            <a:off x="2733155" y="5708722"/>
            <a:ext cx="5105401" cy="553998"/>
          </a:xfrm>
          <a:prstGeom prst="rect">
            <a:avLst/>
          </a:prstGeom>
          <a:noFill/>
          <a:ln>
            <a:noFill/>
          </a:ln>
        </p:spPr>
        <p:txBody>
          <a:bodyPr wrap="square" lIns="0" tIns="0" rIns="0" bIns="0" rtlCol="1">
            <a:spAutoFit/>
          </a:bodyPr>
          <a:lstStyle/>
          <a:p>
            <a:pPr algn="ctr" rtl="1"/>
            <a:r>
              <a:rPr lang="he-IL" sz="1800" b="1" noProof="0" dirty="0" smtClean="0">
                <a:solidFill>
                  <a:schemeClr val="tx2"/>
                </a:solidFill>
                <a:latin typeface="Georgia" pitchFamily="18" charset="0"/>
                <a:cs typeface="Arial" pitchFamily="34" charset="0"/>
              </a:rPr>
              <a:t>המבחן העיקרי הוא השוואה לחברות דומות (</a:t>
            </a:r>
            <a:r>
              <a:rPr lang="he-IL" sz="1800" b="1" noProof="0" dirty="0" err="1" smtClean="0">
                <a:solidFill>
                  <a:schemeClr val="tx2"/>
                </a:solidFill>
                <a:latin typeface="Georgia" pitchFamily="18" charset="0"/>
                <a:cs typeface="Arial" pitchFamily="34" charset="0"/>
              </a:rPr>
              <a:t>Banchmark</a:t>
            </a:r>
            <a:r>
              <a:rPr lang="he-IL" sz="1800" b="1" noProof="0" dirty="0" smtClean="0">
                <a:solidFill>
                  <a:schemeClr val="tx2"/>
                </a:solidFill>
                <a:latin typeface="Georgia" pitchFamily="18" charset="0"/>
                <a:cs typeface="Arial" pitchFamily="34" charset="0"/>
              </a:rPr>
              <a:t>)</a:t>
            </a:r>
          </a:p>
        </p:txBody>
      </p:sp>
      <p:sp>
        <p:nvSpPr>
          <p:cNvPr id="94" name="TextBox 93"/>
          <p:cNvSpPr txBox="1"/>
          <p:nvPr/>
        </p:nvSpPr>
        <p:spPr>
          <a:xfrm>
            <a:off x="6521379" y="2523847"/>
            <a:ext cx="1890227" cy="307777"/>
          </a:xfrm>
          <a:prstGeom prst="rect">
            <a:avLst/>
          </a:prstGeom>
          <a:noFill/>
          <a:ln>
            <a:noFill/>
          </a:ln>
        </p:spPr>
        <p:txBody>
          <a:bodyPr wrap="square" lIns="0" tIns="0" rIns="0" bIns="0" rtlCol="1">
            <a:spAutoFit/>
          </a:bodyPr>
          <a:lstStyle/>
          <a:p>
            <a:pPr algn="r"/>
            <a:r>
              <a:rPr lang="he-IL" sz="2000" b="1" noProof="0" dirty="0" smtClean="0">
                <a:solidFill>
                  <a:schemeClr val="tx2"/>
                </a:solidFill>
                <a:latin typeface="Georgia" pitchFamily="18" charset="0"/>
                <a:cs typeface="Arial" pitchFamily="34" charset="0"/>
              </a:rPr>
              <a:t>הכרה במוניטין</a:t>
            </a:r>
          </a:p>
        </p:txBody>
      </p:sp>
      <p:sp>
        <p:nvSpPr>
          <p:cNvPr id="95" name="TextBox 94"/>
          <p:cNvSpPr txBox="1"/>
          <p:nvPr/>
        </p:nvSpPr>
        <p:spPr>
          <a:xfrm>
            <a:off x="1100482" y="3581738"/>
            <a:ext cx="2399043" cy="307777"/>
          </a:xfrm>
          <a:prstGeom prst="rect">
            <a:avLst/>
          </a:prstGeom>
          <a:noFill/>
          <a:ln>
            <a:noFill/>
          </a:ln>
        </p:spPr>
        <p:txBody>
          <a:bodyPr wrap="square" lIns="0" tIns="0" rIns="0" bIns="0" rtlCol="1">
            <a:spAutoFit/>
          </a:bodyPr>
          <a:lstStyle/>
          <a:p>
            <a:pPr algn="r"/>
            <a:r>
              <a:rPr lang="he-IL" sz="2000" b="1" dirty="0" smtClean="0">
                <a:solidFill>
                  <a:schemeClr val="tx2"/>
                </a:solidFill>
                <a:latin typeface="Georgia" pitchFamily="18" charset="0"/>
                <a:cs typeface="Arial" pitchFamily="34" charset="0"/>
              </a:rPr>
              <a:t>אי </a:t>
            </a:r>
            <a:r>
              <a:rPr lang="he-IL" sz="2000" b="1" noProof="0" dirty="0" smtClean="0">
                <a:solidFill>
                  <a:schemeClr val="tx2"/>
                </a:solidFill>
                <a:latin typeface="Georgia" pitchFamily="18" charset="0"/>
                <a:cs typeface="Arial" pitchFamily="34" charset="0"/>
              </a:rPr>
              <a:t>הכרה במוניטין</a:t>
            </a:r>
          </a:p>
        </p:txBody>
      </p:sp>
      <p:cxnSp>
        <p:nvCxnSpPr>
          <p:cNvPr id="96" name="Straight Connector 95"/>
          <p:cNvCxnSpPr/>
          <p:nvPr/>
        </p:nvCxnSpPr>
        <p:spPr>
          <a:xfrm>
            <a:off x="6473951" y="2831624"/>
            <a:ext cx="2212849" cy="11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114247" y="3888376"/>
            <a:ext cx="2618809" cy="111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3520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15</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התחייבויות פיננסיות</a:t>
            </a:r>
            <a:br>
              <a:rPr lang="he-IL" sz="2400" dirty="0" smtClean="0"/>
            </a:br>
            <a:r>
              <a:rPr lang="he-IL" sz="2000" dirty="0" smtClean="0"/>
              <a:t>שווי בספרים מול שווי שוק הוגן</a:t>
            </a:r>
            <a:endParaRPr lang="he-IL" sz="2400" dirty="0"/>
          </a:p>
        </p:txBody>
      </p:sp>
      <p:sp>
        <p:nvSpPr>
          <p:cNvPr id="2" name="Rectangle 1"/>
          <p:cNvSpPr/>
          <p:nvPr/>
        </p:nvSpPr>
        <p:spPr>
          <a:xfrm>
            <a:off x="4891206" y="2560512"/>
            <a:ext cx="4429962" cy="1204320"/>
          </a:xfrm>
          <a:prstGeom prst="rect">
            <a:avLst/>
          </a:prstGeom>
          <a:solidFill>
            <a:schemeClr val="tx2"/>
          </a:solidFill>
          <a:ln w="6350">
            <a:solidFill>
              <a:schemeClr val="tx2"/>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e-IL" sz="2000" b="1" dirty="0" smtClean="0">
                <a:solidFill>
                  <a:schemeClr val="bg1"/>
                </a:solidFill>
              </a:rPr>
              <a:t>השווי </a:t>
            </a:r>
            <a:r>
              <a:rPr lang="he-IL" sz="2000" b="1" dirty="0" smtClean="0">
                <a:solidFill>
                  <a:schemeClr val="bg1"/>
                </a:solidFill>
              </a:rPr>
              <a:t>בספרים של ההתחייבויות אינו משקף את שוויין הכלכלי</a:t>
            </a:r>
          </a:p>
        </p:txBody>
      </p:sp>
      <p:sp>
        <p:nvSpPr>
          <p:cNvPr id="3" name="Down Arrow 2"/>
          <p:cNvSpPr/>
          <p:nvPr/>
        </p:nvSpPr>
        <p:spPr>
          <a:xfrm>
            <a:off x="4587627" y="3764832"/>
            <a:ext cx="1233606" cy="1074240"/>
          </a:xfrm>
          <a:prstGeom prst="downArrow">
            <a:avLst/>
          </a:prstGeom>
          <a:solidFill>
            <a:schemeClr val="bg2">
              <a:lumMod val="50000"/>
            </a:schemeClr>
          </a:solidFill>
          <a:ln w="6350">
            <a:solidFill>
              <a:schemeClr val="bg1">
                <a:lumMod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smtClean="0"/>
          </a:p>
        </p:txBody>
      </p:sp>
      <p:sp>
        <p:nvSpPr>
          <p:cNvPr id="72" name="Rectangle 71"/>
          <p:cNvSpPr/>
          <p:nvPr/>
        </p:nvSpPr>
        <p:spPr>
          <a:xfrm>
            <a:off x="780728" y="4842120"/>
            <a:ext cx="4429962" cy="1204320"/>
          </a:xfrm>
          <a:prstGeom prst="rect">
            <a:avLst/>
          </a:prstGeom>
          <a:solidFill>
            <a:schemeClr val="accent4"/>
          </a:solidFill>
          <a:ln w="6350">
            <a:solidFill>
              <a:schemeClr val="accent4"/>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e-IL" sz="2000" b="1" dirty="0" smtClean="0">
                <a:solidFill>
                  <a:schemeClr val="bg1"/>
                </a:solidFill>
              </a:rPr>
              <a:t>שווי ההתחייבויות הפיננסיות נלקח על בסיס היוון זרמי המזומנים בריבית השוק או שווי השוק שלהן</a:t>
            </a:r>
          </a:p>
        </p:txBody>
      </p:sp>
      <p:pic>
        <p:nvPicPr>
          <p:cNvPr id="58" name="Picture 57"/>
          <p:cNvPicPr>
            <a:picLocks noChangeAspect="1"/>
          </p:cNvPicPr>
          <p:nvPr/>
        </p:nvPicPr>
        <p:blipFill>
          <a:blip r:embed="rId7"/>
          <a:stretch>
            <a:fillRect/>
          </a:stretch>
        </p:blipFill>
        <p:spPr>
          <a:xfrm>
            <a:off x="771524" y="1221904"/>
            <a:ext cx="2266950" cy="3562350"/>
          </a:xfrm>
          <a:prstGeom prst="rect">
            <a:avLst/>
          </a:prstGeom>
        </p:spPr>
      </p:pic>
      <p:sp>
        <p:nvSpPr>
          <p:cNvPr id="60" name="Rectangle 59"/>
          <p:cNvSpPr/>
          <p:nvPr/>
        </p:nvSpPr>
        <p:spPr>
          <a:xfrm>
            <a:off x="852736" y="3238128"/>
            <a:ext cx="2185738" cy="204592"/>
          </a:xfrm>
          <a:prstGeom prst="rect">
            <a:avLst/>
          </a:prstGeom>
          <a:noFill/>
          <a:ln w="38100">
            <a:solidFill>
              <a:schemeClr val="tx2"/>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smtClean="0"/>
          </a:p>
        </p:txBody>
      </p:sp>
      <p:cxnSp>
        <p:nvCxnSpPr>
          <p:cNvPr id="62" name="Straight Arrow Connector 61"/>
          <p:cNvCxnSpPr>
            <a:endCxn id="63" idx="2"/>
          </p:cNvCxnSpPr>
          <p:nvPr/>
        </p:nvCxnSpPr>
        <p:spPr>
          <a:xfrm flipV="1">
            <a:off x="3038474" y="2497395"/>
            <a:ext cx="998096" cy="80199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84984" y="1881299"/>
            <a:ext cx="1903171" cy="616096"/>
          </a:xfrm>
          <a:prstGeom prst="rect">
            <a:avLst/>
          </a:prstGeom>
          <a:solidFill>
            <a:schemeClr val="bg1">
              <a:lumMod val="85000"/>
            </a:schemeClr>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he-IL" sz="1800" b="1" dirty="0" smtClean="0"/>
              <a:t>שווי שוק -</a:t>
            </a:r>
          </a:p>
          <a:p>
            <a:pPr algn="ctr" rtl="1"/>
            <a:r>
              <a:rPr lang="he-IL" sz="1800" b="1" dirty="0" smtClean="0"/>
              <a:t>271 מיליון </a:t>
            </a:r>
            <a:r>
              <a:rPr lang="he-IL" sz="1800" b="1" dirty="0" err="1" smtClean="0"/>
              <a:t>ש''ח</a:t>
            </a:r>
            <a:endParaRPr lang="he-IL" sz="1800" b="1" dirty="0" smtClean="0"/>
          </a:p>
        </p:txBody>
      </p:sp>
      <p:grpSp>
        <p:nvGrpSpPr>
          <p:cNvPr id="68" name="Group 67"/>
          <p:cNvGrpSpPr/>
          <p:nvPr/>
        </p:nvGrpSpPr>
        <p:grpSpPr>
          <a:xfrm>
            <a:off x="5317232" y="4906664"/>
            <a:ext cx="4234295" cy="2147888"/>
            <a:chOff x="5591197" y="4358430"/>
            <a:chExt cx="4657725" cy="1952625"/>
          </a:xfrm>
        </p:grpSpPr>
        <p:pic>
          <p:nvPicPr>
            <p:cNvPr id="66" name="Picture 65"/>
            <p:cNvPicPr>
              <a:picLocks noChangeAspect="1"/>
            </p:cNvPicPr>
            <p:nvPr/>
          </p:nvPicPr>
          <p:blipFill>
            <a:blip r:embed="rId8"/>
            <a:stretch>
              <a:fillRect/>
            </a:stretch>
          </p:blipFill>
          <p:spPr>
            <a:xfrm>
              <a:off x="5605264" y="4358430"/>
              <a:ext cx="4619625" cy="1085850"/>
            </a:xfrm>
            <a:prstGeom prst="rect">
              <a:avLst/>
            </a:prstGeom>
          </p:spPr>
        </p:pic>
        <p:pic>
          <p:nvPicPr>
            <p:cNvPr id="67" name="Picture 66"/>
            <p:cNvPicPr>
              <a:picLocks noChangeAspect="1"/>
            </p:cNvPicPr>
            <p:nvPr/>
          </p:nvPicPr>
          <p:blipFill>
            <a:blip r:embed="rId9"/>
            <a:stretch>
              <a:fillRect/>
            </a:stretch>
          </p:blipFill>
          <p:spPr>
            <a:xfrm>
              <a:off x="5591197" y="5444280"/>
              <a:ext cx="4657725" cy="866775"/>
            </a:xfrm>
            <a:prstGeom prst="rect">
              <a:avLst/>
            </a:prstGeom>
          </p:spPr>
        </p:pic>
      </p:grpSp>
      <p:sp>
        <p:nvSpPr>
          <p:cNvPr id="83" name="Rectangle 82"/>
          <p:cNvSpPr/>
          <p:nvPr/>
        </p:nvSpPr>
        <p:spPr>
          <a:xfrm>
            <a:off x="5893296" y="4959266"/>
            <a:ext cx="432048" cy="1974933"/>
          </a:xfrm>
          <a:prstGeom prst="rect">
            <a:avLst/>
          </a:prstGeom>
          <a:noFill/>
          <a:ln w="38100">
            <a:solidFill>
              <a:schemeClr val="tx2"/>
            </a:solidFill>
            <a:prstDash val="dash"/>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e-IL" dirty="0" smtClean="0"/>
          </a:p>
        </p:txBody>
      </p:sp>
      <p:sp>
        <p:nvSpPr>
          <p:cNvPr id="84" name="Rectangle 83"/>
          <p:cNvSpPr/>
          <p:nvPr/>
        </p:nvSpPr>
        <p:spPr>
          <a:xfrm>
            <a:off x="7449573" y="4111552"/>
            <a:ext cx="1903171" cy="616096"/>
          </a:xfrm>
          <a:prstGeom prst="rect">
            <a:avLst/>
          </a:prstGeom>
          <a:solidFill>
            <a:schemeClr val="bg1">
              <a:lumMod val="85000"/>
            </a:schemeClr>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he-IL" sz="1800" b="1" dirty="0" smtClean="0"/>
              <a:t>שווי בספרים - 250 מיליון </a:t>
            </a:r>
            <a:r>
              <a:rPr lang="he-IL" sz="1800" b="1" dirty="0" err="1" smtClean="0"/>
              <a:t>ש''ח</a:t>
            </a:r>
            <a:endParaRPr lang="he-IL" sz="1800" b="1" dirty="0" smtClean="0"/>
          </a:p>
        </p:txBody>
      </p:sp>
      <p:cxnSp>
        <p:nvCxnSpPr>
          <p:cNvPr id="85" name="Straight Arrow Connector 84"/>
          <p:cNvCxnSpPr>
            <a:stCxn id="84" idx="1"/>
            <a:endCxn id="83" idx="0"/>
          </p:cNvCxnSpPr>
          <p:nvPr/>
        </p:nvCxnSpPr>
        <p:spPr>
          <a:xfrm flipH="1">
            <a:off x="6109320" y="4419600"/>
            <a:ext cx="1340253" cy="539666"/>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521310" y="6338454"/>
            <a:ext cx="2643794" cy="616096"/>
          </a:xfrm>
          <a:prstGeom prst="rect">
            <a:avLst/>
          </a:prstGeom>
          <a:solidFill>
            <a:schemeClr val="bg1">
              <a:lumMod val="85000"/>
            </a:schemeClr>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he-IL" sz="1800" b="1" dirty="0" smtClean="0"/>
              <a:t>בעיה </a:t>
            </a:r>
            <a:r>
              <a:rPr lang="he-IL" sz="1800" b="1" dirty="0" smtClean="0"/>
              <a:t>-</a:t>
            </a:r>
          </a:p>
          <a:p>
            <a:pPr algn="ctr" rtl="1"/>
            <a:r>
              <a:rPr lang="he-IL" sz="1800" b="1" dirty="0" smtClean="0"/>
              <a:t>מה עושים בירידת ערך?</a:t>
            </a:r>
            <a:endParaRPr lang="he-IL" sz="1800" b="1" dirty="0" smtClean="0"/>
          </a:p>
        </p:txBody>
      </p:sp>
    </p:spTree>
    <p:custDataLst>
      <p:tags r:id="rId1"/>
    </p:custDataLst>
    <p:extLst>
      <p:ext uri="{BB962C8B-B14F-4D97-AF65-F5344CB8AC3E}">
        <p14:creationId xmlns:p14="http://schemas.microsoft.com/office/powerpoint/2010/main" val="3832654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16</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נכסים והתחייבויות נוספים</a:t>
            </a:r>
            <a:br>
              <a:rPr lang="he-IL" sz="2400" dirty="0" smtClean="0"/>
            </a:br>
            <a:r>
              <a:rPr lang="he-IL" sz="2000" dirty="0" smtClean="0"/>
              <a:t>יש להוסיף לשווי החברה נכסים והתחייבויות נוספים</a:t>
            </a:r>
            <a:endParaRPr lang="he-IL" sz="2400" dirty="0"/>
          </a:p>
        </p:txBody>
      </p:sp>
      <p:grpSp>
        <p:nvGrpSpPr>
          <p:cNvPr id="71" name="Group 21"/>
          <p:cNvGrpSpPr/>
          <p:nvPr/>
        </p:nvGrpSpPr>
        <p:grpSpPr>
          <a:xfrm>
            <a:off x="6343976" y="2816093"/>
            <a:ext cx="3009185" cy="4022435"/>
            <a:chOff x="7117142" y="2049581"/>
            <a:chExt cx="2800350" cy="4022435"/>
          </a:xfrm>
        </p:grpSpPr>
        <p:sp>
          <p:nvSpPr>
            <p:cNvPr id="72" name="Rectangle 8"/>
            <p:cNvSpPr>
              <a:spLocks noChangeArrowheads="1"/>
            </p:cNvSpPr>
            <p:nvPr/>
          </p:nvSpPr>
          <p:spPr bwMode="auto">
            <a:xfrm>
              <a:off x="7117142" y="2049581"/>
              <a:ext cx="2800350" cy="4022435"/>
            </a:xfrm>
            <a:prstGeom prst="rect">
              <a:avLst/>
            </a:prstGeom>
            <a:solidFill>
              <a:schemeClr val="tx2"/>
            </a:solidFill>
            <a:ln w="6350">
              <a:noFill/>
              <a:miter lim="800000"/>
              <a:headEnd type="none" w="sm" len="sm"/>
              <a:tailEnd type="none" w="sm" len="sm"/>
            </a:ln>
          </p:spPr>
          <p:txBody>
            <a:bodyPr lIns="126000" tIns="82800" rIns="90000" bIns="46800"/>
            <a:lstStyle/>
            <a:p>
              <a:pPr marL="0" marR="0" lvl="0" indent="0" algn="ctr" defTabSz="762000" rtl="1" eaLnBrk="0" fontAlgn="auto" latinLnBrk="0" hangingPunct="0">
                <a:lnSpc>
                  <a:spcPct val="100000"/>
                </a:lnSpc>
                <a:spcBef>
                  <a:spcPts val="0"/>
                </a:spcBef>
                <a:spcAft>
                  <a:spcPts val="0"/>
                </a:spcAft>
                <a:buClrTx/>
                <a:buSzTx/>
                <a:buFontTx/>
                <a:buNone/>
                <a:tabLst/>
                <a:defRPr/>
              </a:pPr>
              <a:endParaRPr kumimoji="0" lang="he-IL" sz="1800" b="1" i="0" u="none" strike="noStrike" kern="0" cap="none" spc="0" normalizeH="0" baseline="0" noProof="0" dirty="0" smtClean="0">
                <a:ln>
                  <a:noFill/>
                </a:ln>
                <a:solidFill>
                  <a:sysClr val="windowText" lastClr="000000"/>
                </a:solidFill>
                <a:effectLst/>
                <a:uLnTx/>
                <a:uFillTx/>
              </a:endParaRPr>
            </a:p>
          </p:txBody>
        </p:sp>
        <p:sp>
          <p:nvSpPr>
            <p:cNvPr id="73" name="Rectangle 9"/>
            <p:cNvSpPr>
              <a:spLocks noChangeArrowheads="1"/>
            </p:cNvSpPr>
            <p:nvPr/>
          </p:nvSpPr>
          <p:spPr bwMode="auto">
            <a:xfrm>
              <a:off x="7325041" y="2483800"/>
              <a:ext cx="2403475" cy="327475"/>
            </a:xfrm>
            <a:prstGeom prst="rect">
              <a:avLst/>
            </a:prstGeom>
            <a:solidFill>
              <a:schemeClr val="tx2">
                <a:lumMod val="40000"/>
                <a:lumOff val="60000"/>
              </a:schemeClr>
            </a:solidFill>
            <a:ln w="6350">
              <a:noFill/>
              <a:miter lim="800000"/>
              <a:headEnd/>
              <a:tailEnd/>
            </a:ln>
          </p:spPr>
          <p:txBody>
            <a:bodyPr lIns="0" tIns="0" rIns="0" bIns="0" anchor="ctr" anchorCtr="1"/>
            <a:lstStyle/>
            <a:p>
              <a:pPr marL="0" marR="0" lvl="0" indent="0" algn="ctr" defTabSz="762000" rtl="1" eaLnBrk="0" fontAlgn="auto" latinLnBrk="0" hangingPunct="0">
                <a:lnSpc>
                  <a:spcPct val="100000"/>
                </a:lnSpc>
                <a:spcBef>
                  <a:spcPct val="50000"/>
                </a:spcBef>
                <a:spcAft>
                  <a:spcPts val="0"/>
                </a:spcAft>
                <a:buClr>
                  <a:srgbClr val="00279F"/>
                </a:buClr>
                <a:buSzPct val="85000"/>
                <a:buFont typeface="Wingdings" pitchFamily="2" charset="2"/>
                <a:buNone/>
                <a:tabLst/>
                <a:defRPr/>
              </a:pPr>
              <a:r>
                <a:rPr kumimoji="0" lang="he-IL" sz="1400" b="1" i="0" u="none" strike="noStrike" kern="0" cap="none" spc="0" normalizeH="0" baseline="0" noProof="0" dirty="0" smtClean="0">
                  <a:ln>
                    <a:noFill/>
                  </a:ln>
                  <a:effectLst/>
                  <a:uLnTx/>
                  <a:uFillTx/>
                </a:rPr>
                <a:t>נכסים</a:t>
              </a:r>
              <a:endParaRPr kumimoji="0" lang="he-IL" sz="900" b="1" i="0" u="none" strike="noStrike" kern="0" cap="none" spc="0" normalizeH="0" baseline="0" noProof="0" dirty="0" smtClean="0">
                <a:ln>
                  <a:noFill/>
                </a:ln>
                <a:effectLst/>
                <a:uLnTx/>
                <a:uFillTx/>
              </a:endParaRPr>
            </a:p>
          </p:txBody>
        </p:sp>
        <p:sp>
          <p:nvSpPr>
            <p:cNvPr id="74" name="Rectangle 10"/>
            <p:cNvSpPr>
              <a:spLocks noChangeArrowheads="1"/>
            </p:cNvSpPr>
            <p:nvPr/>
          </p:nvSpPr>
          <p:spPr bwMode="auto">
            <a:xfrm>
              <a:off x="7325041" y="2846942"/>
              <a:ext cx="2403475" cy="2951106"/>
            </a:xfrm>
            <a:prstGeom prst="rect">
              <a:avLst/>
            </a:prstGeom>
            <a:solidFill>
              <a:srgbClr val="FFFFFF"/>
            </a:solidFill>
            <a:ln w="6350">
              <a:noFill/>
              <a:miter lim="800000"/>
              <a:headEnd/>
              <a:tailEnd/>
            </a:ln>
          </p:spPr>
          <p:txBody>
            <a:bodyPr lIns="54000" tIns="90000" rIns="90000" bIns="90000"/>
            <a:lstStyle/>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kumimoji="0" lang="he-IL" sz="1400" b="0" i="0" u="none" strike="noStrike" kern="0" cap="none" spc="0" normalizeH="0" baseline="0" noProof="0" dirty="0" smtClean="0">
                  <a:ln>
                    <a:noFill/>
                  </a:ln>
                  <a:solidFill>
                    <a:sysClr val="windowText" lastClr="000000"/>
                  </a:solidFill>
                  <a:effectLst/>
                  <a:uLnTx/>
                  <a:uFillTx/>
                </a:rPr>
                <a:t>מזומנים ושווי מזומנים</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dirty="0" smtClean="0">
                  <a:solidFill>
                    <a:sysClr val="windowText" lastClr="000000"/>
                  </a:solidFill>
                </a:rPr>
                <a:t>לקוחות</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dirty="0" smtClean="0">
                  <a:solidFill>
                    <a:sysClr val="windowText" lastClr="000000"/>
                  </a:solidFill>
                </a:rPr>
                <a:t>פיקדונות</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kumimoji="0" lang="he-IL" sz="1400" b="0" i="0" u="none" strike="noStrike" kern="0" cap="none" spc="0" normalizeH="0" baseline="0" noProof="0" dirty="0" smtClean="0">
                  <a:ln>
                    <a:noFill/>
                  </a:ln>
                  <a:solidFill>
                    <a:sysClr val="windowText" lastClr="000000"/>
                  </a:solidFill>
                  <a:effectLst/>
                  <a:uLnTx/>
                  <a:uFillTx/>
                </a:rPr>
                <a:t>חייבים</a:t>
              </a:r>
              <a:r>
                <a:rPr kumimoji="0" lang="he-IL" sz="1400" b="0" i="0" u="none" strike="noStrike" kern="0" cap="none" spc="0" normalizeH="0" noProof="0" dirty="0" smtClean="0">
                  <a:ln>
                    <a:noFill/>
                  </a:ln>
                  <a:solidFill>
                    <a:sysClr val="windowText" lastClr="000000"/>
                  </a:solidFill>
                  <a:effectLst/>
                  <a:uLnTx/>
                  <a:uFillTx/>
                </a:rPr>
                <a:t> ויתרות חובה</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dirty="0" smtClean="0">
                  <a:solidFill>
                    <a:sysClr val="windowText" lastClr="000000"/>
                  </a:solidFill>
                </a:rPr>
                <a:t>נגזרים פיננסיים</a:t>
              </a:r>
              <a:endParaRPr kumimoji="0" lang="he-IL" sz="1400" b="0" i="0" u="none" strike="noStrike" kern="0" cap="none" spc="0" normalizeH="0" noProof="0" dirty="0" smtClean="0">
                <a:ln>
                  <a:noFill/>
                </a:ln>
                <a:solidFill>
                  <a:sysClr val="windowText" lastClr="000000"/>
                </a:solidFill>
                <a:effectLst/>
                <a:uLnTx/>
                <a:uFillTx/>
              </a:endParaRP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baseline="0" dirty="0" smtClean="0">
                  <a:solidFill>
                    <a:sysClr val="windowText" lastClr="000000"/>
                  </a:solidFill>
                </a:rPr>
                <a:t>נכסים</a:t>
              </a:r>
              <a:r>
                <a:rPr lang="he-IL" sz="1400" kern="0" dirty="0" smtClean="0">
                  <a:solidFill>
                    <a:sysClr val="windowText" lastClr="000000"/>
                  </a:solidFill>
                </a:rPr>
                <a:t> לא שוטפים המיועדים למכירה</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dirty="0" smtClean="0">
                  <a:solidFill>
                    <a:sysClr val="windowText" lastClr="000000"/>
                  </a:solidFill>
                </a:rPr>
                <a:t>הלוואות</a:t>
              </a:r>
            </a:p>
            <a:p>
              <a:pPr marL="180975" marR="0" lvl="0" indent="-180975" algn="r" defTabSz="762000" rtl="1" eaLnBrk="0" fontAlgn="auto" latinLnBrk="0" hangingPunct="0">
                <a:lnSpc>
                  <a:spcPct val="100000"/>
                </a:lnSpc>
                <a:spcBef>
                  <a:spcPct val="40000"/>
                </a:spcBef>
                <a:spcAft>
                  <a:spcPts val="0"/>
                </a:spcAft>
                <a:buClr>
                  <a:schemeClr val="tx2"/>
                </a:buClr>
                <a:buSzPct val="85000"/>
                <a:buFont typeface="Arial" pitchFamily="34" charset="0"/>
                <a:buChar char="•"/>
                <a:tabLst>
                  <a:tab pos="1590675" algn="l"/>
                  <a:tab pos="2047875" algn="r"/>
                </a:tabLst>
                <a:defRPr/>
              </a:pPr>
              <a:r>
                <a:rPr lang="he-IL" sz="1400" kern="0" dirty="0" smtClean="0">
                  <a:solidFill>
                    <a:sysClr val="windowText" lastClr="000000"/>
                  </a:solidFill>
                </a:rPr>
                <a:t>רכוש קבוע, נטו</a:t>
              </a:r>
            </a:p>
            <a:p>
              <a:pPr marR="0" lvl="0" algn="r" defTabSz="762000" rtl="1" eaLnBrk="0" fontAlgn="auto" latinLnBrk="0" hangingPunct="0">
                <a:lnSpc>
                  <a:spcPct val="100000"/>
                </a:lnSpc>
                <a:spcBef>
                  <a:spcPct val="40000"/>
                </a:spcBef>
                <a:spcAft>
                  <a:spcPts val="0"/>
                </a:spcAft>
                <a:buClr>
                  <a:schemeClr val="tx2"/>
                </a:buClr>
                <a:buSzPct val="85000"/>
                <a:tabLst>
                  <a:tab pos="1590675" algn="l"/>
                  <a:tab pos="2047875" algn="r"/>
                </a:tabLst>
                <a:defRPr/>
              </a:pPr>
              <a:endParaRPr kumimoji="0" lang="he-IL" sz="1400" b="0" i="0" u="none" strike="noStrike" kern="0" cap="none" spc="0" normalizeH="0" baseline="0" noProof="0" dirty="0" smtClean="0">
                <a:ln>
                  <a:noFill/>
                </a:ln>
                <a:solidFill>
                  <a:sysClr val="windowText" lastClr="000000"/>
                </a:solidFill>
                <a:effectLst/>
                <a:uLnTx/>
                <a:uFillTx/>
              </a:endParaRPr>
            </a:p>
          </p:txBody>
        </p:sp>
      </p:grpSp>
      <p:grpSp>
        <p:nvGrpSpPr>
          <p:cNvPr id="79" name="Group 21"/>
          <p:cNvGrpSpPr/>
          <p:nvPr/>
        </p:nvGrpSpPr>
        <p:grpSpPr>
          <a:xfrm>
            <a:off x="3301008" y="2816093"/>
            <a:ext cx="3009185" cy="4022435"/>
            <a:chOff x="7117142" y="2027772"/>
            <a:chExt cx="2800350" cy="4022435"/>
          </a:xfrm>
        </p:grpSpPr>
        <p:sp>
          <p:nvSpPr>
            <p:cNvPr id="80" name="Rectangle 8"/>
            <p:cNvSpPr>
              <a:spLocks noChangeArrowheads="1"/>
            </p:cNvSpPr>
            <p:nvPr/>
          </p:nvSpPr>
          <p:spPr bwMode="auto">
            <a:xfrm>
              <a:off x="7117142" y="2027772"/>
              <a:ext cx="2800350" cy="4022435"/>
            </a:xfrm>
            <a:prstGeom prst="rect">
              <a:avLst/>
            </a:prstGeom>
            <a:solidFill>
              <a:schemeClr val="accent4"/>
            </a:solidFill>
            <a:ln w="6350">
              <a:noFill/>
              <a:miter lim="800000"/>
              <a:headEnd type="none" w="sm" len="sm"/>
              <a:tailEnd type="none" w="sm" len="sm"/>
            </a:ln>
          </p:spPr>
          <p:txBody>
            <a:bodyPr lIns="126000" tIns="82800" rIns="90000" bIns="46800"/>
            <a:lstStyle/>
            <a:p>
              <a:pPr marL="0" marR="0" lvl="0" indent="0" algn="ctr" defTabSz="762000" rtl="1" eaLnBrk="0" fontAlgn="auto" latinLnBrk="0" hangingPunct="0">
                <a:lnSpc>
                  <a:spcPct val="100000"/>
                </a:lnSpc>
                <a:spcBef>
                  <a:spcPct val="50000"/>
                </a:spcBef>
                <a:spcAft>
                  <a:spcPts val="0"/>
                </a:spcAft>
                <a:buClr>
                  <a:srgbClr val="00279F"/>
                </a:buClr>
                <a:buSzPct val="85000"/>
                <a:buFont typeface="Wingdings" pitchFamily="2" charset="2"/>
                <a:buNone/>
                <a:tabLst/>
                <a:defRPr/>
              </a:pPr>
              <a:endParaRPr kumimoji="0" lang="he-IL" sz="1800" b="1" i="0" u="none" strike="noStrike" kern="0" cap="none" spc="0" normalizeH="0" baseline="0" noProof="0" dirty="0" smtClean="0">
                <a:ln>
                  <a:noFill/>
                </a:ln>
                <a:solidFill>
                  <a:schemeClr val="bg2"/>
                </a:solidFill>
                <a:effectLst/>
                <a:uLnTx/>
                <a:uFillTx/>
              </a:endParaRPr>
            </a:p>
            <a:p>
              <a:pPr marL="0" marR="0" lvl="0" indent="0" algn="ctr" defTabSz="762000" rtl="1" eaLnBrk="0" fontAlgn="auto" latinLnBrk="0" hangingPunct="0">
                <a:lnSpc>
                  <a:spcPct val="100000"/>
                </a:lnSpc>
                <a:spcBef>
                  <a:spcPts val="0"/>
                </a:spcBef>
                <a:spcAft>
                  <a:spcPts val="0"/>
                </a:spcAft>
                <a:buClrTx/>
                <a:buSzTx/>
                <a:buFontTx/>
                <a:buNone/>
                <a:tabLst/>
                <a:defRPr/>
              </a:pPr>
              <a:endParaRPr kumimoji="0" lang="he-IL" sz="1800" b="1" i="0" u="none" strike="noStrike" kern="0" cap="none" spc="0" normalizeH="0" baseline="0" noProof="0" dirty="0" smtClean="0">
                <a:ln>
                  <a:noFill/>
                </a:ln>
                <a:solidFill>
                  <a:sysClr val="windowText" lastClr="000000"/>
                </a:solidFill>
                <a:effectLst/>
                <a:uLnTx/>
                <a:uFillTx/>
              </a:endParaRPr>
            </a:p>
          </p:txBody>
        </p:sp>
        <p:sp>
          <p:nvSpPr>
            <p:cNvPr id="83" name="Rectangle 11"/>
            <p:cNvSpPr>
              <a:spLocks noChangeArrowheads="1"/>
            </p:cNvSpPr>
            <p:nvPr/>
          </p:nvSpPr>
          <p:spPr bwMode="auto">
            <a:xfrm>
              <a:off x="7325041" y="2463871"/>
              <a:ext cx="2403475" cy="327474"/>
            </a:xfrm>
            <a:prstGeom prst="rect">
              <a:avLst/>
            </a:prstGeom>
            <a:solidFill>
              <a:schemeClr val="accent4">
                <a:lumMod val="60000"/>
                <a:lumOff val="40000"/>
              </a:schemeClr>
            </a:solidFill>
            <a:ln w="6350">
              <a:noFill/>
              <a:miter lim="800000"/>
              <a:headEnd/>
              <a:tailEnd/>
            </a:ln>
          </p:spPr>
          <p:txBody>
            <a:bodyPr lIns="0" tIns="0" rIns="0" bIns="0" anchor="ctr" anchorCtr="1"/>
            <a:lstStyle/>
            <a:p>
              <a:pPr marL="0" marR="0" lvl="0" indent="0" algn="ctr" defTabSz="762000" rtl="1" eaLnBrk="0" fontAlgn="auto" latinLnBrk="0" hangingPunct="0">
                <a:lnSpc>
                  <a:spcPct val="100000"/>
                </a:lnSpc>
                <a:spcBef>
                  <a:spcPct val="50000"/>
                </a:spcBef>
                <a:spcAft>
                  <a:spcPts val="0"/>
                </a:spcAft>
                <a:buClr>
                  <a:srgbClr val="00279F"/>
                </a:buClr>
                <a:buSzPct val="85000"/>
                <a:buFont typeface="Wingdings" pitchFamily="2" charset="2"/>
                <a:buNone/>
                <a:tabLst/>
                <a:defRPr/>
              </a:pPr>
              <a:r>
                <a:rPr kumimoji="0" lang="he-IL" sz="1400" b="1" i="0" u="none" strike="noStrike" kern="0" cap="none" spc="0" normalizeH="0" baseline="0" noProof="0" dirty="0" smtClean="0">
                  <a:ln>
                    <a:noFill/>
                  </a:ln>
                  <a:solidFill>
                    <a:schemeClr val="bg1"/>
                  </a:solidFill>
                  <a:effectLst/>
                  <a:uLnTx/>
                  <a:uFillTx/>
                </a:rPr>
                <a:t>התחייבויות</a:t>
              </a:r>
            </a:p>
          </p:txBody>
        </p:sp>
        <p:sp>
          <p:nvSpPr>
            <p:cNvPr id="84" name="Rectangle 12"/>
            <p:cNvSpPr>
              <a:spLocks noChangeArrowheads="1"/>
            </p:cNvSpPr>
            <p:nvPr/>
          </p:nvSpPr>
          <p:spPr bwMode="auto">
            <a:xfrm>
              <a:off x="7325041" y="2825134"/>
              <a:ext cx="2403475" cy="2951106"/>
            </a:xfrm>
            <a:prstGeom prst="rect">
              <a:avLst/>
            </a:prstGeom>
            <a:solidFill>
              <a:srgbClr val="FFFFFF"/>
            </a:solidFill>
            <a:ln w="6350">
              <a:noFill/>
              <a:miter lim="800000"/>
              <a:headEnd/>
              <a:tailEnd/>
            </a:ln>
          </p:spPr>
          <p:txBody>
            <a:bodyPr lIns="54000" tIns="90000" rIns="90000" bIns="90000"/>
            <a:lstStyle/>
            <a:p>
              <a:pPr marL="180975" indent="-180975" algn="r" defTabSz="762000" rtl="1" eaLnBrk="0" hangingPunct="0">
                <a:spcBef>
                  <a:spcPct val="40000"/>
                </a:spcBef>
                <a:buClr>
                  <a:schemeClr val="tx2"/>
                </a:buClr>
                <a:buSzPct val="85000"/>
                <a:buFont typeface="Arial" pitchFamily="34" charset="0"/>
                <a:buChar char="•"/>
                <a:tabLst>
                  <a:tab pos="1590675" algn="l"/>
                  <a:tab pos="2047875" algn="r"/>
                </a:tabLst>
              </a:pPr>
              <a:r>
                <a:rPr lang="he-IL" sz="1400" kern="0" dirty="0" smtClean="0">
                  <a:solidFill>
                    <a:sysClr val="windowText" lastClr="000000"/>
                  </a:solidFill>
                </a:rPr>
                <a:t>התחייבויות </a:t>
              </a:r>
              <a:r>
                <a:rPr lang="he-IL" sz="1400" kern="0" dirty="0" smtClean="0">
                  <a:solidFill>
                    <a:sysClr val="windowText" lastClr="000000"/>
                  </a:solidFill>
                </a:rPr>
                <a:t>לספקים</a:t>
              </a:r>
            </a:p>
            <a:p>
              <a:pPr marL="180975" indent="-180975" algn="r" defTabSz="762000" rtl="1" eaLnBrk="0" hangingPunct="0">
                <a:spcBef>
                  <a:spcPct val="40000"/>
                </a:spcBef>
                <a:buClr>
                  <a:schemeClr val="tx2"/>
                </a:buClr>
                <a:buSzPct val="85000"/>
                <a:buFont typeface="Arial" pitchFamily="34" charset="0"/>
                <a:buChar char="•"/>
                <a:tabLst>
                  <a:tab pos="1590675" algn="l"/>
                  <a:tab pos="2047875" algn="r"/>
                </a:tabLst>
              </a:pPr>
              <a:r>
                <a:rPr lang="he-IL" sz="1400" kern="0" dirty="0" smtClean="0">
                  <a:solidFill>
                    <a:sysClr val="windowText" lastClr="000000"/>
                  </a:solidFill>
                </a:rPr>
                <a:t>זכאים ויתרות זכות</a:t>
              </a:r>
            </a:p>
            <a:p>
              <a:pPr marL="180975" indent="-180975" algn="r" defTabSz="762000" rtl="1" eaLnBrk="0" hangingPunct="0">
                <a:spcBef>
                  <a:spcPct val="40000"/>
                </a:spcBef>
                <a:buClr>
                  <a:schemeClr val="tx2"/>
                </a:buClr>
                <a:buSzPct val="85000"/>
                <a:buFont typeface="Arial" pitchFamily="34" charset="0"/>
                <a:buChar char="•"/>
                <a:tabLst>
                  <a:tab pos="1590675" algn="l"/>
                  <a:tab pos="2047875" algn="r"/>
                </a:tabLst>
              </a:pPr>
              <a:r>
                <a:rPr lang="he-IL" sz="1400" kern="0" dirty="0" smtClean="0">
                  <a:solidFill>
                    <a:sysClr val="windowText" lastClr="000000"/>
                  </a:solidFill>
                </a:rPr>
                <a:t>הטבות לעובדים</a:t>
              </a:r>
              <a:endParaRPr lang="he-IL" sz="1400" kern="0" dirty="0" smtClean="0">
                <a:solidFill>
                  <a:sysClr val="windowText" lastClr="000000"/>
                </a:solidFill>
              </a:endParaRPr>
            </a:p>
          </p:txBody>
        </p:sp>
      </p:grpSp>
      <p:sp>
        <p:nvSpPr>
          <p:cNvPr id="2" name="TextBox 1"/>
          <p:cNvSpPr txBox="1"/>
          <p:nvPr/>
        </p:nvSpPr>
        <p:spPr>
          <a:xfrm>
            <a:off x="3301008" y="2426295"/>
            <a:ext cx="6052153" cy="307777"/>
          </a:xfrm>
          <a:prstGeom prst="rect">
            <a:avLst/>
          </a:prstGeom>
          <a:noFill/>
          <a:ln>
            <a:noFill/>
          </a:ln>
        </p:spPr>
        <p:txBody>
          <a:bodyPr wrap="square" lIns="0" tIns="0" rIns="0" bIns="0" rtlCol="1">
            <a:spAutoFit/>
          </a:bodyPr>
          <a:lstStyle/>
          <a:p>
            <a:pPr algn="ctr" rtl="1"/>
            <a:r>
              <a:rPr lang="he-IL" sz="2000" b="1" noProof="0" dirty="0" smtClean="0">
                <a:solidFill>
                  <a:schemeClr val="tx2"/>
                </a:solidFill>
                <a:latin typeface="Georgia" pitchFamily="18" charset="0"/>
                <a:cs typeface="Arial" pitchFamily="34" charset="0"/>
              </a:rPr>
              <a:t>דוגמאות</a:t>
            </a:r>
          </a:p>
        </p:txBody>
      </p:sp>
      <p:cxnSp>
        <p:nvCxnSpPr>
          <p:cNvPr id="58" name="Straight Connector 57"/>
          <p:cNvCxnSpPr/>
          <p:nvPr/>
        </p:nvCxnSpPr>
        <p:spPr>
          <a:xfrm>
            <a:off x="3301008" y="2734072"/>
            <a:ext cx="6052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454145" y="4007379"/>
            <a:ext cx="2643794" cy="616096"/>
          </a:xfrm>
          <a:prstGeom prst="rect">
            <a:avLst/>
          </a:prstGeom>
          <a:solidFill>
            <a:schemeClr val="bg1">
              <a:lumMod val="85000"/>
            </a:schemeClr>
          </a:solidFill>
          <a:ln w="63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he-IL" sz="1800" b="1" dirty="0" smtClean="0"/>
              <a:t>יש להימנע מ"ספירה כפולה"!</a:t>
            </a:r>
            <a:endParaRPr lang="he-IL" sz="1800" b="1" dirty="0" smtClean="0"/>
          </a:p>
        </p:txBody>
      </p:sp>
    </p:spTree>
    <p:custDataLst>
      <p:tags r:id="rId1"/>
    </p:custDataLst>
    <p:extLst>
      <p:ext uri="{BB962C8B-B14F-4D97-AF65-F5344CB8AC3E}">
        <p14:creationId xmlns:p14="http://schemas.microsoft.com/office/powerpoint/2010/main" val="199091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17</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שליטה וסחירות</a:t>
            </a:r>
            <a:br>
              <a:rPr lang="he-IL" sz="2400" dirty="0" smtClean="0"/>
            </a:br>
            <a:r>
              <a:rPr lang="he-IL" sz="2000" dirty="0" smtClean="0"/>
              <a:t>ניכוי בגין העדר שליטה וסחירות</a:t>
            </a:r>
            <a:endParaRPr lang="he-IL" sz="2400" dirty="0"/>
          </a:p>
        </p:txBody>
      </p:sp>
      <p:grpSp>
        <p:nvGrpSpPr>
          <p:cNvPr id="67" name="Group 66"/>
          <p:cNvGrpSpPr>
            <a:grpSpLocks noChangeAspect="1"/>
          </p:cNvGrpSpPr>
          <p:nvPr/>
        </p:nvGrpSpPr>
        <p:grpSpPr>
          <a:xfrm>
            <a:off x="1781936" y="2471322"/>
            <a:ext cx="7552040" cy="4442599"/>
            <a:chOff x="2727906" y="2758065"/>
            <a:chExt cx="1568875" cy="978911"/>
          </a:xfrm>
        </p:grpSpPr>
        <p:sp>
          <p:nvSpPr>
            <p:cNvPr id="68" name="Rectangle 445"/>
            <p:cNvSpPr>
              <a:spLocks noChangeArrowheads="1"/>
            </p:cNvSpPr>
            <p:nvPr/>
          </p:nvSpPr>
          <p:spPr bwMode="auto">
            <a:xfrm>
              <a:off x="2828603" y="3663920"/>
              <a:ext cx="266742" cy="678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043056" fontAlgn="base">
                <a:spcBef>
                  <a:spcPct val="0"/>
                </a:spcBef>
                <a:spcAft>
                  <a:spcPct val="0"/>
                </a:spcAft>
              </a:pPr>
              <a:r>
                <a:rPr lang="he-IL" sz="2000" dirty="0" smtClean="0">
                  <a:solidFill>
                    <a:srgbClr val="000000"/>
                  </a:solidFill>
                  <a:latin typeface="Arial" pitchFamily="34" charset="0"/>
                  <a:cs typeface="Arial" pitchFamily="34" charset="0"/>
                </a:rPr>
                <a:t>העדר שליטה</a:t>
              </a:r>
              <a:endParaRPr lang="he-IL" sz="2000" dirty="0">
                <a:latin typeface="Arial" pitchFamily="34" charset="0"/>
                <a:cs typeface="Arial" pitchFamily="34" charset="0"/>
              </a:endParaRPr>
            </a:p>
          </p:txBody>
        </p:sp>
        <p:grpSp>
          <p:nvGrpSpPr>
            <p:cNvPr id="69" name="Group 68"/>
            <p:cNvGrpSpPr/>
            <p:nvPr/>
          </p:nvGrpSpPr>
          <p:grpSpPr>
            <a:xfrm>
              <a:off x="2727906" y="2758065"/>
              <a:ext cx="1568875" cy="978911"/>
              <a:chOff x="2727906" y="2758065"/>
              <a:chExt cx="1568875" cy="978911"/>
            </a:xfrm>
          </p:grpSpPr>
          <p:grpSp>
            <p:nvGrpSpPr>
              <p:cNvPr id="75" name="Group 74"/>
              <p:cNvGrpSpPr/>
              <p:nvPr/>
            </p:nvGrpSpPr>
            <p:grpSpPr>
              <a:xfrm>
                <a:off x="2727906" y="2758065"/>
                <a:ext cx="1568875" cy="978911"/>
                <a:chOff x="2727906" y="2758065"/>
                <a:chExt cx="1568875" cy="978911"/>
              </a:xfrm>
            </p:grpSpPr>
            <p:sp>
              <p:nvSpPr>
                <p:cNvPr id="81" name="Freeform 433"/>
                <p:cNvSpPr>
                  <a:spLocks/>
                </p:cNvSpPr>
                <p:nvPr/>
              </p:nvSpPr>
              <p:spPr bwMode="auto">
                <a:xfrm>
                  <a:off x="2727906" y="2758065"/>
                  <a:ext cx="1568875" cy="597336"/>
                </a:xfrm>
                <a:custGeom>
                  <a:avLst/>
                  <a:gdLst/>
                  <a:ahLst/>
                  <a:cxnLst>
                    <a:cxn ang="0">
                      <a:pos x="1256" y="221"/>
                    </a:cxn>
                    <a:cxn ang="0">
                      <a:pos x="1247" y="182"/>
                    </a:cxn>
                    <a:cxn ang="0">
                      <a:pos x="1211" y="142"/>
                    </a:cxn>
                    <a:cxn ang="0">
                      <a:pos x="1156" y="121"/>
                    </a:cxn>
                    <a:cxn ang="0">
                      <a:pos x="1106" y="121"/>
                    </a:cxn>
                    <a:cxn ang="0">
                      <a:pos x="1074" y="110"/>
                    </a:cxn>
                    <a:cxn ang="0">
                      <a:pos x="1001" y="52"/>
                    </a:cxn>
                    <a:cxn ang="0">
                      <a:pos x="955" y="46"/>
                    </a:cxn>
                    <a:cxn ang="0">
                      <a:pos x="862" y="21"/>
                    </a:cxn>
                    <a:cxn ang="0">
                      <a:pos x="806" y="30"/>
                    </a:cxn>
                    <a:cxn ang="0">
                      <a:pos x="748" y="4"/>
                    </a:cxn>
                    <a:cxn ang="0">
                      <a:pos x="685" y="1"/>
                    </a:cxn>
                    <a:cxn ang="0">
                      <a:pos x="594" y="39"/>
                    </a:cxn>
                    <a:cxn ang="0">
                      <a:pos x="546" y="46"/>
                    </a:cxn>
                    <a:cxn ang="0">
                      <a:pos x="470" y="22"/>
                    </a:cxn>
                    <a:cxn ang="0">
                      <a:pos x="406" y="27"/>
                    </a:cxn>
                    <a:cxn ang="0">
                      <a:pos x="342" y="58"/>
                    </a:cxn>
                    <a:cxn ang="0">
                      <a:pos x="303" y="110"/>
                    </a:cxn>
                    <a:cxn ang="0">
                      <a:pos x="297" y="164"/>
                    </a:cxn>
                    <a:cxn ang="0">
                      <a:pos x="251" y="179"/>
                    </a:cxn>
                    <a:cxn ang="0">
                      <a:pos x="193" y="173"/>
                    </a:cxn>
                    <a:cxn ang="0">
                      <a:pos x="129" y="207"/>
                    </a:cxn>
                    <a:cxn ang="0">
                      <a:pos x="96" y="230"/>
                    </a:cxn>
                    <a:cxn ang="0">
                      <a:pos x="29" y="252"/>
                    </a:cxn>
                    <a:cxn ang="0">
                      <a:pos x="0" y="298"/>
                    </a:cxn>
                    <a:cxn ang="0">
                      <a:pos x="5" y="330"/>
                    </a:cxn>
                    <a:cxn ang="0">
                      <a:pos x="58" y="379"/>
                    </a:cxn>
                    <a:cxn ang="0">
                      <a:pos x="120" y="382"/>
                    </a:cxn>
                    <a:cxn ang="0">
                      <a:pos x="133" y="418"/>
                    </a:cxn>
                    <a:cxn ang="0">
                      <a:pos x="169" y="454"/>
                    </a:cxn>
                    <a:cxn ang="0">
                      <a:pos x="223" y="473"/>
                    </a:cxn>
                    <a:cxn ang="0">
                      <a:pos x="273" y="473"/>
                    </a:cxn>
                    <a:cxn ang="0">
                      <a:pos x="331" y="448"/>
                    </a:cxn>
                    <a:cxn ang="0">
                      <a:pos x="372" y="463"/>
                    </a:cxn>
                    <a:cxn ang="0">
                      <a:pos x="439" y="477"/>
                    </a:cxn>
                    <a:cxn ang="0">
                      <a:pos x="493" y="469"/>
                    </a:cxn>
                    <a:cxn ang="0">
                      <a:pos x="536" y="442"/>
                    </a:cxn>
                    <a:cxn ang="0">
                      <a:pos x="573" y="449"/>
                    </a:cxn>
                    <a:cxn ang="0">
                      <a:pos x="637" y="472"/>
                    </a:cxn>
                    <a:cxn ang="0">
                      <a:pos x="709" y="469"/>
                    </a:cxn>
                    <a:cxn ang="0">
                      <a:pos x="783" y="472"/>
                    </a:cxn>
                    <a:cxn ang="0">
                      <a:pos x="849" y="476"/>
                    </a:cxn>
                    <a:cxn ang="0">
                      <a:pos x="892" y="488"/>
                    </a:cxn>
                    <a:cxn ang="0">
                      <a:pos x="958" y="512"/>
                    </a:cxn>
                    <a:cxn ang="0">
                      <a:pos x="1028" y="503"/>
                    </a:cxn>
                    <a:cxn ang="0">
                      <a:pos x="1089" y="451"/>
                    </a:cxn>
                    <a:cxn ang="0">
                      <a:pos x="1138" y="446"/>
                    </a:cxn>
                    <a:cxn ang="0">
                      <a:pos x="1210" y="400"/>
                    </a:cxn>
                    <a:cxn ang="0">
                      <a:pos x="1256" y="392"/>
                    </a:cxn>
                    <a:cxn ang="0">
                      <a:pos x="1335" y="358"/>
                    </a:cxn>
                    <a:cxn ang="0">
                      <a:pos x="1352" y="315"/>
                    </a:cxn>
                    <a:cxn ang="0">
                      <a:pos x="1344" y="285"/>
                    </a:cxn>
                    <a:cxn ang="0">
                      <a:pos x="1276" y="239"/>
                    </a:cxn>
                  </a:cxnLst>
                  <a:rect l="0" t="0" r="r" b="b"/>
                  <a:pathLst>
                    <a:path w="1352" h="513">
                      <a:moveTo>
                        <a:pt x="1256" y="237"/>
                      </a:moveTo>
                      <a:lnTo>
                        <a:pt x="1256" y="237"/>
                      </a:lnTo>
                      <a:lnTo>
                        <a:pt x="1255" y="237"/>
                      </a:lnTo>
                      <a:lnTo>
                        <a:pt x="1255" y="237"/>
                      </a:lnTo>
                      <a:lnTo>
                        <a:pt x="1256" y="221"/>
                      </a:lnTo>
                      <a:lnTo>
                        <a:pt x="1256" y="221"/>
                      </a:lnTo>
                      <a:lnTo>
                        <a:pt x="1256" y="210"/>
                      </a:lnTo>
                      <a:lnTo>
                        <a:pt x="1255" y="201"/>
                      </a:lnTo>
                      <a:lnTo>
                        <a:pt x="1252" y="191"/>
                      </a:lnTo>
                      <a:lnTo>
                        <a:pt x="1247" y="182"/>
                      </a:lnTo>
                      <a:lnTo>
                        <a:pt x="1241" y="173"/>
                      </a:lnTo>
                      <a:lnTo>
                        <a:pt x="1235" y="164"/>
                      </a:lnTo>
                      <a:lnTo>
                        <a:pt x="1228" y="157"/>
                      </a:lnTo>
                      <a:lnTo>
                        <a:pt x="1220" y="149"/>
                      </a:lnTo>
                      <a:lnTo>
                        <a:pt x="1211" y="142"/>
                      </a:lnTo>
                      <a:lnTo>
                        <a:pt x="1201" y="136"/>
                      </a:lnTo>
                      <a:lnTo>
                        <a:pt x="1191" y="131"/>
                      </a:lnTo>
                      <a:lnTo>
                        <a:pt x="1180" y="127"/>
                      </a:lnTo>
                      <a:lnTo>
                        <a:pt x="1168" y="124"/>
                      </a:lnTo>
                      <a:lnTo>
                        <a:pt x="1156" y="121"/>
                      </a:lnTo>
                      <a:lnTo>
                        <a:pt x="1143" y="119"/>
                      </a:lnTo>
                      <a:lnTo>
                        <a:pt x="1131" y="119"/>
                      </a:lnTo>
                      <a:lnTo>
                        <a:pt x="1131" y="119"/>
                      </a:lnTo>
                      <a:lnTo>
                        <a:pt x="1117" y="119"/>
                      </a:lnTo>
                      <a:lnTo>
                        <a:pt x="1106" y="121"/>
                      </a:lnTo>
                      <a:lnTo>
                        <a:pt x="1092" y="124"/>
                      </a:lnTo>
                      <a:lnTo>
                        <a:pt x="1082" y="127"/>
                      </a:lnTo>
                      <a:lnTo>
                        <a:pt x="1082" y="127"/>
                      </a:lnTo>
                      <a:lnTo>
                        <a:pt x="1079" y="118"/>
                      </a:lnTo>
                      <a:lnTo>
                        <a:pt x="1074" y="110"/>
                      </a:lnTo>
                      <a:lnTo>
                        <a:pt x="1065" y="94"/>
                      </a:lnTo>
                      <a:lnTo>
                        <a:pt x="1053" y="81"/>
                      </a:lnTo>
                      <a:lnTo>
                        <a:pt x="1037" y="69"/>
                      </a:lnTo>
                      <a:lnTo>
                        <a:pt x="1021" y="60"/>
                      </a:lnTo>
                      <a:lnTo>
                        <a:pt x="1001" y="52"/>
                      </a:lnTo>
                      <a:lnTo>
                        <a:pt x="980" y="48"/>
                      </a:lnTo>
                      <a:lnTo>
                        <a:pt x="958" y="46"/>
                      </a:lnTo>
                      <a:lnTo>
                        <a:pt x="958" y="46"/>
                      </a:lnTo>
                      <a:lnTo>
                        <a:pt x="955" y="46"/>
                      </a:lnTo>
                      <a:lnTo>
                        <a:pt x="955" y="46"/>
                      </a:lnTo>
                      <a:lnTo>
                        <a:pt x="934" y="36"/>
                      </a:lnTo>
                      <a:lnTo>
                        <a:pt x="912" y="28"/>
                      </a:lnTo>
                      <a:lnTo>
                        <a:pt x="888" y="24"/>
                      </a:lnTo>
                      <a:lnTo>
                        <a:pt x="862" y="21"/>
                      </a:lnTo>
                      <a:lnTo>
                        <a:pt x="862" y="21"/>
                      </a:lnTo>
                      <a:lnTo>
                        <a:pt x="848" y="22"/>
                      </a:lnTo>
                      <a:lnTo>
                        <a:pt x="833" y="24"/>
                      </a:lnTo>
                      <a:lnTo>
                        <a:pt x="819" y="27"/>
                      </a:lnTo>
                      <a:lnTo>
                        <a:pt x="806" y="30"/>
                      </a:lnTo>
                      <a:lnTo>
                        <a:pt x="806" y="30"/>
                      </a:lnTo>
                      <a:lnTo>
                        <a:pt x="795" y="24"/>
                      </a:lnTo>
                      <a:lnTo>
                        <a:pt x="785" y="18"/>
                      </a:lnTo>
                      <a:lnTo>
                        <a:pt x="773" y="12"/>
                      </a:lnTo>
                      <a:lnTo>
                        <a:pt x="760" y="7"/>
                      </a:lnTo>
                      <a:lnTo>
                        <a:pt x="748" y="4"/>
                      </a:lnTo>
                      <a:lnTo>
                        <a:pt x="734" y="1"/>
                      </a:lnTo>
                      <a:lnTo>
                        <a:pt x="719" y="0"/>
                      </a:lnTo>
                      <a:lnTo>
                        <a:pt x="706" y="0"/>
                      </a:lnTo>
                      <a:lnTo>
                        <a:pt x="706" y="0"/>
                      </a:lnTo>
                      <a:lnTo>
                        <a:pt x="685" y="1"/>
                      </a:lnTo>
                      <a:lnTo>
                        <a:pt x="664" y="4"/>
                      </a:lnTo>
                      <a:lnTo>
                        <a:pt x="645" y="10"/>
                      </a:lnTo>
                      <a:lnTo>
                        <a:pt x="625" y="18"/>
                      </a:lnTo>
                      <a:lnTo>
                        <a:pt x="609" y="27"/>
                      </a:lnTo>
                      <a:lnTo>
                        <a:pt x="594" y="39"/>
                      </a:lnTo>
                      <a:lnTo>
                        <a:pt x="581" y="51"/>
                      </a:lnTo>
                      <a:lnTo>
                        <a:pt x="570" y="64"/>
                      </a:lnTo>
                      <a:lnTo>
                        <a:pt x="570" y="64"/>
                      </a:lnTo>
                      <a:lnTo>
                        <a:pt x="558" y="55"/>
                      </a:lnTo>
                      <a:lnTo>
                        <a:pt x="546" y="46"/>
                      </a:lnTo>
                      <a:lnTo>
                        <a:pt x="533" y="39"/>
                      </a:lnTo>
                      <a:lnTo>
                        <a:pt x="518" y="33"/>
                      </a:lnTo>
                      <a:lnTo>
                        <a:pt x="503" y="28"/>
                      </a:lnTo>
                      <a:lnTo>
                        <a:pt x="487" y="24"/>
                      </a:lnTo>
                      <a:lnTo>
                        <a:pt x="470" y="22"/>
                      </a:lnTo>
                      <a:lnTo>
                        <a:pt x="452" y="21"/>
                      </a:lnTo>
                      <a:lnTo>
                        <a:pt x="452" y="21"/>
                      </a:lnTo>
                      <a:lnTo>
                        <a:pt x="436" y="22"/>
                      </a:lnTo>
                      <a:lnTo>
                        <a:pt x="421" y="24"/>
                      </a:lnTo>
                      <a:lnTo>
                        <a:pt x="406" y="27"/>
                      </a:lnTo>
                      <a:lnTo>
                        <a:pt x="391" y="31"/>
                      </a:lnTo>
                      <a:lnTo>
                        <a:pt x="378" y="37"/>
                      </a:lnTo>
                      <a:lnTo>
                        <a:pt x="366" y="43"/>
                      </a:lnTo>
                      <a:lnTo>
                        <a:pt x="352" y="51"/>
                      </a:lnTo>
                      <a:lnTo>
                        <a:pt x="342" y="58"/>
                      </a:lnTo>
                      <a:lnTo>
                        <a:pt x="331" y="67"/>
                      </a:lnTo>
                      <a:lnTo>
                        <a:pt x="322" y="78"/>
                      </a:lnTo>
                      <a:lnTo>
                        <a:pt x="315" y="88"/>
                      </a:lnTo>
                      <a:lnTo>
                        <a:pt x="309" y="98"/>
                      </a:lnTo>
                      <a:lnTo>
                        <a:pt x="303" y="110"/>
                      </a:lnTo>
                      <a:lnTo>
                        <a:pt x="299" y="124"/>
                      </a:lnTo>
                      <a:lnTo>
                        <a:pt x="297" y="136"/>
                      </a:lnTo>
                      <a:lnTo>
                        <a:pt x="296" y="149"/>
                      </a:lnTo>
                      <a:lnTo>
                        <a:pt x="296" y="149"/>
                      </a:lnTo>
                      <a:lnTo>
                        <a:pt x="297" y="164"/>
                      </a:lnTo>
                      <a:lnTo>
                        <a:pt x="297" y="164"/>
                      </a:lnTo>
                      <a:lnTo>
                        <a:pt x="279" y="175"/>
                      </a:lnTo>
                      <a:lnTo>
                        <a:pt x="263" y="185"/>
                      </a:lnTo>
                      <a:lnTo>
                        <a:pt x="263" y="185"/>
                      </a:lnTo>
                      <a:lnTo>
                        <a:pt x="251" y="179"/>
                      </a:lnTo>
                      <a:lnTo>
                        <a:pt x="237" y="176"/>
                      </a:lnTo>
                      <a:lnTo>
                        <a:pt x="224" y="173"/>
                      </a:lnTo>
                      <a:lnTo>
                        <a:pt x="209" y="172"/>
                      </a:lnTo>
                      <a:lnTo>
                        <a:pt x="209" y="172"/>
                      </a:lnTo>
                      <a:lnTo>
                        <a:pt x="193" y="173"/>
                      </a:lnTo>
                      <a:lnTo>
                        <a:pt x="176" y="176"/>
                      </a:lnTo>
                      <a:lnTo>
                        <a:pt x="163" y="182"/>
                      </a:lnTo>
                      <a:lnTo>
                        <a:pt x="149" y="189"/>
                      </a:lnTo>
                      <a:lnTo>
                        <a:pt x="138" y="197"/>
                      </a:lnTo>
                      <a:lnTo>
                        <a:pt x="129" y="207"/>
                      </a:lnTo>
                      <a:lnTo>
                        <a:pt x="121" y="219"/>
                      </a:lnTo>
                      <a:lnTo>
                        <a:pt x="117" y="231"/>
                      </a:lnTo>
                      <a:lnTo>
                        <a:pt x="117" y="231"/>
                      </a:lnTo>
                      <a:lnTo>
                        <a:pt x="106" y="230"/>
                      </a:lnTo>
                      <a:lnTo>
                        <a:pt x="96" y="230"/>
                      </a:lnTo>
                      <a:lnTo>
                        <a:pt x="96" y="230"/>
                      </a:lnTo>
                      <a:lnTo>
                        <a:pt x="76" y="231"/>
                      </a:lnTo>
                      <a:lnTo>
                        <a:pt x="58" y="236"/>
                      </a:lnTo>
                      <a:lnTo>
                        <a:pt x="42" y="243"/>
                      </a:lnTo>
                      <a:lnTo>
                        <a:pt x="29" y="252"/>
                      </a:lnTo>
                      <a:lnTo>
                        <a:pt x="17" y="264"/>
                      </a:lnTo>
                      <a:lnTo>
                        <a:pt x="8" y="278"/>
                      </a:lnTo>
                      <a:lnTo>
                        <a:pt x="5" y="283"/>
                      </a:lnTo>
                      <a:lnTo>
                        <a:pt x="2" y="291"/>
                      </a:lnTo>
                      <a:lnTo>
                        <a:pt x="0" y="298"/>
                      </a:lnTo>
                      <a:lnTo>
                        <a:pt x="0" y="307"/>
                      </a:lnTo>
                      <a:lnTo>
                        <a:pt x="0" y="307"/>
                      </a:lnTo>
                      <a:lnTo>
                        <a:pt x="0" y="315"/>
                      </a:lnTo>
                      <a:lnTo>
                        <a:pt x="2" y="322"/>
                      </a:lnTo>
                      <a:lnTo>
                        <a:pt x="5" y="330"/>
                      </a:lnTo>
                      <a:lnTo>
                        <a:pt x="8" y="337"/>
                      </a:lnTo>
                      <a:lnTo>
                        <a:pt x="17" y="351"/>
                      </a:lnTo>
                      <a:lnTo>
                        <a:pt x="29" y="361"/>
                      </a:lnTo>
                      <a:lnTo>
                        <a:pt x="42" y="372"/>
                      </a:lnTo>
                      <a:lnTo>
                        <a:pt x="58" y="379"/>
                      </a:lnTo>
                      <a:lnTo>
                        <a:pt x="76" y="383"/>
                      </a:lnTo>
                      <a:lnTo>
                        <a:pt x="96" y="385"/>
                      </a:lnTo>
                      <a:lnTo>
                        <a:pt x="96" y="385"/>
                      </a:lnTo>
                      <a:lnTo>
                        <a:pt x="108" y="383"/>
                      </a:lnTo>
                      <a:lnTo>
                        <a:pt x="120" y="382"/>
                      </a:lnTo>
                      <a:lnTo>
                        <a:pt x="120" y="382"/>
                      </a:lnTo>
                      <a:lnTo>
                        <a:pt x="123" y="391"/>
                      </a:lnTo>
                      <a:lnTo>
                        <a:pt x="124" y="401"/>
                      </a:lnTo>
                      <a:lnTo>
                        <a:pt x="129" y="410"/>
                      </a:lnTo>
                      <a:lnTo>
                        <a:pt x="133" y="418"/>
                      </a:lnTo>
                      <a:lnTo>
                        <a:pt x="139" y="427"/>
                      </a:lnTo>
                      <a:lnTo>
                        <a:pt x="145" y="434"/>
                      </a:lnTo>
                      <a:lnTo>
                        <a:pt x="152" y="442"/>
                      </a:lnTo>
                      <a:lnTo>
                        <a:pt x="161" y="448"/>
                      </a:lnTo>
                      <a:lnTo>
                        <a:pt x="169" y="454"/>
                      </a:lnTo>
                      <a:lnTo>
                        <a:pt x="179" y="460"/>
                      </a:lnTo>
                      <a:lnTo>
                        <a:pt x="188" y="464"/>
                      </a:lnTo>
                      <a:lnTo>
                        <a:pt x="200" y="469"/>
                      </a:lnTo>
                      <a:lnTo>
                        <a:pt x="211" y="472"/>
                      </a:lnTo>
                      <a:lnTo>
                        <a:pt x="223" y="473"/>
                      </a:lnTo>
                      <a:lnTo>
                        <a:pt x="234" y="474"/>
                      </a:lnTo>
                      <a:lnTo>
                        <a:pt x="246" y="474"/>
                      </a:lnTo>
                      <a:lnTo>
                        <a:pt x="246" y="474"/>
                      </a:lnTo>
                      <a:lnTo>
                        <a:pt x="260" y="474"/>
                      </a:lnTo>
                      <a:lnTo>
                        <a:pt x="273" y="473"/>
                      </a:lnTo>
                      <a:lnTo>
                        <a:pt x="287" y="470"/>
                      </a:lnTo>
                      <a:lnTo>
                        <a:pt x="299" y="466"/>
                      </a:lnTo>
                      <a:lnTo>
                        <a:pt x="311" y="461"/>
                      </a:lnTo>
                      <a:lnTo>
                        <a:pt x="322" y="455"/>
                      </a:lnTo>
                      <a:lnTo>
                        <a:pt x="331" y="448"/>
                      </a:lnTo>
                      <a:lnTo>
                        <a:pt x="340" y="440"/>
                      </a:lnTo>
                      <a:lnTo>
                        <a:pt x="340" y="440"/>
                      </a:lnTo>
                      <a:lnTo>
                        <a:pt x="351" y="448"/>
                      </a:lnTo>
                      <a:lnTo>
                        <a:pt x="361" y="455"/>
                      </a:lnTo>
                      <a:lnTo>
                        <a:pt x="372" y="463"/>
                      </a:lnTo>
                      <a:lnTo>
                        <a:pt x="384" y="467"/>
                      </a:lnTo>
                      <a:lnTo>
                        <a:pt x="397" y="472"/>
                      </a:lnTo>
                      <a:lnTo>
                        <a:pt x="410" y="474"/>
                      </a:lnTo>
                      <a:lnTo>
                        <a:pt x="424" y="477"/>
                      </a:lnTo>
                      <a:lnTo>
                        <a:pt x="439" y="477"/>
                      </a:lnTo>
                      <a:lnTo>
                        <a:pt x="439" y="477"/>
                      </a:lnTo>
                      <a:lnTo>
                        <a:pt x="454" y="477"/>
                      </a:lnTo>
                      <a:lnTo>
                        <a:pt x="467" y="474"/>
                      </a:lnTo>
                      <a:lnTo>
                        <a:pt x="481" y="472"/>
                      </a:lnTo>
                      <a:lnTo>
                        <a:pt x="493" y="469"/>
                      </a:lnTo>
                      <a:lnTo>
                        <a:pt x="504" y="463"/>
                      </a:lnTo>
                      <a:lnTo>
                        <a:pt x="516" y="457"/>
                      </a:lnTo>
                      <a:lnTo>
                        <a:pt x="525" y="449"/>
                      </a:lnTo>
                      <a:lnTo>
                        <a:pt x="536" y="442"/>
                      </a:lnTo>
                      <a:lnTo>
                        <a:pt x="536" y="442"/>
                      </a:lnTo>
                      <a:lnTo>
                        <a:pt x="549" y="442"/>
                      </a:lnTo>
                      <a:lnTo>
                        <a:pt x="549" y="442"/>
                      </a:lnTo>
                      <a:lnTo>
                        <a:pt x="563" y="442"/>
                      </a:lnTo>
                      <a:lnTo>
                        <a:pt x="563" y="442"/>
                      </a:lnTo>
                      <a:lnTo>
                        <a:pt x="573" y="449"/>
                      </a:lnTo>
                      <a:lnTo>
                        <a:pt x="585" y="455"/>
                      </a:lnTo>
                      <a:lnTo>
                        <a:pt x="597" y="460"/>
                      </a:lnTo>
                      <a:lnTo>
                        <a:pt x="610" y="464"/>
                      </a:lnTo>
                      <a:lnTo>
                        <a:pt x="624" y="469"/>
                      </a:lnTo>
                      <a:lnTo>
                        <a:pt x="637" y="472"/>
                      </a:lnTo>
                      <a:lnTo>
                        <a:pt x="652" y="473"/>
                      </a:lnTo>
                      <a:lnTo>
                        <a:pt x="666" y="473"/>
                      </a:lnTo>
                      <a:lnTo>
                        <a:pt x="666" y="473"/>
                      </a:lnTo>
                      <a:lnTo>
                        <a:pt x="688" y="472"/>
                      </a:lnTo>
                      <a:lnTo>
                        <a:pt x="709" y="469"/>
                      </a:lnTo>
                      <a:lnTo>
                        <a:pt x="728" y="463"/>
                      </a:lnTo>
                      <a:lnTo>
                        <a:pt x="746" y="455"/>
                      </a:lnTo>
                      <a:lnTo>
                        <a:pt x="746" y="455"/>
                      </a:lnTo>
                      <a:lnTo>
                        <a:pt x="764" y="464"/>
                      </a:lnTo>
                      <a:lnTo>
                        <a:pt x="783" y="472"/>
                      </a:lnTo>
                      <a:lnTo>
                        <a:pt x="804" y="476"/>
                      </a:lnTo>
                      <a:lnTo>
                        <a:pt x="825" y="477"/>
                      </a:lnTo>
                      <a:lnTo>
                        <a:pt x="825" y="477"/>
                      </a:lnTo>
                      <a:lnTo>
                        <a:pt x="839" y="477"/>
                      </a:lnTo>
                      <a:lnTo>
                        <a:pt x="849" y="476"/>
                      </a:lnTo>
                      <a:lnTo>
                        <a:pt x="861" y="473"/>
                      </a:lnTo>
                      <a:lnTo>
                        <a:pt x="871" y="470"/>
                      </a:lnTo>
                      <a:lnTo>
                        <a:pt x="871" y="470"/>
                      </a:lnTo>
                      <a:lnTo>
                        <a:pt x="882" y="479"/>
                      </a:lnTo>
                      <a:lnTo>
                        <a:pt x="892" y="488"/>
                      </a:lnTo>
                      <a:lnTo>
                        <a:pt x="903" y="495"/>
                      </a:lnTo>
                      <a:lnTo>
                        <a:pt x="916" y="501"/>
                      </a:lnTo>
                      <a:lnTo>
                        <a:pt x="930" y="506"/>
                      </a:lnTo>
                      <a:lnTo>
                        <a:pt x="943" y="510"/>
                      </a:lnTo>
                      <a:lnTo>
                        <a:pt x="958" y="512"/>
                      </a:lnTo>
                      <a:lnTo>
                        <a:pt x="974" y="513"/>
                      </a:lnTo>
                      <a:lnTo>
                        <a:pt x="974" y="513"/>
                      </a:lnTo>
                      <a:lnTo>
                        <a:pt x="994" y="512"/>
                      </a:lnTo>
                      <a:lnTo>
                        <a:pt x="1012" y="509"/>
                      </a:lnTo>
                      <a:lnTo>
                        <a:pt x="1028" y="503"/>
                      </a:lnTo>
                      <a:lnTo>
                        <a:pt x="1044" y="495"/>
                      </a:lnTo>
                      <a:lnTo>
                        <a:pt x="1058" y="486"/>
                      </a:lnTo>
                      <a:lnTo>
                        <a:pt x="1071" y="476"/>
                      </a:lnTo>
                      <a:lnTo>
                        <a:pt x="1082" y="464"/>
                      </a:lnTo>
                      <a:lnTo>
                        <a:pt x="1089" y="451"/>
                      </a:lnTo>
                      <a:lnTo>
                        <a:pt x="1089" y="451"/>
                      </a:lnTo>
                      <a:lnTo>
                        <a:pt x="1101" y="452"/>
                      </a:lnTo>
                      <a:lnTo>
                        <a:pt x="1101" y="452"/>
                      </a:lnTo>
                      <a:lnTo>
                        <a:pt x="1120" y="451"/>
                      </a:lnTo>
                      <a:lnTo>
                        <a:pt x="1138" y="446"/>
                      </a:lnTo>
                      <a:lnTo>
                        <a:pt x="1156" y="440"/>
                      </a:lnTo>
                      <a:lnTo>
                        <a:pt x="1173" y="433"/>
                      </a:lnTo>
                      <a:lnTo>
                        <a:pt x="1188" y="424"/>
                      </a:lnTo>
                      <a:lnTo>
                        <a:pt x="1200" y="412"/>
                      </a:lnTo>
                      <a:lnTo>
                        <a:pt x="1210" y="400"/>
                      </a:lnTo>
                      <a:lnTo>
                        <a:pt x="1219" y="385"/>
                      </a:lnTo>
                      <a:lnTo>
                        <a:pt x="1219" y="385"/>
                      </a:lnTo>
                      <a:lnTo>
                        <a:pt x="1237" y="391"/>
                      </a:lnTo>
                      <a:lnTo>
                        <a:pt x="1256" y="392"/>
                      </a:lnTo>
                      <a:lnTo>
                        <a:pt x="1256" y="392"/>
                      </a:lnTo>
                      <a:lnTo>
                        <a:pt x="1276" y="391"/>
                      </a:lnTo>
                      <a:lnTo>
                        <a:pt x="1294" y="386"/>
                      </a:lnTo>
                      <a:lnTo>
                        <a:pt x="1310" y="379"/>
                      </a:lnTo>
                      <a:lnTo>
                        <a:pt x="1325" y="370"/>
                      </a:lnTo>
                      <a:lnTo>
                        <a:pt x="1335" y="358"/>
                      </a:lnTo>
                      <a:lnTo>
                        <a:pt x="1344" y="345"/>
                      </a:lnTo>
                      <a:lnTo>
                        <a:pt x="1349" y="337"/>
                      </a:lnTo>
                      <a:lnTo>
                        <a:pt x="1350" y="330"/>
                      </a:lnTo>
                      <a:lnTo>
                        <a:pt x="1352" y="322"/>
                      </a:lnTo>
                      <a:lnTo>
                        <a:pt x="1352" y="315"/>
                      </a:lnTo>
                      <a:lnTo>
                        <a:pt x="1352" y="315"/>
                      </a:lnTo>
                      <a:lnTo>
                        <a:pt x="1352" y="307"/>
                      </a:lnTo>
                      <a:lnTo>
                        <a:pt x="1350" y="298"/>
                      </a:lnTo>
                      <a:lnTo>
                        <a:pt x="1349" y="291"/>
                      </a:lnTo>
                      <a:lnTo>
                        <a:pt x="1344" y="285"/>
                      </a:lnTo>
                      <a:lnTo>
                        <a:pt x="1335" y="272"/>
                      </a:lnTo>
                      <a:lnTo>
                        <a:pt x="1325" y="260"/>
                      </a:lnTo>
                      <a:lnTo>
                        <a:pt x="1310" y="251"/>
                      </a:lnTo>
                      <a:lnTo>
                        <a:pt x="1294" y="243"/>
                      </a:lnTo>
                      <a:lnTo>
                        <a:pt x="1276" y="239"/>
                      </a:lnTo>
                      <a:lnTo>
                        <a:pt x="1256" y="237"/>
                      </a:lnTo>
                      <a:lnTo>
                        <a:pt x="1256" y="237"/>
                      </a:lnTo>
                      <a:close/>
                    </a:path>
                  </a:pathLst>
                </a:custGeom>
                <a:solidFill>
                  <a:srgbClr val="968C6D"/>
                </a:solid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2" name="Freeform 434"/>
                <p:cNvSpPr>
                  <a:spLocks noEditPoints="1"/>
                </p:cNvSpPr>
                <p:nvPr/>
              </p:nvSpPr>
              <p:spPr bwMode="auto">
                <a:xfrm>
                  <a:off x="3363913" y="3373438"/>
                  <a:ext cx="296863" cy="298450"/>
                </a:xfrm>
                <a:custGeom>
                  <a:avLst/>
                  <a:gdLst/>
                  <a:ahLst/>
                  <a:cxnLst>
                    <a:cxn ang="0">
                      <a:pos x="151" y="3"/>
                    </a:cxn>
                    <a:cxn ang="0">
                      <a:pos x="84" y="31"/>
                    </a:cxn>
                    <a:cxn ang="0">
                      <a:pos x="33" y="82"/>
                    </a:cxn>
                    <a:cxn ang="0">
                      <a:pos x="5" y="149"/>
                    </a:cxn>
                    <a:cxn ang="0">
                      <a:pos x="2" y="207"/>
                    </a:cxn>
                    <a:cxn ang="0">
                      <a:pos x="24" y="277"/>
                    </a:cxn>
                    <a:cxn ang="0">
                      <a:pos x="69" y="332"/>
                    </a:cxn>
                    <a:cxn ang="0">
                      <a:pos x="133" y="367"/>
                    </a:cxn>
                    <a:cxn ang="0">
                      <a:pos x="188" y="376"/>
                    </a:cxn>
                    <a:cxn ang="0">
                      <a:pos x="261" y="361"/>
                    </a:cxn>
                    <a:cxn ang="0">
                      <a:pos x="321" y="320"/>
                    </a:cxn>
                    <a:cxn ang="0">
                      <a:pos x="361" y="261"/>
                    </a:cxn>
                    <a:cxn ang="0">
                      <a:pos x="376" y="188"/>
                    </a:cxn>
                    <a:cxn ang="0">
                      <a:pos x="367" y="131"/>
                    </a:cxn>
                    <a:cxn ang="0">
                      <a:pos x="333" y="68"/>
                    </a:cxn>
                    <a:cxn ang="0">
                      <a:pos x="277" y="22"/>
                    </a:cxn>
                    <a:cxn ang="0">
                      <a:pos x="207" y="0"/>
                    </a:cxn>
                    <a:cxn ang="0">
                      <a:pos x="188" y="19"/>
                    </a:cxn>
                    <a:cxn ang="0">
                      <a:pos x="240" y="26"/>
                    </a:cxn>
                    <a:cxn ang="0">
                      <a:pos x="285" y="49"/>
                    </a:cxn>
                    <a:cxn ang="0">
                      <a:pos x="321" y="85"/>
                    </a:cxn>
                    <a:cxn ang="0">
                      <a:pos x="346" y="128"/>
                    </a:cxn>
                    <a:cxn ang="0">
                      <a:pos x="310" y="138"/>
                    </a:cxn>
                    <a:cxn ang="0">
                      <a:pos x="276" y="149"/>
                    </a:cxn>
                    <a:cxn ang="0">
                      <a:pos x="219" y="161"/>
                    </a:cxn>
                    <a:cxn ang="0">
                      <a:pos x="197" y="147"/>
                    </a:cxn>
                    <a:cxn ang="0">
                      <a:pos x="170" y="150"/>
                    </a:cxn>
                    <a:cxn ang="0">
                      <a:pos x="140" y="159"/>
                    </a:cxn>
                    <a:cxn ang="0">
                      <a:pos x="69" y="141"/>
                    </a:cxn>
                    <a:cxn ang="0">
                      <a:pos x="52" y="134"/>
                    </a:cxn>
                    <a:cxn ang="0">
                      <a:pos x="42" y="105"/>
                    </a:cxn>
                    <a:cxn ang="0">
                      <a:pos x="72" y="65"/>
                    </a:cxn>
                    <a:cxn ang="0">
                      <a:pos x="113" y="37"/>
                    </a:cxn>
                    <a:cxn ang="0">
                      <a:pos x="161" y="20"/>
                    </a:cxn>
                    <a:cxn ang="0">
                      <a:pos x="19" y="188"/>
                    </a:cxn>
                    <a:cxn ang="0">
                      <a:pos x="55" y="168"/>
                    </a:cxn>
                    <a:cxn ang="0">
                      <a:pos x="60" y="168"/>
                    </a:cxn>
                    <a:cxn ang="0">
                      <a:pos x="131" y="195"/>
                    </a:cxn>
                    <a:cxn ang="0">
                      <a:pos x="169" y="223"/>
                    </a:cxn>
                    <a:cxn ang="0">
                      <a:pos x="176" y="262"/>
                    </a:cxn>
                    <a:cxn ang="0">
                      <a:pos x="176" y="316"/>
                    </a:cxn>
                    <a:cxn ang="0">
                      <a:pos x="175" y="334"/>
                    </a:cxn>
                    <a:cxn ang="0">
                      <a:pos x="143" y="349"/>
                    </a:cxn>
                    <a:cxn ang="0">
                      <a:pos x="88" y="322"/>
                    </a:cxn>
                    <a:cxn ang="0">
                      <a:pos x="46" y="277"/>
                    </a:cxn>
                    <a:cxn ang="0">
                      <a:pos x="22" y="219"/>
                    </a:cxn>
                    <a:cxn ang="0">
                      <a:pos x="204" y="355"/>
                    </a:cxn>
                    <a:cxn ang="0">
                      <a:pos x="203" y="317"/>
                    </a:cxn>
                    <a:cxn ang="0">
                      <a:pos x="203" y="243"/>
                    </a:cxn>
                    <a:cxn ang="0">
                      <a:pos x="222" y="210"/>
                    </a:cxn>
                    <a:cxn ang="0">
                      <a:pos x="258" y="189"/>
                    </a:cxn>
                    <a:cxn ang="0">
                      <a:pos x="319" y="168"/>
                    </a:cxn>
                    <a:cxn ang="0">
                      <a:pos x="357" y="171"/>
                    </a:cxn>
                    <a:cxn ang="0">
                      <a:pos x="354" y="219"/>
                    </a:cxn>
                    <a:cxn ang="0">
                      <a:pos x="331" y="277"/>
                    </a:cxn>
                    <a:cxn ang="0">
                      <a:pos x="289" y="322"/>
                    </a:cxn>
                    <a:cxn ang="0">
                      <a:pos x="236" y="349"/>
                    </a:cxn>
                  </a:cxnLst>
                  <a:rect l="0" t="0" r="r" b="b"/>
                  <a:pathLst>
                    <a:path w="376" h="376">
                      <a:moveTo>
                        <a:pt x="188" y="0"/>
                      </a:moveTo>
                      <a:lnTo>
                        <a:pt x="188" y="0"/>
                      </a:lnTo>
                      <a:lnTo>
                        <a:pt x="169" y="0"/>
                      </a:lnTo>
                      <a:lnTo>
                        <a:pt x="151" y="3"/>
                      </a:lnTo>
                      <a:lnTo>
                        <a:pt x="133" y="7"/>
                      </a:lnTo>
                      <a:lnTo>
                        <a:pt x="115" y="14"/>
                      </a:lnTo>
                      <a:lnTo>
                        <a:pt x="98" y="22"/>
                      </a:lnTo>
                      <a:lnTo>
                        <a:pt x="84" y="31"/>
                      </a:lnTo>
                      <a:lnTo>
                        <a:pt x="69" y="43"/>
                      </a:lnTo>
                      <a:lnTo>
                        <a:pt x="55" y="55"/>
                      </a:lnTo>
                      <a:lnTo>
                        <a:pt x="43" y="68"/>
                      </a:lnTo>
                      <a:lnTo>
                        <a:pt x="33" y="82"/>
                      </a:lnTo>
                      <a:lnTo>
                        <a:pt x="24" y="98"/>
                      </a:lnTo>
                      <a:lnTo>
                        <a:pt x="15" y="114"/>
                      </a:lnTo>
                      <a:lnTo>
                        <a:pt x="9" y="131"/>
                      </a:lnTo>
                      <a:lnTo>
                        <a:pt x="5" y="149"/>
                      </a:lnTo>
                      <a:lnTo>
                        <a:pt x="2" y="168"/>
                      </a:lnTo>
                      <a:lnTo>
                        <a:pt x="0" y="188"/>
                      </a:lnTo>
                      <a:lnTo>
                        <a:pt x="0" y="188"/>
                      </a:lnTo>
                      <a:lnTo>
                        <a:pt x="2" y="207"/>
                      </a:lnTo>
                      <a:lnTo>
                        <a:pt x="5" y="225"/>
                      </a:lnTo>
                      <a:lnTo>
                        <a:pt x="9" y="243"/>
                      </a:lnTo>
                      <a:lnTo>
                        <a:pt x="15" y="261"/>
                      </a:lnTo>
                      <a:lnTo>
                        <a:pt x="24" y="277"/>
                      </a:lnTo>
                      <a:lnTo>
                        <a:pt x="33" y="292"/>
                      </a:lnTo>
                      <a:lnTo>
                        <a:pt x="43" y="307"/>
                      </a:lnTo>
                      <a:lnTo>
                        <a:pt x="55" y="320"/>
                      </a:lnTo>
                      <a:lnTo>
                        <a:pt x="69" y="332"/>
                      </a:lnTo>
                      <a:lnTo>
                        <a:pt x="84" y="343"/>
                      </a:lnTo>
                      <a:lnTo>
                        <a:pt x="98" y="352"/>
                      </a:lnTo>
                      <a:lnTo>
                        <a:pt x="115" y="361"/>
                      </a:lnTo>
                      <a:lnTo>
                        <a:pt x="133" y="367"/>
                      </a:lnTo>
                      <a:lnTo>
                        <a:pt x="151" y="371"/>
                      </a:lnTo>
                      <a:lnTo>
                        <a:pt x="169" y="374"/>
                      </a:lnTo>
                      <a:lnTo>
                        <a:pt x="188" y="376"/>
                      </a:lnTo>
                      <a:lnTo>
                        <a:pt x="188" y="376"/>
                      </a:lnTo>
                      <a:lnTo>
                        <a:pt x="207" y="374"/>
                      </a:lnTo>
                      <a:lnTo>
                        <a:pt x="227" y="371"/>
                      </a:lnTo>
                      <a:lnTo>
                        <a:pt x="245" y="367"/>
                      </a:lnTo>
                      <a:lnTo>
                        <a:pt x="261" y="361"/>
                      </a:lnTo>
                      <a:lnTo>
                        <a:pt x="277" y="352"/>
                      </a:lnTo>
                      <a:lnTo>
                        <a:pt x="294" y="343"/>
                      </a:lnTo>
                      <a:lnTo>
                        <a:pt x="307" y="332"/>
                      </a:lnTo>
                      <a:lnTo>
                        <a:pt x="321" y="320"/>
                      </a:lnTo>
                      <a:lnTo>
                        <a:pt x="333" y="307"/>
                      </a:lnTo>
                      <a:lnTo>
                        <a:pt x="345" y="292"/>
                      </a:lnTo>
                      <a:lnTo>
                        <a:pt x="354" y="277"/>
                      </a:lnTo>
                      <a:lnTo>
                        <a:pt x="361" y="261"/>
                      </a:lnTo>
                      <a:lnTo>
                        <a:pt x="367" y="243"/>
                      </a:lnTo>
                      <a:lnTo>
                        <a:pt x="371" y="225"/>
                      </a:lnTo>
                      <a:lnTo>
                        <a:pt x="374" y="207"/>
                      </a:lnTo>
                      <a:lnTo>
                        <a:pt x="376" y="188"/>
                      </a:lnTo>
                      <a:lnTo>
                        <a:pt x="376" y="188"/>
                      </a:lnTo>
                      <a:lnTo>
                        <a:pt x="374" y="168"/>
                      </a:lnTo>
                      <a:lnTo>
                        <a:pt x="371" y="149"/>
                      </a:lnTo>
                      <a:lnTo>
                        <a:pt x="367" y="131"/>
                      </a:lnTo>
                      <a:lnTo>
                        <a:pt x="361" y="114"/>
                      </a:lnTo>
                      <a:lnTo>
                        <a:pt x="354" y="98"/>
                      </a:lnTo>
                      <a:lnTo>
                        <a:pt x="345" y="82"/>
                      </a:lnTo>
                      <a:lnTo>
                        <a:pt x="333" y="68"/>
                      </a:lnTo>
                      <a:lnTo>
                        <a:pt x="321" y="55"/>
                      </a:lnTo>
                      <a:lnTo>
                        <a:pt x="307" y="43"/>
                      </a:lnTo>
                      <a:lnTo>
                        <a:pt x="294" y="31"/>
                      </a:lnTo>
                      <a:lnTo>
                        <a:pt x="277" y="22"/>
                      </a:lnTo>
                      <a:lnTo>
                        <a:pt x="261" y="14"/>
                      </a:lnTo>
                      <a:lnTo>
                        <a:pt x="245" y="7"/>
                      </a:lnTo>
                      <a:lnTo>
                        <a:pt x="227" y="3"/>
                      </a:lnTo>
                      <a:lnTo>
                        <a:pt x="207" y="0"/>
                      </a:lnTo>
                      <a:lnTo>
                        <a:pt x="188" y="0"/>
                      </a:lnTo>
                      <a:lnTo>
                        <a:pt x="188" y="0"/>
                      </a:lnTo>
                      <a:close/>
                      <a:moveTo>
                        <a:pt x="188" y="19"/>
                      </a:moveTo>
                      <a:lnTo>
                        <a:pt x="188" y="19"/>
                      </a:lnTo>
                      <a:lnTo>
                        <a:pt x="201" y="19"/>
                      </a:lnTo>
                      <a:lnTo>
                        <a:pt x="215" y="20"/>
                      </a:lnTo>
                      <a:lnTo>
                        <a:pt x="228" y="23"/>
                      </a:lnTo>
                      <a:lnTo>
                        <a:pt x="240" y="26"/>
                      </a:lnTo>
                      <a:lnTo>
                        <a:pt x="252" y="31"/>
                      </a:lnTo>
                      <a:lnTo>
                        <a:pt x="264" y="37"/>
                      </a:lnTo>
                      <a:lnTo>
                        <a:pt x="274" y="43"/>
                      </a:lnTo>
                      <a:lnTo>
                        <a:pt x="285" y="49"/>
                      </a:lnTo>
                      <a:lnTo>
                        <a:pt x="295" y="56"/>
                      </a:lnTo>
                      <a:lnTo>
                        <a:pt x="304" y="65"/>
                      </a:lnTo>
                      <a:lnTo>
                        <a:pt x="313" y="74"/>
                      </a:lnTo>
                      <a:lnTo>
                        <a:pt x="321" y="85"/>
                      </a:lnTo>
                      <a:lnTo>
                        <a:pt x="328" y="94"/>
                      </a:lnTo>
                      <a:lnTo>
                        <a:pt x="336" y="105"/>
                      </a:lnTo>
                      <a:lnTo>
                        <a:pt x="342" y="116"/>
                      </a:lnTo>
                      <a:lnTo>
                        <a:pt x="346" y="128"/>
                      </a:lnTo>
                      <a:lnTo>
                        <a:pt x="346" y="128"/>
                      </a:lnTo>
                      <a:lnTo>
                        <a:pt x="325" y="134"/>
                      </a:lnTo>
                      <a:lnTo>
                        <a:pt x="310" y="138"/>
                      </a:lnTo>
                      <a:lnTo>
                        <a:pt x="310" y="138"/>
                      </a:lnTo>
                      <a:lnTo>
                        <a:pt x="309" y="141"/>
                      </a:lnTo>
                      <a:lnTo>
                        <a:pt x="309" y="141"/>
                      </a:lnTo>
                      <a:lnTo>
                        <a:pt x="309" y="141"/>
                      </a:lnTo>
                      <a:lnTo>
                        <a:pt x="276" y="149"/>
                      </a:lnTo>
                      <a:lnTo>
                        <a:pt x="249" y="156"/>
                      </a:lnTo>
                      <a:lnTo>
                        <a:pt x="228" y="159"/>
                      </a:lnTo>
                      <a:lnTo>
                        <a:pt x="228" y="159"/>
                      </a:lnTo>
                      <a:lnTo>
                        <a:pt x="219" y="161"/>
                      </a:lnTo>
                      <a:lnTo>
                        <a:pt x="219" y="161"/>
                      </a:lnTo>
                      <a:lnTo>
                        <a:pt x="212" y="155"/>
                      </a:lnTo>
                      <a:lnTo>
                        <a:pt x="206" y="150"/>
                      </a:lnTo>
                      <a:lnTo>
                        <a:pt x="197" y="147"/>
                      </a:lnTo>
                      <a:lnTo>
                        <a:pt x="188" y="146"/>
                      </a:lnTo>
                      <a:lnTo>
                        <a:pt x="188" y="146"/>
                      </a:lnTo>
                      <a:lnTo>
                        <a:pt x="179" y="147"/>
                      </a:lnTo>
                      <a:lnTo>
                        <a:pt x="170" y="150"/>
                      </a:lnTo>
                      <a:lnTo>
                        <a:pt x="163" y="155"/>
                      </a:lnTo>
                      <a:lnTo>
                        <a:pt x="157" y="161"/>
                      </a:lnTo>
                      <a:lnTo>
                        <a:pt x="157" y="161"/>
                      </a:lnTo>
                      <a:lnTo>
                        <a:pt x="140" y="159"/>
                      </a:lnTo>
                      <a:lnTo>
                        <a:pt x="140" y="159"/>
                      </a:lnTo>
                      <a:lnTo>
                        <a:pt x="96" y="149"/>
                      </a:lnTo>
                      <a:lnTo>
                        <a:pt x="69" y="141"/>
                      </a:lnTo>
                      <a:lnTo>
                        <a:pt x="69" y="141"/>
                      </a:lnTo>
                      <a:lnTo>
                        <a:pt x="67" y="141"/>
                      </a:lnTo>
                      <a:lnTo>
                        <a:pt x="66" y="138"/>
                      </a:lnTo>
                      <a:lnTo>
                        <a:pt x="66" y="138"/>
                      </a:lnTo>
                      <a:lnTo>
                        <a:pt x="52" y="134"/>
                      </a:lnTo>
                      <a:lnTo>
                        <a:pt x="30" y="128"/>
                      </a:lnTo>
                      <a:lnTo>
                        <a:pt x="30" y="128"/>
                      </a:lnTo>
                      <a:lnTo>
                        <a:pt x="36" y="116"/>
                      </a:lnTo>
                      <a:lnTo>
                        <a:pt x="42" y="105"/>
                      </a:lnTo>
                      <a:lnTo>
                        <a:pt x="48" y="94"/>
                      </a:lnTo>
                      <a:lnTo>
                        <a:pt x="55" y="85"/>
                      </a:lnTo>
                      <a:lnTo>
                        <a:pt x="63" y="74"/>
                      </a:lnTo>
                      <a:lnTo>
                        <a:pt x="72" y="65"/>
                      </a:lnTo>
                      <a:lnTo>
                        <a:pt x="82" y="56"/>
                      </a:lnTo>
                      <a:lnTo>
                        <a:pt x="91" y="49"/>
                      </a:lnTo>
                      <a:lnTo>
                        <a:pt x="101" y="43"/>
                      </a:lnTo>
                      <a:lnTo>
                        <a:pt x="113" y="37"/>
                      </a:lnTo>
                      <a:lnTo>
                        <a:pt x="124" y="31"/>
                      </a:lnTo>
                      <a:lnTo>
                        <a:pt x="137" y="26"/>
                      </a:lnTo>
                      <a:lnTo>
                        <a:pt x="149" y="23"/>
                      </a:lnTo>
                      <a:lnTo>
                        <a:pt x="161" y="20"/>
                      </a:lnTo>
                      <a:lnTo>
                        <a:pt x="175" y="19"/>
                      </a:lnTo>
                      <a:lnTo>
                        <a:pt x="188" y="19"/>
                      </a:lnTo>
                      <a:lnTo>
                        <a:pt x="188" y="19"/>
                      </a:lnTo>
                      <a:close/>
                      <a:moveTo>
                        <a:pt x="19" y="188"/>
                      </a:moveTo>
                      <a:lnTo>
                        <a:pt x="19" y="188"/>
                      </a:lnTo>
                      <a:lnTo>
                        <a:pt x="21" y="171"/>
                      </a:lnTo>
                      <a:lnTo>
                        <a:pt x="22" y="156"/>
                      </a:lnTo>
                      <a:lnTo>
                        <a:pt x="55" y="168"/>
                      </a:lnTo>
                      <a:lnTo>
                        <a:pt x="55" y="168"/>
                      </a:lnTo>
                      <a:lnTo>
                        <a:pt x="57" y="168"/>
                      </a:lnTo>
                      <a:lnTo>
                        <a:pt x="60" y="168"/>
                      </a:lnTo>
                      <a:lnTo>
                        <a:pt x="60" y="168"/>
                      </a:lnTo>
                      <a:lnTo>
                        <a:pt x="94" y="180"/>
                      </a:lnTo>
                      <a:lnTo>
                        <a:pt x="118" y="189"/>
                      </a:lnTo>
                      <a:lnTo>
                        <a:pt x="131" y="195"/>
                      </a:lnTo>
                      <a:lnTo>
                        <a:pt x="131" y="195"/>
                      </a:lnTo>
                      <a:lnTo>
                        <a:pt x="155" y="210"/>
                      </a:lnTo>
                      <a:lnTo>
                        <a:pt x="155" y="210"/>
                      </a:lnTo>
                      <a:lnTo>
                        <a:pt x="161" y="217"/>
                      </a:lnTo>
                      <a:lnTo>
                        <a:pt x="169" y="223"/>
                      </a:lnTo>
                      <a:lnTo>
                        <a:pt x="169" y="223"/>
                      </a:lnTo>
                      <a:lnTo>
                        <a:pt x="173" y="240"/>
                      </a:lnTo>
                      <a:lnTo>
                        <a:pt x="176" y="262"/>
                      </a:lnTo>
                      <a:lnTo>
                        <a:pt x="176" y="262"/>
                      </a:lnTo>
                      <a:lnTo>
                        <a:pt x="176" y="293"/>
                      </a:lnTo>
                      <a:lnTo>
                        <a:pt x="178" y="313"/>
                      </a:lnTo>
                      <a:lnTo>
                        <a:pt x="178" y="313"/>
                      </a:lnTo>
                      <a:lnTo>
                        <a:pt x="176" y="316"/>
                      </a:lnTo>
                      <a:lnTo>
                        <a:pt x="175" y="320"/>
                      </a:lnTo>
                      <a:lnTo>
                        <a:pt x="175" y="320"/>
                      </a:lnTo>
                      <a:lnTo>
                        <a:pt x="175" y="325"/>
                      </a:lnTo>
                      <a:lnTo>
                        <a:pt x="175" y="334"/>
                      </a:lnTo>
                      <a:lnTo>
                        <a:pt x="175" y="355"/>
                      </a:lnTo>
                      <a:lnTo>
                        <a:pt x="175" y="355"/>
                      </a:lnTo>
                      <a:lnTo>
                        <a:pt x="158" y="353"/>
                      </a:lnTo>
                      <a:lnTo>
                        <a:pt x="143" y="349"/>
                      </a:lnTo>
                      <a:lnTo>
                        <a:pt x="128" y="344"/>
                      </a:lnTo>
                      <a:lnTo>
                        <a:pt x="113" y="338"/>
                      </a:lnTo>
                      <a:lnTo>
                        <a:pt x="100" y="331"/>
                      </a:lnTo>
                      <a:lnTo>
                        <a:pt x="88" y="322"/>
                      </a:lnTo>
                      <a:lnTo>
                        <a:pt x="76" y="313"/>
                      </a:lnTo>
                      <a:lnTo>
                        <a:pt x="64" y="301"/>
                      </a:lnTo>
                      <a:lnTo>
                        <a:pt x="55" y="290"/>
                      </a:lnTo>
                      <a:lnTo>
                        <a:pt x="46" y="277"/>
                      </a:lnTo>
                      <a:lnTo>
                        <a:pt x="39" y="264"/>
                      </a:lnTo>
                      <a:lnTo>
                        <a:pt x="31" y="250"/>
                      </a:lnTo>
                      <a:lnTo>
                        <a:pt x="27" y="235"/>
                      </a:lnTo>
                      <a:lnTo>
                        <a:pt x="22" y="219"/>
                      </a:lnTo>
                      <a:lnTo>
                        <a:pt x="21" y="204"/>
                      </a:lnTo>
                      <a:lnTo>
                        <a:pt x="19" y="188"/>
                      </a:lnTo>
                      <a:lnTo>
                        <a:pt x="19" y="188"/>
                      </a:lnTo>
                      <a:close/>
                      <a:moveTo>
                        <a:pt x="204" y="355"/>
                      </a:moveTo>
                      <a:lnTo>
                        <a:pt x="206" y="322"/>
                      </a:lnTo>
                      <a:lnTo>
                        <a:pt x="206" y="322"/>
                      </a:lnTo>
                      <a:lnTo>
                        <a:pt x="203" y="317"/>
                      </a:lnTo>
                      <a:lnTo>
                        <a:pt x="203" y="317"/>
                      </a:lnTo>
                      <a:lnTo>
                        <a:pt x="201" y="279"/>
                      </a:lnTo>
                      <a:lnTo>
                        <a:pt x="201" y="279"/>
                      </a:lnTo>
                      <a:lnTo>
                        <a:pt x="203" y="259"/>
                      </a:lnTo>
                      <a:lnTo>
                        <a:pt x="203" y="243"/>
                      </a:lnTo>
                      <a:lnTo>
                        <a:pt x="207" y="223"/>
                      </a:lnTo>
                      <a:lnTo>
                        <a:pt x="207" y="223"/>
                      </a:lnTo>
                      <a:lnTo>
                        <a:pt x="215" y="217"/>
                      </a:lnTo>
                      <a:lnTo>
                        <a:pt x="222" y="210"/>
                      </a:lnTo>
                      <a:lnTo>
                        <a:pt x="222" y="210"/>
                      </a:lnTo>
                      <a:lnTo>
                        <a:pt x="245" y="195"/>
                      </a:lnTo>
                      <a:lnTo>
                        <a:pt x="245" y="195"/>
                      </a:lnTo>
                      <a:lnTo>
                        <a:pt x="258" y="189"/>
                      </a:lnTo>
                      <a:lnTo>
                        <a:pt x="282" y="180"/>
                      </a:lnTo>
                      <a:lnTo>
                        <a:pt x="316" y="168"/>
                      </a:lnTo>
                      <a:lnTo>
                        <a:pt x="316" y="168"/>
                      </a:lnTo>
                      <a:lnTo>
                        <a:pt x="319" y="168"/>
                      </a:lnTo>
                      <a:lnTo>
                        <a:pt x="322" y="168"/>
                      </a:lnTo>
                      <a:lnTo>
                        <a:pt x="354" y="156"/>
                      </a:lnTo>
                      <a:lnTo>
                        <a:pt x="354" y="156"/>
                      </a:lnTo>
                      <a:lnTo>
                        <a:pt x="357" y="171"/>
                      </a:lnTo>
                      <a:lnTo>
                        <a:pt x="357" y="188"/>
                      </a:lnTo>
                      <a:lnTo>
                        <a:pt x="357" y="188"/>
                      </a:lnTo>
                      <a:lnTo>
                        <a:pt x="357" y="204"/>
                      </a:lnTo>
                      <a:lnTo>
                        <a:pt x="354" y="219"/>
                      </a:lnTo>
                      <a:lnTo>
                        <a:pt x="351" y="234"/>
                      </a:lnTo>
                      <a:lnTo>
                        <a:pt x="345" y="249"/>
                      </a:lnTo>
                      <a:lnTo>
                        <a:pt x="339" y="264"/>
                      </a:lnTo>
                      <a:lnTo>
                        <a:pt x="331" y="277"/>
                      </a:lnTo>
                      <a:lnTo>
                        <a:pt x="322" y="289"/>
                      </a:lnTo>
                      <a:lnTo>
                        <a:pt x="312" y="301"/>
                      </a:lnTo>
                      <a:lnTo>
                        <a:pt x="301" y="311"/>
                      </a:lnTo>
                      <a:lnTo>
                        <a:pt x="289" y="322"/>
                      </a:lnTo>
                      <a:lnTo>
                        <a:pt x="277" y="329"/>
                      </a:lnTo>
                      <a:lnTo>
                        <a:pt x="264" y="337"/>
                      </a:lnTo>
                      <a:lnTo>
                        <a:pt x="251" y="344"/>
                      </a:lnTo>
                      <a:lnTo>
                        <a:pt x="236" y="349"/>
                      </a:lnTo>
                      <a:lnTo>
                        <a:pt x="219" y="353"/>
                      </a:lnTo>
                      <a:lnTo>
                        <a:pt x="204" y="355"/>
                      </a:lnTo>
                      <a:lnTo>
                        <a:pt x="204" y="355"/>
                      </a:lnTo>
                      <a:close/>
                    </a:path>
                  </a:pathLst>
                </a:custGeom>
                <a:solidFill>
                  <a:srgbClr val="A32022"/>
                </a:solid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5" name="Freeform 435"/>
                <p:cNvSpPr>
                  <a:spLocks/>
                </p:cNvSpPr>
                <p:nvPr/>
              </p:nvSpPr>
              <p:spPr bwMode="auto">
                <a:xfrm>
                  <a:off x="3413126" y="3100388"/>
                  <a:ext cx="174625" cy="174625"/>
                </a:xfrm>
                <a:custGeom>
                  <a:avLst/>
                  <a:gdLst/>
                  <a:ahLst/>
                  <a:cxnLst>
                    <a:cxn ang="0">
                      <a:pos x="0" y="110"/>
                    </a:cxn>
                    <a:cxn ang="0">
                      <a:pos x="1" y="133"/>
                    </a:cxn>
                    <a:cxn ang="0">
                      <a:pos x="9" y="154"/>
                    </a:cxn>
                    <a:cxn ang="0">
                      <a:pos x="18" y="173"/>
                    </a:cxn>
                    <a:cxn ang="0">
                      <a:pos x="31" y="189"/>
                    </a:cxn>
                    <a:cxn ang="0">
                      <a:pos x="47" y="203"/>
                    </a:cxn>
                    <a:cxn ang="0">
                      <a:pos x="67" y="213"/>
                    </a:cxn>
                    <a:cxn ang="0">
                      <a:pos x="88" y="219"/>
                    </a:cxn>
                    <a:cxn ang="0">
                      <a:pos x="110" y="221"/>
                    </a:cxn>
                    <a:cxn ang="0">
                      <a:pos x="122" y="221"/>
                    </a:cxn>
                    <a:cxn ang="0">
                      <a:pos x="143" y="216"/>
                    </a:cxn>
                    <a:cxn ang="0">
                      <a:pos x="162" y="207"/>
                    </a:cxn>
                    <a:cxn ang="0">
                      <a:pos x="180" y="195"/>
                    </a:cxn>
                    <a:cxn ang="0">
                      <a:pos x="195" y="180"/>
                    </a:cxn>
                    <a:cxn ang="0">
                      <a:pos x="207" y="164"/>
                    </a:cxn>
                    <a:cxn ang="0">
                      <a:pos x="216" y="143"/>
                    </a:cxn>
                    <a:cxn ang="0">
                      <a:pos x="220" y="122"/>
                    </a:cxn>
                    <a:cxn ang="0">
                      <a:pos x="220" y="110"/>
                    </a:cxn>
                    <a:cxn ang="0">
                      <a:pos x="219" y="88"/>
                    </a:cxn>
                    <a:cxn ang="0">
                      <a:pos x="211" y="67"/>
                    </a:cxn>
                    <a:cxn ang="0">
                      <a:pos x="203" y="49"/>
                    </a:cxn>
                    <a:cxn ang="0">
                      <a:pos x="188" y="33"/>
                    </a:cxn>
                    <a:cxn ang="0">
                      <a:pos x="171" y="19"/>
                    </a:cxn>
                    <a:cxn ang="0">
                      <a:pos x="153" y="9"/>
                    </a:cxn>
                    <a:cxn ang="0">
                      <a:pos x="132" y="1"/>
                    </a:cxn>
                    <a:cxn ang="0">
                      <a:pos x="110" y="0"/>
                    </a:cxn>
                    <a:cxn ang="0">
                      <a:pos x="98" y="0"/>
                    </a:cxn>
                    <a:cxn ang="0">
                      <a:pos x="77" y="4"/>
                    </a:cxn>
                    <a:cxn ang="0">
                      <a:pos x="58" y="13"/>
                    </a:cxn>
                    <a:cxn ang="0">
                      <a:pos x="40" y="25"/>
                    </a:cxn>
                    <a:cxn ang="0">
                      <a:pos x="25" y="40"/>
                    </a:cxn>
                    <a:cxn ang="0">
                      <a:pos x="13" y="58"/>
                    </a:cxn>
                    <a:cxn ang="0">
                      <a:pos x="4" y="77"/>
                    </a:cxn>
                    <a:cxn ang="0">
                      <a:pos x="0" y="100"/>
                    </a:cxn>
                  </a:cxnLst>
                  <a:rect l="0" t="0" r="r" b="b"/>
                  <a:pathLst>
                    <a:path w="220" h="221">
                      <a:moveTo>
                        <a:pt x="0" y="110"/>
                      </a:moveTo>
                      <a:lnTo>
                        <a:pt x="0" y="110"/>
                      </a:lnTo>
                      <a:lnTo>
                        <a:pt x="0" y="122"/>
                      </a:lnTo>
                      <a:lnTo>
                        <a:pt x="1" y="133"/>
                      </a:lnTo>
                      <a:lnTo>
                        <a:pt x="4" y="143"/>
                      </a:lnTo>
                      <a:lnTo>
                        <a:pt x="9" y="154"/>
                      </a:lnTo>
                      <a:lnTo>
                        <a:pt x="13" y="164"/>
                      </a:lnTo>
                      <a:lnTo>
                        <a:pt x="18" y="173"/>
                      </a:lnTo>
                      <a:lnTo>
                        <a:pt x="25" y="180"/>
                      </a:lnTo>
                      <a:lnTo>
                        <a:pt x="31" y="189"/>
                      </a:lnTo>
                      <a:lnTo>
                        <a:pt x="40" y="195"/>
                      </a:lnTo>
                      <a:lnTo>
                        <a:pt x="47" y="203"/>
                      </a:lnTo>
                      <a:lnTo>
                        <a:pt x="58" y="207"/>
                      </a:lnTo>
                      <a:lnTo>
                        <a:pt x="67" y="213"/>
                      </a:lnTo>
                      <a:lnTo>
                        <a:pt x="77" y="216"/>
                      </a:lnTo>
                      <a:lnTo>
                        <a:pt x="88" y="219"/>
                      </a:lnTo>
                      <a:lnTo>
                        <a:pt x="98" y="221"/>
                      </a:lnTo>
                      <a:lnTo>
                        <a:pt x="110" y="221"/>
                      </a:lnTo>
                      <a:lnTo>
                        <a:pt x="110" y="221"/>
                      </a:lnTo>
                      <a:lnTo>
                        <a:pt x="122" y="221"/>
                      </a:lnTo>
                      <a:lnTo>
                        <a:pt x="132" y="219"/>
                      </a:lnTo>
                      <a:lnTo>
                        <a:pt x="143" y="216"/>
                      </a:lnTo>
                      <a:lnTo>
                        <a:pt x="153" y="213"/>
                      </a:lnTo>
                      <a:lnTo>
                        <a:pt x="162" y="207"/>
                      </a:lnTo>
                      <a:lnTo>
                        <a:pt x="171" y="203"/>
                      </a:lnTo>
                      <a:lnTo>
                        <a:pt x="180" y="195"/>
                      </a:lnTo>
                      <a:lnTo>
                        <a:pt x="188" y="189"/>
                      </a:lnTo>
                      <a:lnTo>
                        <a:pt x="195" y="180"/>
                      </a:lnTo>
                      <a:lnTo>
                        <a:pt x="203" y="173"/>
                      </a:lnTo>
                      <a:lnTo>
                        <a:pt x="207" y="164"/>
                      </a:lnTo>
                      <a:lnTo>
                        <a:pt x="211" y="154"/>
                      </a:lnTo>
                      <a:lnTo>
                        <a:pt x="216" y="143"/>
                      </a:lnTo>
                      <a:lnTo>
                        <a:pt x="219" y="133"/>
                      </a:lnTo>
                      <a:lnTo>
                        <a:pt x="220" y="122"/>
                      </a:lnTo>
                      <a:lnTo>
                        <a:pt x="220" y="110"/>
                      </a:lnTo>
                      <a:lnTo>
                        <a:pt x="220" y="110"/>
                      </a:lnTo>
                      <a:lnTo>
                        <a:pt x="220" y="100"/>
                      </a:lnTo>
                      <a:lnTo>
                        <a:pt x="219" y="88"/>
                      </a:lnTo>
                      <a:lnTo>
                        <a:pt x="216" y="77"/>
                      </a:lnTo>
                      <a:lnTo>
                        <a:pt x="211" y="67"/>
                      </a:lnTo>
                      <a:lnTo>
                        <a:pt x="207" y="58"/>
                      </a:lnTo>
                      <a:lnTo>
                        <a:pt x="203" y="49"/>
                      </a:lnTo>
                      <a:lnTo>
                        <a:pt x="195" y="40"/>
                      </a:lnTo>
                      <a:lnTo>
                        <a:pt x="188" y="33"/>
                      </a:lnTo>
                      <a:lnTo>
                        <a:pt x="180" y="25"/>
                      </a:lnTo>
                      <a:lnTo>
                        <a:pt x="171" y="19"/>
                      </a:lnTo>
                      <a:lnTo>
                        <a:pt x="162" y="13"/>
                      </a:lnTo>
                      <a:lnTo>
                        <a:pt x="153" y="9"/>
                      </a:lnTo>
                      <a:lnTo>
                        <a:pt x="143" y="4"/>
                      </a:lnTo>
                      <a:lnTo>
                        <a:pt x="132" y="1"/>
                      </a:lnTo>
                      <a:lnTo>
                        <a:pt x="122" y="0"/>
                      </a:lnTo>
                      <a:lnTo>
                        <a:pt x="110" y="0"/>
                      </a:lnTo>
                      <a:lnTo>
                        <a:pt x="110" y="0"/>
                      </a:lnTo>
                      <a:lnTo>
                        <a:pt x="98" y="0"/>
                      </a:lnTo>
                      <a:lnTo>
                        <a:pt x="88" y="1"/>
                      </a:lnTo>
                      <a:lnTo>
                        <a:pt x="77" y="4"/>
                      </a:lnTo>
                      <a:lnTo>
                        <a:pt x="67" y="9"/>
                      </a:lnTo>
                      <a:lnTo>
                        <a:pt x="58" y="13"/>
                      </a:lnTo>
                      <a:lnTo>
                        <a:pt x="47" y="19"/>
                      </a:lnTo>
                      <a:lnTo>
                        <a:pt x="40" y="25"/>
                      </a:lnTo>
                      <a:lnTo>
                        <a:pt x="31" y="33"/>
                      </a:lnTo>
                      <a:lnTo>
                        <a:pt x="25" y="40"/>
                      </a:lnTo>
                      <a:lnTo>
                        <a:pt x="18" y="49"/>
                      </a:lnTo>
                      <a:lnTo>
                        <a:pt x="13" y="58"/>
                      </a:lnTo>
                      <a:lnTo>
                        <a:pt x="9" y="67"/>
                      </a:lnTo>
                      <a:lnTo>
                        <a:pt x="4" y="77"/>
                      </a:lnTo>
                      <a:lnTo>
                        <a:pt x="1" y="88"/>
                      </a:lnTo>
                      <a:lnTo>
                        <a:pt x="0" y="100"/>
                      </a:lnTo>
                      <a:lnTo>
                        <a:pt x="0" y="110"/>
                      </a:lnTo>
                      <a:close/>
                    </a:path>
                  </a:pathLst>
                </a:custGeom>
                <a:solidFill>
                  <a:srgbClr val="A32022"/>
                </a:solid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6" name="Freeform 436"/>
                <p:cNvSpPr>
                  <a:spLocks/>
                </p:cNvSpPr>
                <p:nvPr/>
              </p:nvSpPr>
              <p:spPr bwMode="auto">
                <a:xfrm>
                  <a:off x="3413126" y="3100388"/>
                  <a:ext cx="174625" cy="174625"/>
                </a:xfrm>
                <a:custGeom>
                  <a:avLst/>
                  <a:gdLst/>
                  <a:ahLst/>
                  <a:cxnLst>
                    <a:cxn ang="0">
                      <a:pos x="0" y="110"/>
                    </a:cxn>
                    <a:cxn ang="0">
                      <a:pos x="1" y="133"/>
                    </a:cxn>
                    <a:cxn ang="0">
                      <a:pos x="9" y="154"/>
                    </a:cxn>
                    <a:cxn ang="0">
                      <a:pos x="18" y="173"/>
                    </a:cxn>
                    <a:cxn ang="0">
                      <a:pos x="31" y="189"/>
                    </a:cxn>
                    <a:cxn ang="0">
                      <a:pos x="47" y="203"/>
                    </a:cxn>
                    <a:cxn ang="0">
                      <a:pos x="67" y="213"/>
                    </a:cxn>
                    <a:cxn ang="0">
                      <a:pos x="88" y="219"/>
                    </a:cxn>
                    <a:cxn ang="0">
                      <a:pos x="110" y="221"/>
                    </a:cxn>
                    <a:cxn ang="0">
                      <a:pos x="122" y="221"/>
                    </a:cxn>
                    <a:cxn ang="0">
                      <a:pos x="143" y="216"/>
                    </a:cxn>
                    <a:cxn ang="0">
                      <a:pos x="162" y="207"/>
                    </a:cxn>
                    <a:cxn ang="0">
                      <a:pos x="180" y="195"/>
                    </a:cxn>
                    <a:cxn ang="0">
                      <a:pos x="195" y="180"/>
                    </a:cxn>
                    <a:cxn ang="0">
                      <a:pos x="207" y="164"/>
                    </a:cxn>
                    <a:cxn ang="0">
                      <a:pos x="216" y="143"/>
                    </a:cxn>
                    <a:cxn ang="0">
                      <a:pos x="220" y="122"/>
                    </a:cxn>
                    <a:cxn ang="0">
                      <a:pos x="220" y="110"/>
                    </a:cxn>
                    <a:cxn ang="0">
                      <a:pos x="219" y="88"/>
                    </a:cxn>
                    <a:cxn ang="0">
                      <a:pos x="211" y="67"/>
                    </a:cxn>
                    <a:cxn ang="0">
                      <a:pos x="203" y="49"/>
                    </a:cxn>
                    <a:cxn ang="0">
                      <a:pos x="188" y="33"/>
                    </a:cxn>
                    <a:cxn ang="0">
                      <a:pos x="171" y="19"/>
                    </a:cxn>
                    <a:cxn ang="0">
                      <a:pos x="153" y="9"/>
                    </a:cxn>
                    <a:cxn ang="0">
                      <a:pos x="132" y="1"/>
                    </a:cxn>
                    <a:cxn ang="0">
                      <a:pos x="110" y="0"/>
                    </a:cxn>
                    <a:cxn ang="0">
                      <a:pos x="98" y="0"/>
                    </a:cxn>
                    <a:cxn ang="0">
                      <a:pos x="77" y="4"/>
                    </a:cxn>
                    <a:cxn ang="0">
                      <a:pos x="58" y="13"/>
                    </a:cxn>
                    <a:cxn ang="0">
                      <a:pos x="40" y="25"/>
                    </a:cxn>
                    <a:cxn ang="0">
                      <a:pos x="25" y="40"/>
                    </a:cxn>
                    <a:cxn ang="0">
                      <a:pos x="13" y="58"/>
                    </a:cxn>
                    <a:cxn ang="0">
                      <a:pos x="4" y="77"/>
                    </a:cxn>
                    <a:cxn ang="0">
                      <a:pos x="0" y="100"/>
                    </a:cxn>
                  </a:cxnLst>
                  <a:rect l="0" t="0" r="r" b="b"/>
                  <a:pathLst>
                    <a:path w="220" h="221">
                      <a:moveTo>
                        <a:pt x="0" y="110"/>
                      </a:moveTo>
                      <a:lnTo>
                        <a:pt x="0" y="110"/>
                      </a:lnTo>
                      <a:lnTo>
                        <a:pt x="0" y="122"/>
                      </a:lnTo>
                      <a:lnTo>
                        <a:pt x="1" y="133"/>
                      </a:lnTo>
                      <a:lnTo>
                        <a:pt x="4" y="143"/>
                      </a:lnTo>
                      <a:lnTo>
                        <a:pt x="9" y="154"/>
                      </a:lnTo>
                      <a:lnTo>
                        <a:pt x="13" y="164"/>
                      </a:lnTo>
                      <a:lnTo>
                        <a:pt x="18" y="173"/>
                      </a:lnTo>
                      <a:lnTo>
                        <a:pt x="25" y="180"/>
                      </a:lnTo>
                      <a:lnTo>
                        <a:pt x="31" y="189"/>
                      </a:lnTo>
                      <a:lnTo>
                        <a:pt x="40" y="195"/>
                      </a:lnTo>
                      <a:lnTo>
                        <a:pt x="47" y="203"/>
                      </a:lnTo>
                      <a:lnTo>
                        <a:pt x="58" y="207"/>
                      </a:lnTo>
                      <a:lnTo>
                        <a:pt x="67" y="213"/>
                      </a:lnTo>
                      <a:lnTo>
                        <a:pt x="77" y="216"/>
                      </a:lnTo>
                      <a:lnTo>
                        <a:pt x="88" y="219"/>
                      </a:lnTo>
                      <a:lnTo>
                        <a:pt x="98" y="221"/>
                      </a:lnTo>
                      <a:lnTo>
                        <a:pt x="110" y="221"/>
                      </a:lnTo>
                      <a:lnTo>
                        <a:pt x="110" y="221"/>
                      </a:lnTo>
                      <a:lnTo>
                        <a:pt x="122" y="221"/>
                      </a:lnTo>
                      <a:lnTo>
                        <a:pt x="132" y="219"/>
                      </a:lnTo>
                      <a:lnTo>
                        <a:pt x="143" y="216"/>
                      </a:lnTo>
                      <a:lnTo>
                        <a:pt x="153" y="213"/>
                      </a:lnTo>
                      <a:lnTo>
                        <a:pt x="162" y="207"/>
                      </a:lnTo>
                      <a:lnTo>
                        <a:pt x="171" y="203"/>
                      </a:lnTo>
                      <a:lnTo>
                        <a:pt x="180" y="195"/>
                      </a:lnTo>
                      <a:lnTo>
                        <a:pt x="188" y="189"/>
                      </a:lnTo>
                      <a:lnTo>
                        <a:pt x="195" y="180"/>
                      </a:lnTo>
                      <a:lnTo>
                        <a:pt x="203" y="173"/>
                      </a:lnTo>
                      <a:lnTo>
                        <a:pt x="207" y="164"/>
                      </a:lnTo>
                      <a:lnTo>
                        <a:pt x="211" y="154"/>
                      </a:lnTo>
                      <a:lnTo>
                        <a:pt x="216" y="143"/>
                      </a:lnTo>
                      <a:lnTo>
                        <a:pt x="219" y="133"/>
                      </a:lnTo>
                      <a:lnTo>
                        <a:pt x="220" y="122"/>
                      </a:lnTo>
                      <a:lnTo>
                        <a:pt x="220" y="110"/>
                      </a:lnTo>
                      <a:lnTo>
                        <a:pt x="220" y="110"/>
                      </a:lnTo>
                      <a:lnTo>
                        <a:pt x="220" y="100"/>
                      </a:lnTo>
                      <a:lnTo>
                        <a:pt x="219" y="88"/>
                      </a:lnTo>
                      <a:lnTo>
                        <a:pt x="216" y="77"/>
                      </a:lnTo>
                      <a:lnTo>
                        <a:pt x="211" y="67"/>
                      </a:lnTo>
                      <a:lnTo>
                        <a:pt x="207" y="58"/>
                      </a:lnTo>
                      <a:lnTo>
                        <a:pt x="203" y="49"/>
                      </a:lnTo>
                      <a:lnTo>
                        <a:pt x="195" y="40"/>
                      </a:lnTo>
                      <a:lnTo>
                        <a:pt x="188" y="33"/>
                      </a:lnTo>
                      <a:lnTo>
                        <a:pt x="180" y="25"/>
                      </a:lnTo>
                      <a:lnTo>
                        <a:pt x="171" y="19"/>
                      </a:lnTo>
                      <a:lnTo>
                        <a:pt x="162" y="13"/>
                      </a:lnTo>
                      <a:lnTo>
                        <a:pt x="153" y="9"/>
                      </a:lnTo>
                      <a:lnTo>
                        <a:pt x="143" y="4"/>
                      </a:lnTo>
                      <a:lnTo>
                        <a:pt x="132" y="1"/>
                      </a:lnTo>
                      <a:lnTo>
                        <a:pt x="122" y="0"/>
                      </a:lnTo>
                      <a:lnTo>
                        <a:pt x="110" y="0"/>
                      </a:lnTo>
                      <a:lnTo>
                        <a:pt x="110" y="0"/>
                      </a:lnTo>
                      <a:lnTo>
                        <a:pt x="98" y="0"/>
                      </a:lnTo>
                      <a:lnTo>
                        <a:pt x="88" y="1"/>
                      </a:lnTo>
                      <a:lnTo>
                        <a:pt x="77" y="4"/>
                      </a:lnTo>
                      <a:lnTo>
                        <a:pt x="67" y="9"/>
                      </a:lnTo>
                      <a:lnTo>
                        <a:pt x="58" y="13"/>
                      </a:lnTo>
                      <a:lnTo>
                        <a:pt x="47" y="19"/>
                      </a:lnTo>
                      <a:lnTo>
                        <a:pt x="40" y="25"/>
                      </a:lnTo>
                      <a:lnTo>
                        <a:pt x="31" y="33"/>
                      </a:lnTo>
                      <a:lnTo>
                        <a:pt x="25" y="40"/>
                      </a:lnTo>
                      <a:lnTo>
                        <a:pt x="18" y="49"/>
                      </a:lnTo>
                      <a:lnTo>
                        <a:pt x="13" y="58"/>
                      </a:lnTo>
                      <a:lnTo>
                        <a:pt x="9" y="67"/>
                      </a:lnTo>
                      <a:lnTo>
                        <a:pt x="4" y="77"/>
                      </a:lnTo>
                      <a:lnTo>
                        <a:pt x="1" y="88"/>
                      </a:lnTo>
                      <a:lnTo>
                        <a:pt x="0" y="100"/>
                      </a:lnTo>
                      <a:lnTo>
                        <a:pt x="0" y="1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7" name="Freeform 437"/>
                <p:cNvSpPr>
                  <a:spLocks/>
                </p:cNvSpPr>
                <p:nvPr/>
              </p:nvSpPr>
              <p:spPr bwMode="auto">
                <a:xfrm>
                  <a:off x="3400426" y="3638551"/>
                  <a:ext cx="223838" cy="98425"/>
                </a:xfrm>
                <a:custGeom>
                  <a:avLst/>
                  <a:gdLst/>
                  <a:ahLst/>
                  <a:cxnLst>
                    <a:cxn ang="0">
                      <a:pos x="0" y="0"/>
                    </a:cxn>
                    <a:cxn ang="0">
                      <a:pos x="0" y="126"/>
                    </a:cxn>
                    <a:cxn ang="0">
                      <a:pos x="284" y="126"/>
                    </a:cxn>
                    <a:cxn ang="0">
                      <a:pos x="284" y="0"/>
                    </a:cxn>
                    <a:cxn ang="0">
                      <a:pos x="284" y="0"/>
                    </a:cxn>
                    <a:cxn ang="0">
                      <a:pos x="269" y="12"/>
                    </a:cxn>
                    <a:cxn ang="0">
                      <a:pos x="254" y="24"/>
                    </a:cxn>
                    <a:cxn ang="0">
                      <a:pos x="237" y="33"/>
                    </a:cxn>
                    <a:cxn ang="0">
                      <a:pos x="220" y="42"/>
                    </a:cxn>
                    <a:cxn ang="0">
                      <a:pos x="202" y="48"/>
                    </a:cxn>
                    <a:cxn ang="0">
                      <a:pos x="182" y="52"/>
                    </a:cxn>
                    <a:cxn ang="0">
                      <a:pos x="163" y="55"/>
                    </a:cxn>
                    <a:cxn ang="0">
                      <a:pos x="142" y="57"/>
                    </a:cxn>
                    <a:cxn ang="0">
                      <a:pos x="142" y="57"/>
                    </a:cxn>
                    <a:cxn ang="0">
                      <a:pos x="123" y="55"/>
                    </a:cxn>
                    <a:cxn ang="0">
                      <a:pos x="102" y="52"/>
                    </a:cxn>
                    <a:cxn ang="0">
                      <a:pos x="84" y="48"/>
                    </a:cxn>
                    <a:cxn ang="0">
                      <a:pos x="64" y="42"/>
                    </a:cxn>
                    <a:cxn ang="0">
                      <a:pos x="47" y="33"/>
                    </a:cxn>
                    <a:cxn ang="0">
                      <a:pos x="30" y="24"/>
                    </a:cxn>
                    <a:cxn ang="0">
                      <a:pos x="15" y="12"/>
                    </a:cxn>
                    <a:cxn ang="0">
                      <a:pos x="0" y="0"/>
                    </a:cxn>
                    <a:cxn ang="0">
                      <a:pos x="0" y="0"/>
                    </a:cxn>
                  </a:cxnLst>
                  <a:rect l="0" t="0" r="r" b="b"/>
                  <a:pathLst>
                    <a:path w="284" h="126">
                      <a:moveTo>
                        <a:pt x="0" y="0"/>
                      </a:moveTo>
                      <a:lnTo>
                        <a:pt x="0" y="126"/>
                      </a:lnTo>
                      <a:lnTo>
                        <a:pt x="284" y="126"/>
                      </a:lnTo>
                      <a:lnTo>
                        <a:pt x="284" y="0"/>
                      </a:lnTo>
                      <a:lnTo>
                        <a:pt x="284" y="0"/>
                      </a:lnTo>
                      <a:lnTo>
                        <a:pt x="269" y="12"/>
                      </a:lnTo>
                      <a:lnTo>
                        <a:pt x="254" y="24"/>
                      </a:lnTo>
                      <a:lnTo>
                        <a:pt x="237" y="33"/>
                      </a:lnTo>
                      <a:lnTo>
                        <a:pt x="220" y="42"/>
                      </a:lnTo>
                      <a:lnTo>
                        <a:pt x="202" y="48"/>
                      </a:lnTo>
                      <a:lnTo>
                        <a:pt x="182" y="52"/>
                      </a:lnTo>
                      <a:lnTo>
                        <a:pt x="163" y="55"/>
                      </a:lnTo>
                      <a:lnTo>
                        <a:pt x="142" y="57"/>
                      </a:lnTo>
                      <a:lnTo>
                        <a:pt x="142" y="57"/>
                      </a:lnTo>
                      <a:lnTo>
                        <a:pt x="123" y="55"/>
                      </a:lnTo>
                      <a:lnTo>
                        <a:pt x="102" y="52"/>
                      </a:lnTo>
                      <a:lnTo>
                        <a:pt x="84" y="48"/>
                      </a:lnTo>
                      <a:lnTo>
                        <a:pt x="64" y="42"/>
                      </a:lnTo>
                      <a:lnTo>
                        <a:pt x="47" y="33"/>
                      </a:lnTo>
                      <a:lnTo>
                        <a:pt x="30" y="24"/>
                      </a:lnTo>
                      <a:lnTo>
                        <a:pt x="15" y="12"/>
                      </a:lnTo>
                      <a:lnTo>
                        <a:pt x="0" y="0"/>
                      </a:lnTo>
                      <a:lnTo>
                        <a:pt x="0" y="0"/>
                      </a:lnTo>
                      <a:close/>
                    </a:path>
                  </a:pathLst>
                </a:custGeom>
                <a:solidFill>
                  <a:srgbClr val="A32022"/>
                </a:solid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sp>
              <p:nvSpPr>
                <p:cNvPr id="88" name="Freeform 438"/>
                <p:cNvSpPr>
                  <a:spLocks/>
                </p:cNvSpPr>
                <p:nvPr/>
              </p:nvSpPr>
              <p:spPr bwMode="auto">
                <a:xfrm>
                  <a:off x="3194051" y="3302001"/>
                  <a:ext cx="638175" cy="271463"/>
                </a:xfrm>
                <a:custGeom>
                  <a:avLst/>
                  <a:gdLst/>
                  <a:ahLst/>
                  <a:cxnLst>
                    <a:cxn ang="0">
                      <a:pos x="628" y="28"/>
                    </a:cxn>
                    <a:cxn ang="0">
                      <a:pos x="592" y="7"/>
                    </a:cxn>
                    <a:cxn ang="0">
                      <a:pos x="550" y="0"/>
                    </a:cxn>
                    <a:cxn ang="0">
                      <a:pos x="244" y="0"/>
                    </a:cxn>
                    <a:cxn ang="0">
                      <a:pos x="212" y="4"/>
                    </a:cxn>
                    <a:cxn ang="0">
                      <a:pos x="179" y="22"/>
                    </a:cxn>
                    <a:cxn ang="0">
                      <a:pos x="13" y="203"/>
                    </a:cxn>
                    <a:cxn ang="0">
                      <a:pos x="1" y="227"/>
                    </a:cxn>
                    <a:cxn ang="0">
                      <a:pos x="1" y="255"/>
                    </a:cxn>
                    <a:cxn ang="0">
                      <a:pos x="7" y="267"/>
                    </a:cxn>
                    <a:cxn ang="0">
                      <a:pos x="33" y="289"/>
                    </a:cxn>
                    <a:cxn ang="0">
                      <a:pos x="219" y="339"/>
                    </a:cxn>
                    <a:cxn ang="0">
                      <a:pos x="234" y="342"/>
                    </a:cxn>
                    <a:cxn ang="0">
                      <a:pos x="258" y="334"/>
                    </a:cxn>
                    <a:cxn ang="0">
                      <a:pos x="277" y="318"/>
                    </a:cxn>
                    <a:cxn ang="0">
                      <a:pos x="285" y="301"/>
                    </a:cxn>
                    <a:cxn ang="0">
                      <a:pos x="285" y="270"/>
                    </a:cxn>
                    <a:cxn ang="0">
                      <a:pos x="267" y="245"/>
                    </a:cxn>
                    <a:cxn ang="0">
                      <a:pos x="149" y="207"/>
                    </a:cxn>
                    <a:cxn ang="0">
                      <a:pos x="213" y="192"/>
                    </a:cxn>
                    <a:cxn ang="0">
                      <a:pos x="235" y="155"/>
                    </a:cxn>
                    <a:cxn ang="0">
                      <a:pos x="265" y="122"/>
                    </a:cxn>
                    <a:cxn ang="0">
                      <a:pos x="300" y="97"/>
                    </a:cxn>
                    <a:cxn ang="0">
                      <a:pos x="341" y="79"/>
                    </a:cxn>
                    <a:cxn ang="0">
                      <a:pos x="386" y="70"/>
                    </a:cxn>
                    <a:cxn ang="0">
                      <a:pos x="417" y="70"/>
                    </a:cxn>
                    <a:cxn ang="0">
                      <a:pos x="462" y="79"/>
                    </a:cxn>
                    <a:cxn ang="0">
                      <a:pos x="502" y="97"/>
                    </a:cxn>
                    <a:cxn ang="0">
                      <a:pos x="538" y="122"/>
                    </a:cxn>
                    <a:cxn ang="0">
                      <a:pos x="567" y="155"/>
                    </a:cxn>
                    <a:cxn ang="0">
                      <a:pos x="589" y="192"/>
                    </a:cxn>
                    <a:cxn ang="0">
                      <a:pos x="556" y="236"/>
                    </a:cxn>
                    <a:cxn ang="0">
                      <a:pos x="537" y="245"/>
                    </a:cxn>
                    <a:cxn ang="0">
                      <a:pos x="519" y="270"/>
                    </a:cxn>
                    <a:cxn ang="0">
                      <a:pos x="517" y="301"/>
                    </a:cxn>
                    <a:cxn ang="0">
                      <a:pos x="525" y="318"/>
                    </a:cxn>
                    <a:cxn ang="0">
                      <a:pos x="544" y="334"/>
                    </a:cxn>
                    <a:cxn ang="0">
                      <a:pos x="570" y="342"/>
                    </a:cxn>
                    <a:cxn ang="0">
                      <a:pos x="583" y="339"/>
                    </a:cxn>
                    <a:cxn ang="0">
                      <a:pos x="769" y="289"/>
                    </a:cxn>
                    <a:cxn ang="0">
                      <a:pos x="795" y="267"/>
                    </a:cxn>
                    <a:cxn ang="0">
                      <a:pos x="801" y="255"/>
                    </a:cxn>
                    <a:cxn ang="0">
                      <a:pos x="802" y="227"/>
                    </a:cxn>
                    <a:cxn ang="0">
                      <a:pos x="789" y="203"/>
                    </a:cxn>
                  </a:cxnLst>
                  <a:rect l="0" t="0" r="r" b="b"/>
                  <a:pathLst>
                    <a:path w="804" h="342">
                      <a:moveTo>
                        <a:pt x="789" y="203"/>
                      </a:moveTo>
                      <a:lnTo>
                        <a:pt x="628" y="28"/>
                      </a:lnTo>
                      <a:lnTo>
                        <a:pt x="628" y="28"/>
                      </a:lnTo>
                      <a:lnTo>
                        <a:pt x="617" y="19"/>
                      </a:lnTo>
                      <a:lnTo>
                        <a:pt x="605" y="12"/>
                      </a:lnTo>
                      <a:lnTo>
                        <a:pt x="592" y="7"/>
                      </a:lnTo>
                      <a:lnTo>
                        <a:pt x="580" y="4"/>
                      </a:lnTo>
                      <a:lnTo>
                        <a:pt x="559" y="1"/>
                      </a:lnTo>
                      <a:lnTo>
                        <a:pt x="550" y="0"/>
                      </a:lnTo>
                      <a:lnTo>
                        <a:pt x="253" y="0"/>
                      </a:lnTo>
                      <a:lnTo>
                        <a:pt x="253" y="0"/>
                      </a:lnTo>
                      <a:lnTo>
                        <a:pt x="244" y="0"/>
                      </a:lnTo>
                      <a:lnTo>
                        <a:pt x="235" y="0"/>
                      </a:lnTo>
                      <a:lnTo>
                        <a:pt x="223" y="1"/>
                      </a:lnTo>
                      <a:lnTo>
                        <a:pt x="212" y="4"/>
                      </a:lnTo>
                      <a:lnTo>
                        <a:pt x="198" y="10"/>
                      </a:lnTo>
                      <a:lnTo>
                        <a:pt x="185" y="18"/>
                      </a:lnTo>
                      <a:lnTo>
                        <a:pt x="179" y="22"/>
                      </a:lnTo>
                      <a:lnTo>
                        <a:pt x="174" y="28"/>
                      </a:lnTo>
                      <a:lnTo>
                        <a:pt x="13" y="203"/>
                      </a:lnTo>
                      <a:lnTo>
                        <a:pt x="13" y="203"/>
                      </a:lnTo>
                      <a:lnTo>
                        <a:pt x="9" y="209"/>
                      </a:lnTo>
                      <a:lnTo>
                        <a:pt x="6" y="215"/>
                      </a:lnTo>
                      <a:lnTo>
                        <a:pt x="1" y="227"/>
                      </a:lnTo>
                      <a:lnTo>
                        <a:pt x="0" y="240"/>
                      </a:lnTo>
                      <a:lnTo>
                        <a:pt x="0" y="248"/>
                      </a:lnTo>
                      <a:lnTo>
                        <a:pt x="1" y="255"/>
                      </a:lnTo>
                      <a:lnTo>
                        <a:pt x="1" y="255"/>
                      </a:lnTo>
                      <a:lnTo>
                        <a:pt x="4" y="261"/>
                      </a:lnTo>
                      <a:lnTo>
                        <a:pt x="7" y="267"/>
                      </a:lnTo>
                      <a:lnTo>
                        <a:pt x="16" y="278"/>
                      </a:lnTo>
                      <a:lnTo>
                        <a:pt x="27" y="286"/>
                      </a:lnTo>
                      <a:lnTo>
                        <a:pt x="33" y="289"/>
                      </a:lnTo>
                      <a:lnTo>
                        <a:pt x="40" y="291"/>
                      </a:lnTo>
                      <a:lnTo>
                        <a:pt x="219" y="339"/>
                      </a:lnTo>
                      <a:lnTo>
                        <a:pt x="219" y="339"/>
                      </a:lnTo>
                      <a:lnTo>
                        <a:pt x="226" y="340"/>
                      </a:lnTo>
                      <a:lnTo>
                        <a:pt x="234" y="342"/>
                      </a:lnTo>
                      <a:lnTo>
                        <a:pt x="234" y="342"/>
                      </a:lnTo>
                      <a:lnTo>
                        <a:pt x="241" y="340"/>
                      </a:lnTo>
                      <a:lnTo>
                        <a:pt x="250" y="339"/>
                      </a:lnTo>
                      <a:lnTo>
                        <a:pt x="258" y="334"/>
                      </a:lnTo>
                      <a:lnTo>
                        <a:pt x="265" y="330"/>
                      </a:lnTo>
                      <a:lnTo>
                        <a:pt x="273" y="324"/>
                      </a:lnTo>
                      <a:lnTo>
                        <a:pt x="277" y="318"/>
                      </a:lnTo>
                      <a:lnTo>
                        <a:pt x="282" y="310"/>
                      </a:lnTo>
                      <a:lnTo>
                        <a:pt x="285" y="301"/>
                      </a:lnTo>
                      <a:lnTo>
                        <a:pt x="285" y="301"/>
                      </a:lnTo>
                      <a:lnTo>
                        <a:pt x="286" y="291"/>
                      </a:lnTo>
                      <a:lnTo>
                        <a:pt x="286" y="281"/>
                      </a:lnTo>
                      <a:lnTo>
                        <a:pt x="285" y="270"/>
                      </a:lnTo>
                      <a:lnTo>
                        <a:pt x="280" y="261"/>
                      </a:lnTo>
                      <a:lnTo>
                        <a:pt x="274" y="252"/>
                      </a:lnTo>
                      <a:lnTo>
                        <a:pt x="267" y="245"/>
                      </a:lnTo>
                      <a:lnTo>
                        <a:pt x="258" y="239"/>
                      </a:lnTo>
                      <a:lnTo>
                        <a:pt x="247" y="236"/>
                      </a:lnTo>
                      <a:lnTo>
                        <a:pt x="149" y="207"/>
                      </a:lnTo>
                      <a:lnTo>
                        <a:pt x="213" y="127"/>
                      </a:lnTo>
                      <a:lnTo>
                        <a:pt x="213" y="192"/>
                      </a:lnTo>
                      <a:lnTo>
                        <a:pt x="213" y="192"/>
                      </a:lnTo>
                      <a:lnTo>
                        <a:pt x="220" y="179"/>
                      </a:lnTo>
                      <a:lnTo>
                        <a:pt x="228" y="167"/>
                      </a:lnTo>
                      <a:lnTo>
                        <a:pt x="235" y="155"/>
                      </a:lnTo>
                      <a:lnTo>
                        <a:pt x="244" y="143"/>
                      </a:lnTo>
                      <a:lnTo>
                        <a:pt x="255" y="133"/>
                      </a:lnTo>
                      <a:lnTo>
                        <a:pt x="265" y="122"/>
                      </a:lnTo>
                      <a:lnTo>
                        <a:pt x="276" y="113"/>
                      </a:lnTo>
                      <a:lnTo>
                        <a:pt x="288" y="104"/>
                      </a:lnTo>
                      <a:lnTo>
                        <a:pt x="300" y="97"/>
                      </a:lnTo>
                      <a:lnTo>
                        <a:pt x="313" y="90"/>
                      </a:lnTo>
                      <a:lnTo>
                        <a:pt x="326" y="84"/>
                      </a:lnTo>
                      <a:lnTo>
                        <a:pt x="341" y="79"/>
                      </a:lnTo>
                      <a:lnTo>
                        <a:pt x="355" y="75"/>
                      </a:lnTo>
                      <a:lnTo>
                        <a:pt x="370" y="72"/>
                      </a:lnTo>
                      <a:lnTo>
                        <a:pt x="386" y="70"/>
                      </a:lnTo>
                      <a:lnTo>
                        <a:pt x="401" y="70"/>
                      </a:lnTo>
                      <a:lnTo>
                        <a:pt x="401" y="70"/>
                      </a:lnTo>
                      <a:lnTo>
                        <a:pt x="417" y="70"/>
                      </a:lnTo>
                      <a:lnTo>
                        <a:pt x="432" y="72"/>
                      </a:lnTo>
                      <a:lnTo>
                        <a:pt x="447" y="75"/>
                      </a:lnTo>
                      <a:lnTo>
                        <a:pt x="462" y="79"/>
                      </a:lnTo>
                      <a:lnTo>
                        <a:pt x="476" y="84"/>
                      </a:lnTo>
                      <a:lnTo>
                        <a:pt x="489" y="90"/>
                      </a:lnTo>
                      <a:lnTo>
                        <a:pt x="502" y="97"/>
                      </a:lnTo>
                      <a:lnTo>
                        <a:pt x="514" y="104"/>
                      </a:lnTo>
                      <a:lnTo>
                        <a:pt x="526" y="113"/>
                      </a:lnTo>
                      <a:lnTo>
                        <a:pt x="538" y="122"/>
                      </a:lnTo>
                      <a:lnTo>
                        <a:pt x="549" y="133"/>
                      </a:lnTo>
                      <a:lnTo>
                        <a:pt x="558" y="143"/>
                      </a:lnTo>
                      <a:lnTo>
                        <a:pt x="567" y="155"/>
                      </a:lnTo>
                      <a:lnTo>
                        <a:pt x="576" y="167"/>
                      </a:lnTo>
                      <a:lnTo>
                        <a:pt x="583" y="179"/>
                      </a:lnTo>
                      <a:lnTo>
                        <a:pt x="589" y="192"/>
                      </a:lnTo>
                      <a:lnTo>
                        <a:pt x="589" y="127"/>
                      </a:lnTo>
                      <a:lnTo>
                        <a:pt x="655" y="207"/>
                      </a:lnTo>
                      <a:lnTo>
                        <a:pt x="556" y="236"/>
                      </a:lnTo>
                      <a:lnTo>
                        <a:pt x="556" y="236"/>
                      </a:lnTo>
                      <a:lnTo>
                        <a:pt x="546" y="239"/>
                      </a:lnTo>
                      <a:lnTo>
                        <a:pt x="537" y="245"/>
                      </a:lnTo>
                      <a:lnTo>
                        <a:pt x="529" y="252"/>
                      </a:lnTo>
                      <a:lnTo>
                        <a:pt x="523" y="261"/>
                      </a:lnTo>
                      <a:lnTo>
                        <a:pt x="519" y="270"/>
                      </a:lnTo>
                      <a:lnTo>
                        <a:pt x="516" y="281"/>
                      </a:lnTo>
                      <a:lnTo>
                        <a:pt x="516" y="291"/>
                      </a:lnTo>
                      <a:lnTo>
                        <a:pt x="517" y="301"/>
                      </a:lnTo>
                      <a:lnTo>
                        <a:pt x="517" y="301"/>
                      </a:lnTo>
                      <a:lnTo>
                        <a:pt x="520" y="310"/>
                      </a:lnTo>
                      <a:lnTo>
                        <a:pt x="525" y="318"/>
                      </a:lnTo>
                      <a:lnTo>
                        <a:pt x="531" y="324"/>
                      </a:lnTo>
                      <a:lnTo>
                        <a:pt x="537" y="330"/>
                      </a:lnTo>
                      <a:lnTo>
                        <a:pt x="544" y="334"/>
                      </a:lnTo>
                      <a:lnTo>
                        <a:pt x="552" y="339"/>
                      </a:lnTo>
                      <a:lnTo>
                        <a:pt x="561" y="340"/>
                      </a:lnTo>
                      <a:lnTo>
                        <a:pt x="570" y="342"/>
                      </a:lnTo>
                      <a:lnTo>
                        <a:pt x="570" y="342"/>
                      </a:lnTo>
                      <a:lnTo>
                        <a:pt x="576" y="340"/>
                      </a:lnTo>
                      <a:lnTo>
                        <a:pt x="583" y="339"/>
                      </a:lnTo>
                      <a:lnTo>
                        <a:pt x="763" y="291"/>
                      </a:lnTo>
                      <a:lnTo>
                        <a:pt x="763" y="291"/>
                      </a:lnTo>
                      <a:lnTo>
                        <a:pt x="769" y="289"/>
                      </a:lnTo>
                      <a:lnTo>
                        <a:pt x="775" y="286"/>
                      </a:lnTo>
                      <a:lnTo>
                        <a:pt x="787" y="278"/>
                      </a:lnTo>
                      <a:lnTo>
                        <a:pt x="795" y="267"/>
                      </a:lnTo>
                      <a:lnTo>
                        <a:pt x="798" y="261"/>
                      </a:lnTo>
                      <a:lnTo>
                        <a:pt x="801" y="255"/>
                      </a:lnTo>
                      <a:lnTo>
                        <a:pt x="801" y="255"/>
                      </a:lnTo>
                      <a:lnTo>
                        <a:pt x="802" y="248"/>
                      </a:lnTo>
                      <a:lnTo>
                        <a:pt x="804" y="240"/>
                      </a:lnTo>
                      <a:lnTo>
                        <a:pt x="802" y="227"/>
                      </a:lnTo>
                      <a:lnTo>
                        <a:pt x="796" y="215"/>
                      </a:lnTo>
                      <a:lnTo>
                        <a:pt x="793" y="209"/>
                      </a:lnTo>
                      <a:lnTo>
                        <a:pt x="789" y="203"/>
                      </a:lnTo>
                      <a:lnTo>
                        <a:pt x="789" y="203"/>
                      </a:lnTo>
                      <a:close/>
                    </a:path>
                  </a:pathLst>
                </a:custGeom>
                <a:solidFill>
                  <a:srgbClr val="A32022"/>
                </a:solidFill>
                <a:ln w="9525">
                  <a:noFill/>
                  <a:round/>
                  <a:headEnd/>
                  <a:tailEnd/>
                </a:ln>
              </p:spPr>
              <p:txBody>
                <a:bodyPr vert="horz" wrap="square" lIns="91440" tIns="45720" rIns="91440" bIns="45720" numCol="1" anchor="t" anchorCtr="0" compatLnSpc="1">
                  <a:prstTxWarp prst="textNoShape">
                    <a:avLst/>
                  </a:prstTxWarp>
                </a:bodyPr>
                <a:lstStyle/>
                <a:p>
                  <a:endParaRPr lang="he-IL" dirty="0"/>
                </a:p>
              </p:txBody>
            </p:sp>
          </p:grpSp>
          <p:grpSp>
            <p:nvGrpSpPr>
              <p:cNvPr id="76" name="Group 75"/>
              <p:cNvGrpSpPr/>
              <p:nvPr/>
            </p:nvGrpSpPr>
            <p:grpSpPr>
              <a:xfrm>
                <a:off x="2926402" y="3566523"/>
                <a:ext cx="1067949" cy="74615"/>
                <a:chOff x="2926402" y="3566523"/>
                <a:chExt cx="1067949" cy="74615"/>
              </a:xfrm>
            </p:grpSpPr>
            <p:sp>
              <p:nvSpPr>
                <p:cNvPr id="77" name="Rectangle 444"/>
                <p:cNvSpPr>
                  <a:spLocks noChangeArrowheads="1"/>
                </p:cNvSpPr>
                <p:nvPr/>
              </p:nvSpPr>
              <p:spPr bwMode="auto">
                <a:xfrm>
                  <a:off x="2926402" y="3566523"/>
                  <a:ext cx="107896" cy="678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043056" fontAlgn="base">
                    <a:spcBef>
                      <a:spcPct val="0"/>
                    </a:spcBef>
                    <a:spcAft>
                      <a:spcPct val="0"/>
                    </a:spcAft>
                  </a:pPr>
                  <a:r>
                    <a:rPr lang="he-IL" sz="2000" b="1" i="1" dirty="0" smtClean="0">
                      <a:solidFill>
                        <a:srgbClr val="000000"/>
                      </a:solidFill>
                      <a:cs typeface="Arial" pitchFamily="34" charset="0"/>
                    </a:rPr>
                    <a:t>&lt;5%</a:t>
                  </a:r>
                  <a:endParaRPr lang="he-IL" sz="2000" dirty="0">
                    <a:cs typeface="Arial" pitchFamily="34" charset="0"/>
                  </a:endParaRPr>
                </a:p>
              </p:txBody>
            </p:sp>
            <p:sp>
              <p:nvSpPr>
                <p:cNvPr id="78" name="Rectangle 446"/>
                <p:cNvSpPr>
                  <a:spLocks noChangeArrowheads="1"/>
                </p:cNvSpPr>
                <p:nvPr/>
              </p:nvSpPr>
              <p:spPr bwMode="auto">
                <a:xfrm>
                  <a:off x="3887788" y="3573320"/>
                  <a:ext cx="106563" cy="678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043056" fontAlgn="base">
                    <a:spcBef>
                      <a:spcPct val="0"/>
                    </a:spcBef>
                    <a:spcAft>
                      <a:spcPct val="0"/>
                    </a:spcAft>
                  </a:pPr>
                  <a:r>
                    <a:rPr lang="he-IL" sz="2000" b="1" i="1" dirty="0" smtClean="0">
                      <a:solidFill>
                        <a:srgbClr val="000000"/>
                      </a:solidFill>
                      <a:cs typeface="Arial" pitchFamily="34" charset="0"/>
                    </a:rPr>
                    <a:t>25%</a:t>
                  </a:r>
                  <a:endParaRPr lang="he-IL" sz="2000" dirty="0">
                    <a:cs typeface="Arial" pitchFamily="34" charset="0"/>
                  </a:endParaRPr>
                </a:p>
              </p:txBody>
            </p:sp>
          </p:grpSp>
        </p:grpSp>
        <p:sp>
          <p:nvSpPr>
            <p:cNvPr id="70" name="Rectangle 447"/>
            <p:cNvSpPr>
              <a:spLocks noChangeArrowheads="1"/>
            </p:cNvSpPr>
            <p:nvPr/>
          </p:nvSpPr>
          <p:spPr bwMode="auto">
            <a:xfrm>
              <a:off x="3851276" y="3663920"/>
              <a:ext cx="153851" cy="678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1043056" fontAlgn="base">
                <a:spcBef>
                  <a:spcPct val="0"/>
                </a:spcBef>
                <a:spcAft>
                  <a:spcPct val="0"/>
                </a:spcAft>
              </a:pPr>
              <a:r>
                <a:rPr lang="he-IL" sz="2000" dirty="0" smtClean="0">
                  <a:solidFill>
                    <a:srgbClr val="000000"/>
                  </a:solidFill>
                  <a:latin typeface="Arial" pitchFamily="34" charset="0"/>
                  <a:cs typeface="Arial" pitchFamily="34" charset="0"/>
                </a:rPr>
                <a:t>DLOM</a:t>
              </a:r>
              <a:endParaRPr lang="he-IL" sz="2000" dirty="0">
                <a:latin typeface="Arial" pitchFamily="34" charset="0"/>
                <a:cs typeface="Arial" pitchFamily="34" charset="0"/>
              </a:endParaRPr>
            </a:p>
          </p:txBody>
        </p:sp>
      </p:grpSp>
      <p:sp>
        <p:nvSpPr>
          <p:cNvPr id="3" name="TextBox 2"/>
          <p:cNvSpPr txBox="1"/>
          <p:nvPr/>
        </p:nvSpPr>
        <p:spPr>
          <a:xfrm>
            <a:off x="3405577" y="2889153"/>
            <a:ext cx="4190144" cy="1231106"/>
          </a:xfrm>
          <a:prstGeom prst="rect">
            <a:avLst/>
          </a:prstGeom>
          <a:noFill/>
          <a:ln>
            <a:noFill/>
          </a:ln>
        </p:spPr>
        <p:txBody>
          <a:bodyPr wrap="square" lIns="0" tIns="0" rIns="0" bIns="0" rtlCol="1">
            <a:spAutoFit/>
          </a:bodyPr>
          <a:lstStyle/>
          <a:p>
            <a:pPr algn="r" rtl="1"/>
            <a:r>
              <a:rPr lang="he-IL" sz="2000" noProof="0" dirty="0" smtClean="0">
                <a:solidFill>
                  <a:schemeClr val="bg1"/>
                </a:solidFill>
                <a:latin typeface="Georgia" pitchFamily="18" charset="0"/>
                <a:cs typeface="Arial" pitchFamily="34" charset="0"/>
              </a:rPr>
              <a:t>בהערכת שווי של זכויות מיעוט בחברות פרטיות, יש לקחת בחשבון לעיתים ניכויים בגין העדר שליטה (אחזקת מיעוט) ואי סחירות</a:t>
            </a:r>
          </a:p>
        </p:txBody>
      </p:sp>
    </p:spTree>
    <p:custDataLst>
      <p:tags r:id="rId1"/>
    </p:custDataLst>
    <p:extLst>
      <p:ext uri="{BB962C8B-B14F-4D97-AF65-F5344CB8AC3E}">
        <p14:creationId xmlns:p14="http://schemas.microsoft.com/office/powerpoint/2010/main" val="3026734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18</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מחיר ההון</a:t>
            </a:r>
            <a:br>
              <a:rPr lang="he-IL" sz="2400" dirty="0" smtClean="0"/>
            </a:br>
            <a:r>
              <a:rPr lang="he-IL" sz="2000" dirty="0" err="1" smtClean="0"/>
              <a:t>Weighted</a:t>
            </a:r>
            <a:r>
              <a:rPr lang="he-IL" sz="2000" dirty="0" smtClean="0"/>
              <a:t> </a:t>
            </a:r>
            <a:r>
              <a:rPr lang="he-IL" sz="2000" dirty="0" err="1" smtClean="0"/>
              <a:t>Average</a:t>
            </a:r>
            <a:r>
              <a:rPr lang="he-IL" sz="2000" dirty="0" smtClean="0"/>
              <a:t> </a:t>
            </a:r>
            <a:r>
              <a:rPr lang="he-IL" sz="2000" dirty="0" err="1" smtClean="0"/>
              <a:t>Cost</a:t>
            </a:r>
            <a:r>
              <a:rPr lang="he-IL" sz="2000" dirty="0" smtClean="0"/>
              <a:t> </a:t>
            </a:r>
            <a:r>
              <a:rPr lang="he-IL" sz="2000" dirty="0" err="1" smtClean="0"/>
              <a:t>of</a:t>
            </a:r>
            <a:r>
              <a:rPr lang="he-IL" sz="2000" dirty="0" smtClean="0"/>
              <a:t> </a:t>
            </a:r>
            <a:r>
              <a:rPr lang="he-IL" sz="2000" dirty="0" err="1" smtClean="0"/>
              <a:t>Capital</a:t>
            </a:r>
            <a:r>
              <a:rPr lang="he-IL" sz="2000" dirty="0" smtClean="0"/>
              <a:t> </a:t>
            </a:r>
            <a:r>
              <a:rPr lang="he-IL" sz="2000" dirty="0" smtClean="0"/>
              <a:t>- </a:t>
            </a:r>
            <a:r>
              <a:rPr lang="en-US" sz="2000" dirty="0" smtClean="0"/>
              <a:t>WACC</a:t>
            </a:r>
            <a:endParaRPr lang="he-IL" sz="2400" dirty="0"/>
          </a:p>
        </p:txBody>
      </p:sp>
      <p:grpSp>
        <p:nvGrpSpPr>
          <p:cNvPr id="72" name="Group 9"/>
          <p:cNvGrpSpPr>
            <a:grpSpLocks/>
          </p:cNvGrpSpPr>
          <p:nvPr/>
        </p:nvGrpSpPr>
        <p:grpSpPr bwMode="auto">
          <a:xfrm>
            <a:off x="1356133" y="2929604"/>
            <a:ext cx="7154448" cy="4044490"/>
            <a:chOff x="1183" y="1537"/>
            <a:chExt cx="4191" cy="2369"/>
          </a:xfrm>
          <a:solidFill>
            <a:schemeClr val="accent2"/>
          </a:solidFill>
        </p:grpSpPr>
        <p:sp>
          <p:nvSpPr>
            <p:cNvPr id="73" name="Freeform 4"/>
            <p:cNvSpPr>
              <a:spLocks noEditPoints="1"/>
            </p:cNvSpPr>
            <p:nvPr/>
          </p:nvSpPr>
          <p:spPr bwMode="auto">
            <a:xfrm>
              <a:off x="3267" y="1794"/>
              <a:ext cx="2107" cy="2112"/>
            </a:xfrm>
            <a:custGeom>
              <a:avLst/>
              <a:gdLst>
                <a:gd name="T0" fmla="*/ 5196 w 1276"/>
                <a:gd name="T1" fmla="*/ 2890 h 1279"/>
                <a:gd name="T2" fmla="*/ 5192 w 1276"/>
                <a:gd name="T3" fmla="*/ 2746 h 1279"/>
                <a:gd name="T4" fmla="*/ 5745 w 1276"/>
                <a:gd name="T5" fmla="*/ 2553 h 1279"/>
                <a:gd name="T6" fmla="*/ 5593 w 1276"/>
                <a:gd name="T7" fmla="*/ 1826 h 1279"/>
                <a:gd name="T8" fmla="*/ 4970 w 1276"/>
                <a:gd name="T9" fmla="*/ 1904 h 1279"/>
                <a:gd name="T10" fmla="*/ 4742 w 1276"/>
                <a:gd name="T11" fmla="*/ 1521 h 1279"/>
                <a:gd name="T12" fmla="*/ 5107 w 1276"/>
                <a:gd name="T13" fmla="*/ 1022 h 1279"/>
                <a:gd name="T14" fmla="*/ 4584 w 1276"/>
                <a:gd name="T15" fmla="*/ 499 h 1279"/>
                <a:gd name="T16" fmla="*/ 4093 w 1276"/>
                <a:gd name="T17" fmla="*/ 941 h 1279"/>
                <a:gd name="T18" fmla="*/ 3790 w 1276"/>
                <a:gd name="T19" fmla="*/ 788 h 1279"/>
                <a:gd name="T20" fmla="*/ 3818 w 1276"/>
                <a:gd name="T21" fmla="*/ 167 h 1279"/>
                <a:gd name="T22" fmla="*/ 3131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6 w 1276"/>
                <a:gd name="T33" fmla="*/ 317 h 1279"/>
                <a:gd name="T34" fmla="*/ 1658 w 1276"/>
                <a:gd name="T35" fmla="*/ 1001 h 1279"/>
                <a:gd name="T36" fmla="*/ 1301 w 1276"/>
                <a:gd name="T37" fmla="*/ 1293 h 1279"/>
                <a:gd name="T38" fmla="*/ 733 w 1276"/>
                <a:gd name="T39" fmla="*/ 981 h 1279"/>
                <a:gd name="T40" fmla="*/ 284 w 1276"/>
                <a:gd name="T41" fmla="*/ 1554 h 1279"/>
                <a:gd name="T42" fmla="*/ 829 w 1276"/>
                <a:gd name="T43" fmla="*/ 2005 h 1279"/>
                <a:gd name="T44" fmla="*/ 703 w 1276"/>
                <a:gd name="T45" fmla="*/ 2383 h 1279"/>
                <a:gd name="T46" fmla="*/ 50 w 1276"/>
                <a:gd name="T47" fmla="*/ 2441 h 1279"/>
                <a:gd name="T48" fmla="*/ 0 w 1276"/>
                <a:gd name="T49" fmla="*/ 3152 h 1279"/>
                <a:gd name="T50" fmla="*/ 670 w 1276"/>
                <a:gd name="T51" fmla="*/ 3237 h 1279"/>
                <a:gd name="T52" fmla="*/ 670 w 1276"/>
                <a:gd name="T53" fmla="*/ 3220 h 1279"/>
                <a:gd name="T54" fmla="*/ 766 w 1276"/>
                <a:gd name="T55" fmla="*/ 3610 h 1279"/>
                <a:gd name="T56" fmla="*/ 766 w 1276"/>
                <a:gd name="T57" fmla="*/ 3610 h 1279"/>
                <a:gd name="T58" fmla="*/ 251 w 1276"/>
                <a:gd name="T59" fmla="*/ 4024 h 1279"/>
                <a:gd name="T60" fmla="*/ 608 w 1276"/>
                <a:gd name="T61" fmla="*/ 4668 h 1279"/>
                <a:gd name="T62" fmla="*/ 1215 w 1276"/>
                <a:gd name="T63" fmla="*/ 4396 h 1279"/>
                <a:gd name="T64" fmla="*/ 1215 w 1276"/>
                <a:gd name="T65" fmla="*/ 4396 h 1279"/>
                <a:gd name="T66" fmla="*/ 1536 w 1276"/>
                <a:gd name="T67" fmla="*/ 4693 h 1279"/>
                <a:gd name="T68" fmla="*/ 1516 w 1276"/>
                <a:gd name="T69" fmla="*/ 4681 h 1279"/>
                <a:gd name="T70" fmla="*/ 1298 w 1276"/>
                <a:gd name="T71" fmla="*/ 5282 h 1279"/>
                <a:gd name="T72" fmla="*/ 1935 w 1276"/>
                <a:gd name="T73" fmla="*/ 5601 h 1279"/>
                <a:gd name="T74" fmla="*/ 2274 w 1276"/>
                <a:gd name="T75" fmla="*/ 5074 h 1279"/>
                <a:gd name="T76" fmla="*/ 2252 w 1276"/>
                <a:gd name="T77" fmla="*/ 5066 h 1279"/>
                <a:gd name="T78" fmla="*/ 2743 w 1276"/>
                <a:gd name="T79" fmla="*/ 5157 h 1279"/>
                <a:gd name="T80" fmla="*/ 2730 w 1276"/>
                <a:gd name="T81" fmla="*/ 5159 h 1279"/>
                <a:gd name="T82" fmla="*/ 2850 w 1276"/>
                <a:gd name="T83" fmla="*/ 5760 h 1279"/>
                <a:gd name="T84" fmla="*/ 3547 w 1276"/>
                <a:gd name="T85" fmla="*/ 5689 h 1279"/>
                <a:gd name="T86" fmla="*/ 3568 w 1276"/>
                <a:gd name="T87" fmla="*/ 5069 h 1279"/>
                <a:gd name="T88" fmla="*/ 3927 w 1276"/>
                <a:gd name="T89" fmla="*/ 4931 h 1279"/>
                <a:gd name="T90" fmla="*/ 4404 w 1276"/>
                <a:gd name="T91" fmla="*/ 5325 h 1279"/>
                <a:gd name="T92" fmla="*/ 4929 w 1276"/>
                <a:gd name="T93" fmla="*/ 4886 h 1279"/>
                <a:gd name="T94" fmla="*/ 4610 w 1276"/>
                <a:gd name="T95" fmla="*/ 4412 h 1279"/>
                <a:gd name="T96" fmla="*/ 4924 w 1276"/>
                <a:gd name="T97" fmla="*/ 3961 h 1279"/>
                <a:gd name="T98" fmla="*/ 5467 w 1276"/>
                <a:gd name="T99" fmla="*/ 4125 h 1279"/>
                <a:gd name="T100" fmla="*/ 5732 w 1276"/>
                <a:gd name="T101" fmla="*/ 3463 h 1279"/>
                <a:gd name="T102" fmla="*/ 5178 w 1276"/>
                <a:gd name="T103" fmla="*/ 3174 h 1279"/>
                <a:gd name="T104" fmla="*/ 5196 w 1276"/>
                <a:gd name="T105" fmla="*/ 2890 h 1279"/>
                <a:gd name="T106" fmla="*/ 2918 w 1276"/>
                <a:gd name="T107" fmla="*/ 4345 h 1279"/>
                <a:gd name="T108" fmla="*/ 1465 w 1276"/>
                <a:gd name="T109" fmla="*/ 2896 h 1279"/>
                <a:gd name="T110" fmla="*/ 2918 w 1276"/>
                <a:gd name="T111" fmla="*/ 1445 h 1279"/>
                <a:gd name="T112" fmla="*/ 4368 w 1276"/>
                <a:gd name="T113" fmla="*/ 2896 h 1279"/>
                <a:gd name="T114" fmla="*/ 2918 w 1276"/>
                <a:gd name="T115" fmla="*/ 4345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4" y="620"/>
                    <a:pt x="1153" y="610"/>
                  </a:cubicBezTo>
                  <a:cubicBezTo>
                    <a:pt x="1276" y="567"/>
                    <a:pt x="1276" y="567"/>
                    <a:pt x="1276" y="567"/>
                  </a:cubicBezTo>
                  <a:cubicBezTo>
                    <a:pt x="1242" y="406"/>
                    <a:pt x="1242" y="406"/>
                    <a:pt x="1242" y="406"/>
                  </a:cubicBezTo>
                  <a:cubicBezTo>
                    <a:pt x="1104" y="423"/>
                    <a:pt x="1104" y="423"/>
                    <a:pt x="1104" y="423"/>
                  </a:cubicBezTo>
                  <a:cubicBezTo>
                    <a:pt x="1090" y="393"/>
                    <a:pt x="1073" y="365"/>
                    <a:pt x="1053" y="338"/>
                  </a:cubicBezTo>
                  <a:cubicBezTo>
                    <a:pt x="1134" y="227"/>
                    <a:pt x="1134" y="227"/>
                    <a:pt x="1134" y="227"/>
                  </a:cubicBezTo>
                  <a:cubicBezTo>
                    <a:pt x="1018" y="111"/>
                    <a:pt x="1018" y="111"/>
                    <a:pt x="1018" y="111"/>
                  </a:cubicBezTo>
                  <a:cubicBezTo>
                    <a:pt x="909" y="209"/>
                    <a:pt x="909" y="209"/>
                    <a:pt x="909" y="209"/>
                  </a:cubicBezTo>
                  <a:cubicBezTo>
                    <a:pt x="888" y="196"/>
                    <a:pt x="865" y="184"/>
                    <a:pt x="842" y="175"/>
                  </a:cubicBezTo>
                  <a:cubicBezTo>
                    <a:pt x="848" y="37"/>
                    <a:pt x="848" y="37"/>
                    <a:pt x="848" y="37"/>
                  </a:cubicBezTo>
                  <a:cubicBezTo>
                    <a:pt x="695" y="0"/>
                    <a:pt x="695" y="0"/>
                    <a:pt x="695" y="0"/>
                  </a:cubicBezTo>
                  <a:cubicBezTo>
                    <a:pt x="650" y="137"/>
                    <a:pt x="650" y="137"/>
                    <a:pt x="650" y="137"/>
                  </a:cubicBezTo>
                  <a:cubicBezTo>
                    <a:pt x="650" y="137"/>
                    <a:pt x="649" y="137"/>
                    <a:pt x="649" y="137"/>
                  </a:cubicBezTo>
                  <a:cubicBezTo>
                    <a:pt x="615" y="137"/>
                    <a:pt x="581" y="140"/>
                    <a:pt x="548" y="147"/>
                  </a:cubicBezTo>
                  <a:cubicBezTo>
                    <a:pt x="480" y="14"/>
                    <a:pt x="480" y="14"/>
                    <a:pt x="480" y="14"/>
                  </a:cubicBezTo>
                  <a:cubicBezTo>
                    <a:pt x="330" y="70"/>
                    <a:pt x="330" y="70"/>
                    <a:pt x="330" y="70"/>
                  </a:cubicBezTo>
                  <a:cubicBezTo>
                    <a:pt x="368" y="222"/>
                    <a:pt x="368" y="222"/>
                    <a:pt x="368" y="222"/>
                  </a:cubicBezTo>
                  <a:cubicBezTo>
                    <a:pt x="339" y="241"/>
                    <a:pt x="313" y="263"/>
                    <a:pt x="289" y="287"/>
                  </a:cubicBezTo>
                  <a:cubicBezTo>
                    <a:pt x="163" y="218"/>
                    <a:pt x="163" y="218"/>
                    <a:pt x="163" y="218"/>
                  </a:cubicBezTo>
                  <a:cubicBezTo>
                    <a:pt x="63" y="345"/>
                    <a:pt x="63" y="345"/>
                    <a:pt x="63" y="345"/>
                  </a:cubicBezTo>
                  <a:cubicBezTo>
                    <a:pt x="184" y="445"/>
                    <a:pt x="184" y="445"/>
                    <a:pt x="184" y="445"/>
                  </a:cubicBezTo>
                  <a:cubicBezTo>
                    <a:pt x="172" y="472"/>
                    <a:pt x="163" y="500"/>
                    <a:pt x="156" y="529"/>
                  </a:cubicBezTo>
                  <a:cubicBezTo>
                    <a:pt x="11" y="542"/>
                    <a:pt x="11" y="542"/>
                    <a:pt x="11" y="542"/>
                  </a:cubicBezTo>
                  <a:cubicBezTo>
                    <a:pt x="0" y="700"/>
                    <a:pt x="0" y="700"/>
                    <a:pt x="0" y="700"/>
                  </a:cubicBezTo>
                  <a:cubicBezTo>
                    <a:pt x="149" y="719"/>
                    <a:pt x="149" y="719"/>
                    <a:pt x="149" y="719"/>
                  </a:cubicBezTo>
                  <a:cubicBezTo>
                    <a:pt x="149" y="715"/>
                    <a:pt x="149" y="715"/>
                    <a:pt x="149" y="715"/>
                  </a:cubicBezTo>
                  <a:cubicBezTo>
                    <a:pt x="154" y="745"/>
                    <a:pt x="161" y="774"/>
                    <a:pt x="170" y="802"/>
                  </a:cubicBezTo>
                  <a:cubicBezTo>
                    <a:pt x="170" y="802"/>
                    <a:pt x="170" y="802"/>
                    <a:pt x="170" y="802"/>
                  </a:cubicBezTo>
                  <a:cubicBezTo>
                    <a:pt x="56" y="894"/>
                    <a:pt x="56" y="894"/>
                    <a:pt x="56" y="894"/>
                  </a:cubicBezTo>
                  <a:cubicBezTo>
                    <a:pt x="135" y="1037"/>
                    <a:pt x="135" y="1037"/>
                    <a:pt x="135" y="1037"/>
                  </a:cubicBezTo>
                  <a:cubicBezTo>
                    <a:pt x="270" y="976"/>
                    <a:pt x="270" y="976"/>
                    <a:pt x="270" y="976"/>
                  </a:cubicBezTo>
                  <a:cubicBezTo>
                    <a:pt x="270" y="976"/>
                    <a:pt x="270" y="976"/>
                    <a:pt x="270" y="976"/>
                  </a:cubicBezTo>
                  <a:cubicBezTo>
                    <a:pt x="292" y="1000"/>
                    <a:pt x="316" y="1022"/>
                    <a:pt x="341" y="1042"/>
                  </a:cubicBezTo>
                  <a:cubicBezTo>
                    <a:pt x="337" y="1040"/>
                    <a:pt x="337" y="1040"/>
                    <a:pt x="337" y="1040"/>
                  </a:cubicBezTo>
                  <a:cubicBezTo>
                    <a:pt x="288" y="1173"/>
                    <a:pt x="288" y="1173"/>
                    <a:pt x="288" y="1173"/>
                  </a:cubicBezTo>
                  <a:cubicBezTo>
                    <a:pt x="430" y="1244"/>
                    <a:pt x="430" y="1244"/>
                    <a:pt x="430" y="1244"/>
                  </a:cubicBezTo>
                  <a:cubicBezTo>
                    <a:pt x="505" y="1127"/>
                    <a:pt x="505" y="1127"/>
                    <a:pt x="505" y="1127"/>
                  </a:cubicBezTo>
                  <a:cubicBezTo>
                    <a:pt x="500" y="1125"/>
                    <a:pt x="500" y="1125"/>
                    <a:pt x="500" y="1125"/>
                  </a:cubicBezTo>
                  <a:cubicBezTo>
                    <a:pt x="535" y="1135"/>
                    <a:pt x="572" y="1142"/>
                    <a:pt x="609" y="1145"/>
                  </a:cubicBezTo>
                  <a:cubicBezTo>
                    <a:pt x="606" y="1146"/>
                    <a:pt x="606" y="1146"/>
                    <a:pt x="606" y="1146"/>
                  </a:cubicBezTo>
                  <a:cubicBezTo>
                    <a:pt x="633" y="1279"/>
                    <a:pt x="633" y="1279"/>
                    <a:pt x="633" y="1279"/>
                  </a:cubicBezTo>
                  <a:cubicBezTo>
                    <a:pt x="788" y="1263"/>
                    <a:pt x="788" y="1263"/>
                    <a:pt x="788" y="1263"/>
                  </a:cubicBezTo>
                  <a:cubicBezTo>
                    <a:pt x="793" y="1126"/>
                    <a:pt x="793" y="1126"/>
                    <a:pt x="793" y="1126"/>
                  </a:cubicBezTo>
                  <a:cubicBezTo>
                    <a:pt x="820" y="1118"/>
                    <a:pt x="847" y="1107"/>
                    <a:pt x="872" y="1095"/>
                  </a:cubicBezTo>
                  <a:cubicBezTo>
                    <a:pt x="978" y="1183"/>
                    <a:pt x="978" y="1183"/>
                    <a:pt x="978" y="1183"/>
                  </a:cubicBezTo>
                  <a:cubicBezTo>
                    <a:pt x="1095" y="1085"/>
                    <a:pt x="1095" y="1085"/>
                    <a:pt x="1095" y="1085"/>
                  </a:cubicBezTo>
                  <a:cubicBezTo>
                    <a:pt x="1024" y="980"/>
                    <a:pt x="1024" y="980"/>
                    <a:pt x="1024" y="980"/>
                  </a:cubicBezTo>
                  <a:cubicBezTo>
                    <a:pt x="1051" y="950"/>
                    <a:pt x="1075" y="916"/>
                    <a:pt x="1094" y="880"/>
                  </a:cubicBezTo>
                  <a:cubicBezTo>
                    <a:pt x="1214" y="916"/>
                    <a:pt x="1214" y="916"/>
                    <a:pt x="1214" y="916"/>
                  </a:cubicBezTo>
                  <a:cubicBezTo>
                    <a:pt x="1273" y="769"/>
                    <a:pt x="1273" y="769"/>
                    <a:pt x="1273" y="769"/>
                  </a:cubicBezTo>
                  <a:cubicBezTo>
                    <a:pt x="1150" y="705"/>
                    <a:pt x="1150" y="705"/>
                    <a:pt x="1150" y="705"/>
                  </a:cubicBezTo>
                  <a:cubicBezTo>
                    <a:pt x="1153" y="684"/>
                    <a:pt x="1154" y="663"/>
                    <a:pt x="1154" y="642"/>
                  </a:cubicBezTo>
                  <a:close/>
                  <a:moveTo>
                    <a:pt x="648" y="965"/>
                  </a:moveTo>
                  <a:cubicBezTo>
                    <a:pt x="470" y="965"/>
                    <a:pt x="325" y="821"/>
                    <a:pt x="325" y="643"/>
                  </a:cubicBezTo>
                  <a:cubicBezTo>
                    <a:pt x="325" y="465"/>
                    <a:pt x="470" y="321"/>
                    <a:pt x="648" y="321"/>
                  </a:cubicBezTo>
                  <a:cubicBezTo>
                    <a:pt x="826" y="321"/>
                    <a:pt x="970" y="465"/>
                    <a:pt x="970" y="643"/>
                  </a:cubicBezTo>
                  <a:cubicBezTo>
                    <a:pt x="970" y="821"/>
                    <a:pt x="826" y="965"/>
                    <a:pt x="648" y="965"/>
                  </a:cubicBezTo>
                  <a:close/>
                </a:path>
              </a:pathLst>
            </a:custGeom>
            <a:solidFill>
              <a:schemeClr val="tx2"/>
            </a:solidFill>
            <a:ln w="9525">
              <a:noFill/>
              <a:round/>
              <a:headEnd/>
              <a:tailEnd/>
            </a:ln>
          </p:spPr>
          <p:txBody>
            <a:bodyPr/>
            <a:lstStyle/>
            <a:p>
              <a:endParaRPr lang="he-IL" dirty="0"/>
            </a:p>
          </p:txBody>
        </p:sp>
        <p:sp>
          <p:nvSpPr>
            <p:cNvPr id="74" name="Freeform 5"/>
            <p:cNvSpPr>
              <a:spLocks noEditPoints="1"/>
            </p:cNvSpPr>
            <p:nvPr/>
          </p:nvSpPr>
          <p:spPr bwMode="auto">
            <a:xfrm>
              <a:off x="1183" y="1537"/>
              <a:ext cx="2107" cy="2111"/>
            </a:xfrm>
            <a:custGeom>
              <a:avLst/>
              <a:gdLst>
                <a:gd name="T0" fmla="*/ 5196 w 1276"/>
                <a:gd name="T1" fmla="*/ 2888 h 1279"/>
                <a:gd name="T2" fmla="*/ 5192 w 1276"/>
                <a:gd name="T3" fmla="*/ 2743 h 1279"/>
                <a:gd name="T4" fmla="*/ 5745 w 1276"/>
                <a:gd name="T5" fmla="*/ 2550 h 1279"/>
                <a:gd name="T6" fmla="*/ 5593 w 1276"/>
                <a:gd name="T7" fmla="*/ 1825 h 1279"/>
                <a:gd name="T8" fmla="*/ 4970 w 1276"/>
                <a:gd name="T9" fmla="*/ 1901 h 1279"/>
                <a:gd name="T10" fmla="*/ 4736 w 1276"/>
                <a:gd name="T11" fmla="*/ 1520 h 1279"/>
                <a:gd name="T12" fmla="*/ 5101 w 1276"/>
                <a:gd name="T13" fmla="*/ 1022 h 1279"/>
                <a:gd name="T14" fmla="*/ 4577 w 1276"/>
                <a:gd name="T15" fmla="*/ 498 h 1279"/>
                <a:gd name="T16" fmla="*/ 4093 w 1276"/>
                <a:gd name="T17" fmla="*/ 939 h 1279"/>
                <a:gd name="T18" fmla="*/ 3788 w 1276"/>
                <a:gd name="T19" fmla="*/ 787 h 1279"/>
                <a:gd name="T20" fmla="*/ 3818 w 1276"/>
                <a:gd name="T21" fmla="*/ 167 h 1279"/>
                <a:gd name="T22" fmla="*/ 3124 w 1276"/>
                <a:gd name="T23" fmla="*/ 0 h 1279"/>
                <a:gd name="T24" fmla="*/ 2926 w 1276"/>
                <a:gd name="T25" fmla="*/ 616 h 1279"/>
                <a:gd name="T26" fmla="*/ 2923 w 1276"/>
                <a:gd name="T27" fmla="*/ 616 h 1279"/>
                <a:gd name="T28" fmla="*/ 2467 w 1276"/>
                <a:gd name="T29" fmla="*/ 662 h 1279"/>
                <a:gd name="T30" fmla="*/ 2161 w 1276"/>
                <a:gd name="T31" fmla="*/ 63 h 1279"/>
                <a:gd name="T32" fmla="*/ 1481 w 1276"/>
                <a:gd name="T33" fmla="*/ 315 h 1279"/>
                <a:gd name="T34" fmla="*/ 1653 w 1276"/>
                <a:gd name="T35" fmla="*/ 997 h 1279"/>
                <a:gd name="T36" fmla="*/ 1301 w 1276"/>
                <a:gd name="T37" fmla="*/ 1291 h 1279"/>
                <a:gd name="T38" fmla="*/ 732 w 1276"/>
                <a:gd name="T39" fmla="*/ 980 h 1279"/>
                <a:gd name="T40" fmla="*/ 284 w 1276"/>
                <a:gd name="T41" fmla="*/ 1550 h 1279"/>
                <a:gd name="T42" fmla="*/ 824 w 1276"/>
                <a:gd name="T43" fmla="*/ 1999 h 1279"/>
                <a:gd name="T44" fmla="*/ 703 w 1276"/>
                <a:gd name="T45" fmla="*/ 2378 h 1279"/>
                <a:gd name="T46" fmla="*/ 46 w 1276"/>
                <a:gd name="T47" fmla="*/ 2438 h 1279"/>
                <a:gd name="T48" fmla="*/ 0 w 1276"/>
                <a:gd name="T49" fmla="*/ 3146 h 1279"/>
                <a:gd name="T50" fmla="*/ 670 w 1276"/>
                <a:gd name="T51" fmla="*/ 3233 h 1279"/>
                <a:gd name="T52" fmla="*/ 670 w 1276"/>
                <a:gd name="T53" fmla="*/ 3215 h 1279"/>
                <a:gd name="T54" fmla="*/ 761 w 1276"/>
                <a:gd name="T55" fmla="*/ 3606 h 1279"/>
                <a:gd name="T56" fmla="*/ 761 w 1276"/>
                <a:gd name="T57" fmla="*/ 3606 h 1279"/>
                <a:gd name="T58" fmla="*/ 251 w 1276"/>
                <a:gd name="T59" fmla="*/ 4021 h 1279"/>
                <a:gd name="T60" fmla="*/ 603 w 1276"/>
                <a:gd name="T61" fmla="*/ 4664 h 1279"/>
                <a:gd name="T62" fmla="*/ 1215 w 1276"/>
                <a:gd name="T63" fmla="*/ 4389 h 1279"/>
                <a:gd name="T64" fmla="*/ 1215 w 1276"/>
                <a:gd name="T65" fmla="*/ 4389 h 1279"/>
                <a:gd name="T66" fmla="*/ 1536 w 1276"/>
                <a:gd name="T67" fmla="*/ 4686 h 1279"/>
                <a:gd name="T68" fmla="*/ 1516 w 1276"/>
                <a:gd name="T69" fmla="*/ 4678 h 1279"/>
                <a:gd name="T70" fmla="*/ 1293 w 1276"/>
                <a:gd name="T71" fmla="*/ 5273 h 1279"/>
                <a:gd name="T72" fmla="*/ 1930 w 1276"/>
                <a:gd name="T73" fmla="*/ 5592 h 1279"/>
                <a:gd name="T74" fmla="*/ 2269 w 1276"/>
                <a:gd name="T75" fmla="*/ 5067 h 1279"/>
                <a:gd name="T76" fmla="*/ 2252 w 1276"/>
                <a:gd name="T77" fmla="*/ 5059 h 1279"/>
                <a:gd name="T78" fmla="*/ 2743 w 1276"/>
                <a:gd name="T79" fmla="*/ 5148 h 1279"/>
                <a:gd name="T80" fmla="*/ 2725 w 1276"/>
                <a:gd name="T81" fmla="*/ 5151 h 1279"/>
                <a:gd name="T82" fmla="*/ 2847 w 1276"/>
                <a:gd name="T83" fmla="*/ 5750 h 1279"/>
                <a:gd name="T84" fmla="*/ 3547 w 1276"/>
                <a:gd name="T85" fmla="*/ 5679 h 1279"/>
                <a:gd name="T86" fmla="*/ 3567 w 1276"/>
                <a:gd name="T87" fmla="*/ 5062 h 1279"/>
                <a:gd name="T88" fmla="*/ 3927 w 1276"/>
                <a:gd name="T89" fmla="*/ 4922 h 1279"/>
                <a:gd name="T90" fmla="*/ 4404 w 1276"/>
                <a:gd name="T91" fmla="*/ 5320 h 1279"/>
                <a:gd name="T92" fmla="*/ 4924 w 1276"/>
                <a:gd name="T93" fmla="*/ 4879 h 1279"/>
                <a:gd name="T94" fmla="*/ 4610 w 1276"/>
                <a:gd name="T95" fmla="*/ 4405 h 1279"/>
                <a:gd name="T96" fmla="*/ 4924 w 1276"/>
                <a:gd name="T97" fmla="*/ 3956 h 1279"/>
                <a:gd name="T98" fmla="*/ 5467 w 1276"/>
                <a:gd name="T99" fmla="*/ 4120 h 1279"/>
                <a:gd name="T100" fmla="*/ 5727 w 1276"/>
                <a:gd name="T101" fmla="*/ 3456 h 1279"/>
                <a:gd name="T102" fmla="*/ 5178 w 1276"/>
                <a:gd name="T103" fmla="*/ 3171 h 1279"/>
                <a:gd name="T104" fmla="*/ 5196 w 1276"/>
                <a:gd name="T105" fmla="*/ 2888 h 1279"/>
                <a:gd name="T106" fmla="*/ 2913 w 1276"/>
                <a:gd name="T107" fmla="*/ 4339 h 1279"/>
                <a:gd name="T108" fmla="*/ 1465 w 1276"/>
                <a:gd name="T109" fmla="*/ 2890 h 1279"/>
                <a:gd name="T110" fmla="*/ 2913 w 1276"/>
                <a:gd name="T111" fmla="*/ 1444 h 1279"/>
                <a:gd name="T112" fmla="*/ 4363 w 1276"/>
                <a:gd name="T113" fmla="*/ 2890 h 1279"/>
                <a:gd name="T114" fmla="*/ 2913 w 1276"/>
                <a:gd name="T115" fmla="*/ 4339 h 12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6"/>
                <a:gd name="T175" fmla="*/ 0 h 1279"/>
                <a:gd name="T176" fmla="*/ 1276 w 1276"/>
                <a:gd name="T177" fmla="*/ 1279 h 12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6" h="1279">
                  <a:moveTo>
                    <a:pt x="1154" y="642"/>
                  </a:moveTo>
                  <a:cubicBezTo>
                    <a:pt x="1154" y="631"/>
                    <a:pt x="1153" y="620"/>
                    <a:pt x="1153" y="610"/>
                  </a:cubicBezTo>
                  <a:cubicBezTo>
                    <a:pt x="1276" y="567"/>
                    <a:pt x="1276" y="567"/>
                    <a:pt x="1276" y="567"/>
                  </a:cubicBezTo>
                  <a:cubicBezTo>
                    <a:pt x="1242" y="406"/>
                    <a:pt x="1242" y="406"/>
                    <a:pt x="1242" y="406"/>
                  </a:cubicBezTo>
                  <a:cubicBezTo>
                    <a:pt x="1104" y="423"/>
                    <a:pt x="1104" y="423"/>
                    <a:pt x="1104" y="423"/>
                  </a:cubicBezTo>
                  <a:cubicBezTo>
                    <a:pt x="1089" y="393"/>
                    <a:pt x="1072" y="365"/>
                    <a:pt x="1052" y="338"/>
                  </a:cubicBezTo>
                  <a:cubicBezTo>
                    <a:pt x="1133" y="227"/>
                    <a:pt x="1133" y="227"/>
                    <a:pt x="1133" y="227"/>
                  </a:cubicBezTo>
                  <a:cubicBezTo>
                    <a:pt x="1017" y="111"/>
                    <a:pt x="1017" y="111"/>
                    <a:pt x="1017" y="111"/>
                  </a:cubicBezTo>
                  <a:cubicBezTo>
                    <a:pt x="909" y="209"/>
                    <a:pt x="909" y="209"/>
                    <a:pt x="909" y="209"/>
                  </a:cubicBezTo>
                  <a:cubicBezTo>
                    <a:pt x="887" y="196"/>
                    <a:pt x="865" y="184"/>
                    <a:pt x="841" y="175"/>
                  </a:cubicBezTo>
                  <a:cubicBezTo>
                    <a:pt x="848" y="37"/>
                    <a:pt x="848" y="37"/>
                    <a:pt x="848" y="37"/>
                  </a:cubicBezTo>
                  <a:cubicBezTo>
                    <a:pt x="694" y="0"/>
                    <a:pt x="694" y="0"/>
                    <a:pt x="694" y="0"/>
                  </a:cubicBezTo>
                  <a:cubicBezTo>
                    <a:pt x="650" y="137"/>
                    <a:pt x="650" y="137"/>
                    <a:pt x="650" y="137"/>
                  </a:cubicBezTo>
                  <a:cubicBezTo>
                    <a:pt x="649" y="137"/>
                    <a:pt x="649" y="137"/>
                    <a:pt x="649" y="137"/>
                  </a:cubicBezTo>
                  <a:cubicBezTo>
                    <a:pt x="614" y="137"/>
                    <a:pt x="580" y="140"/>
                    <a:pt x="548" y="147"/>
                  </a:cubicBezTo>
                  <a:cubicBezTo>
                    <a:pt x="480" y="14"/>
                    <a:pt x="480" y="14"/>
                    <a:pt x="480" y="14"/>
                  </a:cubicBezTo>
                  <a:cubicBezTo>
                    <a:pt x="329" y="70"/>
                    <a:pt x="329" y="70"/>
                    <a:pt x="329" y="70"/>
                  </a:cubicBezTo>
                  <a:cubicBezTo>
                    <a:pt x="367" y="222"/>
                    <a:pt x="367" y="222"/>
                    <a:pt x="367" y="222"/>
                  </a:cubicBezTo>
                  <a:cubicBezTo>
                    <a:pt x="339" y="241"/>
                    <a:pt x="313" y="263"/>
                    <a:pt x="289" y="287"/>
                  </a:cubicBezTo>
                  <a:cubicBezTo>
                    <a:pt x="162" y="218"/>
                    <a:pt x="162" y="218"/>
                    <a:pt x="162" y="218"/>
                  </a:cubicBezTo>
                  <a:cubicBezTo>
                    <a:pt x="63" y="345"/>
                    <a:pt x="63" y="345"/>
                    <a:pt x="63" y="345"/>
                  </a:cubicBezTo>
                  <a:cubicBezTo>
                    <a:pt x="183" y="445"/>
                    <a:pt x="183" y="445"/>
                    <a:pt x="183" y="445"/>
                  </a:cubicBezTo>
                  <a:cubicBezTo>
                    <a:pt x="172" y="472"/>
                    <a:pt x="163" y="500"/>
                    <a:pt x="156" y="529"/>
                  </a:cubicBezTo>
                  <a:cubicBezTo>
                    <a:pt x="10" y="542"/>
                    <a:pt x="10" y="542"/>
                    <a:pt x="10" y="542"/>
                  </a:cubicBezTo>
                  <a:cubicBezTo>
                    <a:pt x="0" y="700"/>
                    <a:pt x="0" y="700"/>
                    <a:pt x="0" y="700"/>
                  </a:cubicBezTo>
                  <a:cubicBezTo>
                    <a:pt x="149" y="719"/>
                    <a:pt x="149" y="719"/>
                    <a:pt x="149" y="719"/>
                  </a:cubicBezTo>
                  <a:cubicBezTo>
                    <a:pt x="149" y="715"/>
                    <a:pt x="149" y="715"/>
                    <a:pt x="149" y="715"/>
                  </a:cubicBezTo>
                  <a:cubicBezTo>
                    <a:pt x="153" y="745"/>
                    <a:pt x="160" y="774"/>
                    <a:pt x="169" y="802"/>
                  </a:cubicBezTo>
                  <a:cubicBezTo>
                    <a:pt x="169" y="802"/>
                    <a:pt x="169" y="802"/>
                    <a:pt x="169" y="802"/>
                  </a:cubicBezTo>
                  <a:cubicBezTo>
                    <a:pt x="56" y="894"/>
                    <a:pt x="56" y="894"/>
                    <a:pt x="56" y="894"/>
                  </a:cubicBezTo>
                  <a:cubicBezTo>
                    <a:pt x="134" y="1037"/>
                    <a:pt x="134" y="1037"/>
                    <a:pt x="134" y="1037"/>
                  </a:cubicBezTo>
                  <a:cubicBezTo>
                    <a:pt x="270" y="976"/>
                    <a:pt x="270" y="976"/>
                    <a:pt x="270" y="976"/>
                  </a:cubicBezTo>
                  <a:cubicBezTo>
                    <a:pt x="270" y="976"/>
                    <a:pt x="270" y="976"/>
                    <a:pt x="270" y="976"/>
                  </a:cubicBezTo>
                  <a:cubicBezTo>
                    <a:pt x="291" y="1000"/>
                    <a:pt x="315" y="1022"/>
                    <a:pt x="341" y="1042"/>
                  </a:cubicBezTo>
                  <a:cubicBezTo>
                    <a:pt x="337" y="1040"/>
                    <a:pt x="337" y="1040"/>
                    <a:pt x="337" y="1040"/>
                  </a:cubicBezTo>
                  <a:cubicBezTo>
                    <a:pt x="287" y="1173"/>
                    <a:pt x="287" y="1173"/>
                    <a:pt x="287" y="1173"/>
                  </a:cubicBezTo>
                  <a:cubicBezTo>
                    <a:pt x="429" y="1244"/>
                    <a:pt x="429" y="1244"/>
                    <a:pt x="429" y="1244"/>
                  </a:cubicBezTo>
                  <a:cubicBezTo>
                    <a:pt x="504" y="1127"/>
                    <a:pt x="504" y="1127"/>
                    <a:pt x="504" y="1127"/>
                  </a:cubicBezTo>
                  <a:cubicBezTo>
                    <a:pt x="500" y="1125"/>
                    <a:pt x="500" y="1125"/>
                    <a:pt x="500" y="1125"/>
                  </a:cubicBezTo>
                  <a:cubicBezTo>
                    <a:pt x="535" y="1135"/>
                    <a:pt x="571" y="1142"/>
                    <a:pt x="609" y="1145"/>
                  </a:cubicBezTo>
                  <a:cubicBezTo>
                    <a:pt x="605" y="1146"/>
                    <a:pt x="605" y="1146"/>
                    <a:pt x="605" y="1146"/>
                  </a:cubicBezTo>
                  <a:cubicBezTo>
                    <a:pt x="632" y="1279"/>
                    <a:pt x="632" y="1279"/>
                    <a:pt x="632" y="1279"/>
                  </a:cubicBezTo>
                  <a:cubicBezTo>
                    <a:pt x="788" y="1263"/>
                    <a:pt x="788" y="1263"/>
                    <a:pt x="788" y="1263"/>
                  </a:cubicBezTo>
                  <a:cubicBezTo>
                    <a:pt x="792" y="1126"/>
                    <a:pt x="792" y="1126"/>
                    <a:pt x="792" y="1126"/>
                  </a:cubicBezTo>
                  <a:cubicBezTo>
                    <a:pt x="820" y="1118"/>
                    <a:pt x="847" y="1107"/>
                    <a:pt x="872" y="1095"/>
                  </a:cubicBezTo>
                  <a:cubicBezTo>
                    <a:pt x="978" y="1183"/>
                    <a:pt x="978" y="1183"/>
                    <a:pt x="978" y="1183"/>
                  </a:cubicBezTo>
                  <a:cubicBezTo>
                    <a:pt x="1094" y="1085"/>
                    <a:pt x="1094" y="1085"/>
                    <a:pt x="1094" y="1085"/>
                  </a:cubicBezTo>
                  <a:cubicBezTo>
                    <a:pt x="1024" y="980"/>
                    <a:pt x="1024" y="980"/>
                    <a:pt x="1024" y="980"/>
                  </a:cubicBezTo>
                  <a:cubicBezTo>
                    <a:pt x="1051" y="950"/>
                    <a:pt x="1075" y="916"/>
                    <a:pt x="1094" y="880"/>
                  </a:cubicBezTo>
                  <a:cubicBezTo>
                    <a:pt x="1214" y="916"/>
                    <a:pt x="1214" y="916"/>
                    <a:pt x="1214" y="916"/>
                  </a:cubicBezTo>
                  <a:cubicBezTo>
                    <a:pt x="1272" y="769"/>
                    <a:pt x="1272" y="769"/>
                    <a:pt x="1272" y="769"/>
                  </a:cubicBezTo>
                  <a:cubicBezTo>
                    <a:pt x="1150" y="705"/>
                    <a:pt x="1150" y="705"/>
                    <a:pt x="1150" y="705"/>
                  </a:cubicBezTo>
                  <a:cubicBezTo>
                    <a:pt x="1152" y="684"/>
                    <a:pt x="1154" y="663"/>
                    <a:pt x="1154" y="642"/>
                  </a:cubicBezTo>
                  <a:close/>
                  <a:moveTo>
                    <a:pt x="647" y="965"/>
                  </a:moveTo>
                  <a:cubicBezTo>
                    <a:pt x="469" y="965"/>
                    <a:pt x="325" y="821"/>
                    <a:pt x="325" y="643"/>
                  </a:cubicBezTo>
                  <a:cubicBezTo>
                    <a:pt x="325" y="465"/>
                    <a:pt x="469" y="321"/>
                    <a:pt x="647" y="321"/>
                  </a:cubicBezTo>
                  <a:cubicBezTo>
                    <a:pt x="825" y="321"/>
                    <a:pt x="969" y="465"/>
                    <a:pt x="969" y="643"/>
                  </a:cubicBezTo>
                  <a:cubicBezTo>
                    <a:pt x="969" y="821"/>
                    <a:pt x="825" y="965"/>
                    <a:pt x="647" y="965"/>
                  </a:cubicBezTo>
                  <a:close/>
                </a:path>
              </a:pathLst>
            </a:custGeom>
            <a:solidFill>
              <a:schemeClr val="accent5"/>
            </a:solidFill>
            <a:ln w="9525">
              <a:noFill/>
              <a:round/>
              <a:headEnd/>
              <a:tailEnd/>
            </a:ln>
          </p:spPr>
          <p:txBody>
            <a:bodyPr/>
            <a:lstStyle/>
            <a:p>
              <a:endParaRPr lang="he-IL" dirty="0"/>
            </a:p>
          </p:txBody>
        </p:sp>
      </p:grpSp>
      <p:sp>
        <p:nvSpPr>
          <p:cNvPr id="79" name="TextBox 78"/>
          <p:cNvSpPr txBox="1"/>
          <p:nvPr/>
        </p:nvSpPr>
        <p:spPr>
          <a:xfrm>
            <a:off x="2492654" y="4141457"/>
            <a:ext cx="1401302" cy="1231106"/>
          </a:xfrm>
          <a:prstGeom prst="rect">
            <a:avLst/>
          </a:prstGeom>
          <a:noFill/>
          <a:ln>
            <a:noFill/>
          </a:ln>
        </p:spPr>
        <p:txBody>
          <a:bodyPr wrap="square" lIns="0" tIns="0" rIns="0" bIns="0" rtlCol="1">
            <a:spAutoFit/>
          </a:bodyPr>
          <a:lstStyle/>
          <a:p>
            <a:pPr algn="r" rtl="1"/>
            <a:r>
              <a:rPr lang="he-IL" sz="2000" noProof="0" dirty="0" smtClean="0">
                <a:solidFill>
                  <a:schemeClr val="tx2"/>
                </a:solidFill>
                <a:latin typeface="Georgia" pitchFamily="18" charset="0"/>
                <a:cs typeface="Arial" pitchFamily="34" charset="0"/>
              </a:rPr>
              <a:t>הערכת שמאי:</a:t>
            </a:r>
          </a:p>
          <a:p>
            <a:pPr algn="ctr" rtl="1"/>
            <a:r>
              <a:rPr lang="he-IL" sz="2000" dirty="0" smtClean="0">
                <a:solidFill>
                  <a:schemeClr val="tx2"/>
                </a:solidFill>
                <a:latin typeface="Georgia" pitchFamily="18" charset="0"/>
                <a:cs typeface="Arial" pitchFamily="34" charset="0"/>
              </a:rPr>
              <a:t>שיעורי היוון הנקבעים לפי פרמטרים</a:t>
            </a:r>
            <a:endParaRPr lang="he-IL" sz="2000" noProof="0" dirty="0" smtClean="0">
              <a:solidFill>
                <a:schemeClr val="tx2"/>
              </a:solidFill>
              <a:latin typeface="Georgia" pitchFamily="18" charset="0"/>
              <a:cs typeface="Arial" pitchFamily="34" charset="0"/>
            </a:endParaRPr>
          </a:p>
        </p:txBody>
      </p:sp>
      <p:sp>
        <p:nvSpPr>
          <p:cNvPr id="80" name="Rectangle 79"/>
          <p:cNvSpPr/>
          <p:nvPr/>
        </p:nvSpPr>
        <p:spPr>
          <a:xfrm>
            <a:off x="5999073" y="4693197"/>
            <a:ext cx="1449932" cy="1323439"/>
          </a:xfrm>
          <a:prstGeom prst="rect">
            <a:avLst/>
          </a:prstGeom>
          <a:noFill/>
          <a:ln>
            <a:noFill/>
          </a:ln>
        </p:spPr>
        <p:txBody>
          <a:bodyPr wrap="square">
            <a:spAutoFit/>
          </a:bodyPr>
          <a:lstStyle/>
          <a:p>
            <a:pPr algn="ctr" rtl="1"/>
            <a:r>
              <a:rPr lang="he-IL" sz="2000" dirty="0" smtClean="0">
                <a:solidFill>
                  <a:schemeClr val="tx2"/>
                </a:solidFill>
                <a:latin typeface="Georgia" pitchFamily="18" charset="0"/>
                <a:cs typeface="Arial" pitchFamily="34" charset="0"/>
              </a:rPr>
              <a:t>מעריך שווי: לפי מודל</a:t>
            </a:r>
          </a:p>
          <a:p>
            <a:pPr algn="ctr" rtl="1"/>
            <a:r>
              <a:rPr lang="he-IL" sz="2000" dirty="0" smtClean="0">
                <a:solidFill>
                  <a:schemeClr val="tx2"/>
                </a:solidFill>
                <a:latin typeface="Georgia" pitchFamily="18" charset="0"/>
                <a:cs typeface="Arial" pitchFamily="34" charset="0"/>
              </a:rPr>
              <a:t>CAPM</a:t>
            </a:r>
          </a:p>
          <a:p>
            <a:pPr algn="ctr" rtl="1"/>
            <a:endParaRPr lang="he-IL" sz="2000" dirty="0">
              <a:solidFill>
                <a:schemeClr val="tx2"/>
              </a:solidFill>
              <a:latin typeface="Georgia" pitchFamily="18" charset="0"/>
              <a:cs typeface="Arial" pitchFamily="34" charset="0"/>
            </a:endParaRPr>
          </a:p>
        </p:txBody>
      </p:sp>
      <p:grpSp>
        <p:nvGrpSpPr>
          <p:cNvPr id="83" name="Group 82"/>
          <p:cNvGrpSpPr/>
          <p:nvPr/>
        </p:nvGrpSpPr>
        <p:grpSpPr>
          <a:xfrm rot="20826659">
            <a:off x="5985424" y="2396831"/>
            <a:ext cx="1292830" cy="1113070"/>
            <a:chOff x="6077624" y="2256217"/>
            <a:chExt cx="1292830" cy="1113070"/>
          </a:xfrm>
        </p:grpSpPr>
        <p:sp>
          <p:nvSpPr>
            <p:cNvPr id="84" name="Up Arrow Callout 83"/>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89" name="TextBox 88"/>
            <p:cNvSpPr txBox="1"/>
            <p:nvPr/>
          </p:nvSpPr>
          <p:spPr>
            <a:xfrm rot="743465" flipH="1">
              <a:off x="6077624" y="2374212"/>
              <a:ext cx="1292830" cy="492443"/>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ריבית חסרת סיכון</a:t>
              </a:r>
              <a:endParaRPr lang="he-IL" sz="1600" noProof="0" dirty="0" smtClean="0">
                <a:solidFill>
                  <a:schemeClr val="tx2"/>
                </a:solidFill>
                <a:latin typeface="Georgia" pitchFamily="18" charset="0"/>
                <a:cs typeface="Arial" pitchFamily="34" charset="0"/>
              </a:endParaRPr>
            </a:p>
          </p:txBody>
        </p:sp>
      </p:grpSp>
      <p:grpSp>
        <p:nvGrpSpPr>
          <p:cNvPr id="90" name="Group 89"/>
          <p:cNvGrpSpPr/>
          <p:nvPr/>
        </p:nvGrpSpPr>
        <p:grpSpPr>
          <a:xfrm rot="1188684">
            <a:off x="7150967" y="2692826"/>
            <a:ext cx="1292830" cy="1113070"/>
            <a:chOff x="6077624" y="2256217"/>
            <a:chExt cx="1292830" cy="1113070"/>
          </a:xfrm>
        </p:grpSpPr>
        <p:sp>
          <p:nvSpPr>
            <p:cNvPr id="91" name="Up Arrow Callout 90"/>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92" name="TextBox 91"/>
            <p:cNvSpPr txBox="1"/>
            <p:nvPr/>
          </p:nvSpPr>
          <p:spPr>
            <a:xfrm rot="743465" flipH="1">
              <a:off x="6077624" y="2374212"/>
              <a:ext cx="1292830" cy="492443"/>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סיכון שיטתי (ביטא)</a:t>
              </a:r>
              <a:endParaRPr lang="he-IL" sz="1600" noProof="0" dirty="0" smtClean="0">
                <a:solidFill>
                  <a:schemeClr val="tx2"/>
                </a:solidFill>
                <a:latin typeface="Georgia" pitchFamily="18" charset="0"/>
                <a:cs typeface="Arial" pitchFamily="34" charset="0"/>
              </a:endParaRPr>
            </a:p>
          </p:txBody>
        </p:sp>
      </p:grpSp>
      <p:grpSp>
        <p:nvGrpSpPr>
          <p:cNvPr id="93" name="Group 92"/>
          <p:cNvGrpSpPr/>
          <p:nvPr/>
        </p:nvGrpSpPr>
        <p:grpSpPr>
          <a:xfrm rot="3033909">
            <a:off x="7968117" y="3600717"/>
            <a:ext cx="1292830" cy="1113070"/>
            <a:chOff x="6077623" y="2256217"/>
            <a:chExt cx="1292830" cy="1113070"/>
          </a:xfrm>
        </p:grpSpPr>
        <p:sp>
          <p:nvSpPr>
            <p:cNvPr id="94" name="Up Arrow Callout 93"/>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95" name="TextBox 94"/>
            <p:cNvSpPr txBox="1"/>
            <p:nvPr/>
          </p:nvSpPr>
          <p:spPr>
            <a:xfrm rot="743465" flipH="1">
              <a:off x="6077623"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פרמיית שוק</a:t>
              </a:r>
              <a:endParaRPr lang="he-IL" sz="1600" noProof="0" dirty="0" smtClean="0">
                <a:solidFill>
                  <a:schemeClr val="tx2"/>
                </a:solidFill>
                <a:latin typeface="Georgia" pitchFamily="18" charset="0"/>
                <a:cs typeface="Arial" pitchFamily="34" charset="0"/>
              </a:endParaRPr>
            </a:p>
          </p:txBody>
        </p:sp>
      </p:grpSp>
      <p:grpSp>
        <p:nvGrpSpPr>
          <p:cNvPr id="96" name="Group 95"/>
          <p:cNvGrpSpPr/>
          <p:nvPr/>
        </p:nvGrpSpPr>
        <p:grpSpPr>
          <a:xfrm rot="6448045">
            <a:off x="7776961" y="5827263"/>
            <a:ext cx="1292830" cy="1113070"/>
            <a:chOff x="6077624" y="2256217"/>
            <a:chExt cx="1292830" cy="1113070"/>
          </a:xfrm>
        </p:grpSpPr>
        <p:sp>
          <p:nvSpPr>
            <p:cNvPr id="97" name="Up Arrow Callout 96"/>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98" name="TextBox 97"/>
            <p:cNvSpPr txBox="1"/>
            <p:nvPr/>
          </p:nvSpPr>
          <p:spPr>
            <a:xfrm rot="743465" flipH="1">
              <a:off x="6077624"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יחס מינוף</a:t>
              </a:r>
              <a:endParaRPr lang="he-IL" sz="1600" noProof="0" dirty="0" smtClean="0">
                <a:solidFill>
                  <a:schemeClr val="tx2"/>
                </a:solidFill>
                <a:latin typeface="Georgia" pitchFamily="18" charset="0"/>
                <a:cs typeface="Arial" pitchFamily="34" charset="0"/>
              </a:endParaRPr>
            </a:p>
          </p:txBody>
        </p:sp>
      </p:grpSp>
      <p:grpSp>
        <p:nvGrpSpPr>
          <p:cNvPr id="99" name="Group 98"/>
          <p:cNvGrpSpPr/>
          <p:nvPr/>
        </p:nvGrpSpPr>
        <p:grpSpPr>
          <a:xfrm rot="18601279">
            <a:off x="4663914" y="2731103"/>
            <a:ext cx="1508111" cy="1352549"/>
            <a:chOff x="6077624" y="2256217"/>
            <a:chExt cx="1292830" cy="1113070"/>
          </a:xfrm>
        </p:grpSpPr>
        <p:sp>
          <p:nvSpPr>
            <p:cNvPr id="100" name="Up Arrow Callout 99"/>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01" name="TextBox 100"/>
            <p:cNvSpPr txBox="1"/>
            <p:nvPr/>
          </p:nvSpPr>
          <p:spPr>
            <a:xfrm rot="743465" flipH="1">
              <a:off x="6077624" y="2351321"/>
              <a:ext cx="1292830" cy="538225"/>
            </a:xfrm>
            <a:prstGeom prst="rect">
              <a:avLst/>
            </a:prstGeom>
            <a:noFill/>
            <a:ln>
              <a:noFill/>
            </a:ln>
          </p:spPr>
          <p:txBody>
            <a:bodyPr wrap="square" lIns="0" tIns="0" rIns="0" bIns="0" rtlCol="1">
              <a:spAutoFit/>
            </a:bodyPr>
            <a:lstStyle/>
            <a:p>
              <a:pPr indent="-304018" algn="ctr">
                <a:lnSpc>
                  <a:spcPts val="1671"/>
                </a:lnSpc>
                <a:spcBef>
                  <a:spcPts val="669"/>
                </a:spcBef>
                <a:spcAft>
                  <a:spcPts val="669"/>
                </a:spcAft>
              </a:pPr>
              <a:r>
                <a:rPr lang="he-IL" sz="1600" dirty="0" smtClean="0">
                  <a:solidFill>
                    <a:schemeClr val="tx2"/>
                  </a:solidFill>
                </a:rPr>
                <a:t>WACC = </a:t>
              </a:r>
              <a:r>
                <a:rPr lang="he-IL" sz="1600" dirty="0" err="1" smtClean="0">
                  <a:solidFill>
                    <a:schemeClr val="tx2"/>
                  </a:solidFill>
                </a:rPr>
                <a:t>Ke</a:t>
              </a:r>
              <a:r>
                <a:rPr lang="he-IL" sz="1600" dirty="0" smtClean="0">
                  <a:solidFill>
                    <a:schemeClr val="tx2"/>
                  </a:solidFill>
                </a:rPr>
                <a:t>(e%) + </a:t>
              </a:r>
              <a:r>
                <a:rPr lang="he-IL" sz="1600" dirty="0" err="1" smtClean="0">
                  <a:solidFill>
                    <a:schemeClr val="tx2"/>
                  </a:solidFill>
                </a:rPr>
                <a:t>Kd</a:t>
              </a:r>
              <a:r>
                <a:rPr lang="he-IL" sz="1600" dirty="0" smtClean="0">
                  <a:solidFill>
                    <a:schemeClr val="tx2"/>
                  </a:solidFill>
                </a:rPr>
                <a:t>(d%)*1-Tc))</a:t>
              </a:r>
              <a:endParaRPr lang="he-IL" sz="1600" dirty="0">
                <a:solidFill>
                  <a:schemeClr val="tx2"/>
                </a:solidFill>
              </a:endParaRPr>
            </a:p>
          </p:txBody>
        </p:sp>
      </p:grpSp>
      <p:grpSp>
        <p:nvGrpSpPr>
          <p:cNvPr id="102" name="Group 101"/>
          <p:cNvGrpSpPr/>
          <p:nvPr/>
        </p:nvGrpSpPr>
        <p:grpSpPr>
          <a:xfrm rot="13962279">
            <a:off x="464672" y="4638449"/>
            <a:ext cx="1292830" cy="1113070"/>
            <a:chOff x="6077624" y="2256217"/>
            <a:chExt cx="1292830" cy="1113070"/>
          </a:xfrm>
        </p:grpSpPr>
        <p:sp>
          <p:nvSpPr>
            <p:cNvPr id="103" name="Up Arrow Callout 102"/>
            <p:cNvSpPr/>
            <p:nvPr/>
          </p:nvSpPr>
          <p:spPr>
            <a:xfrm rot="11556757">
              <a:off x="6093972" y="2256217"/>
              <a:ext cx="1146049" cy="1113070"/>
            </a:xfrm>
            <a:prstGeom prst="upArrowCallout">
              <a:avLst/>
            </a:prstGeom>
            <a:solidFill>
              <a:schemeClr val="bg1"/>
            </a:solidFill>
            <a:ln w="25400">
              <a:solidFill>
                <a:schemeClr val="accent5"/>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04" name="TextBox 103"/>
            <p:cNvSpPr txBox="1"/>
            <p:nvPr/>
          </p:nvSpPr>
          <p:spPr>
            <a:xfrm rot="743465" flipH="1">
              <a:off x="6077624" y="2374212"/>
              <a:ext cx="1292830" cy="492443"/>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סביבת הנכס ומיקומו</a:t>
              </a:r>
              <a:endParaRPr lang="he-IL" sz="1600" noProof="0" dirty="0" smtClean="0">
                <a:solidFill>
                  <a:schemeClr val="tx2"/>
                </a:solidFill>
                <a:latin typeface="Georgia" pitchFamily="18" charset="0"/>
                <a:cs typeface="Arial" pitchFamily="34" charset="0"/>
              </a:endParaRPr>
            </a:p>
          </p:txBody>
        </p:sp>
      </p:grpSp>
      <p:grpSp>
        <p:nvGrpSpPr>
          <p:cNvPr id="105" name="Group 104"/>
          <p:cNvGrpSpPr/>
          <p:nvPr/>
        </p:nvGrpSpPr>
        <p:grpSpPr>
          <a:xfrm rot="18185216">
            <a:off x="1163776" y="2438696"/>
            <a:ext cx="1292830" cy="1113070"/>
            <a:chOff x="6077624" y="2256217"/>
            <a:chExt cx="1292830" cy="1113070"/>
          </a:xfrm>
        </p:grpSpPr>
        <p:sp>
          <p:nvSpPr>
            <p:cNvPr id="106" name="Up Arrow Callout 105"/>
            <p:cNvSpPr/>
            <p:nvPr/>
          </p:nvSpPr>
          <p:spPr>
            <a:xfrm rot="11556757">
              <a:off x="6093972" y="2256217"/>
              <a:ext cx="1146049" cy="1113070"/>
            </a:xfrm>
            <a:prstGeom prst="upArrowCallout">
              <a:avLst/>
            </a:prstGeom>
            <a:solidFill>
              <a:schemeClr val="bg1"/>
            </a:solidFill>
            <a:ln w="25400">
              <a:solidFill>
                <a:schemeClr val="accent5"/>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07" name="TextBox 106"/>
            <p:cNvSpPr txBox="1"/>
            <p:nvPr/>
          </p:nvSpPr>
          <p:spPr>
            <a:xfrm rot="743465" flipH="1">
              <a:off x="6077624"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תחרות</a:t>
              </a:r>
              <a:endParaRPr lang="he-IL" sz="1600" noProof="0" dirty="0" smtClean="0">
                <a:solidFill>
                  <a:schemeClr val="tx2"/>
                </a:solidFill>
                <a:latin typeface="Georgia" pitchFamily="18" charset="0"/>
                <a:cs typeface="Arial" pitchFamily="34" charset="0"/>
              </a:endParaRPr>
            </a:p>
          </p:txBody>
        </p:sp>
      </p:grpSp>
      <p:grpSp>
        <p:nvGrpSpPr>
          <p:cNvPr id="108" name="Group 107"/>
          <p:cNvGrpSpPr/>
          <p:nvPr/>
        </p:nvGrpSpPr>
        <p:grpSpPr>
          <a:xfrm rot="16200000">
            <a:off x="471396" y="3453788"/>
            <a:ext cx="1292830" cy="1113070"/>
            <a:chOff x="6077624" y="2256217"/>
            <a:chExt cx="1292830" cy="1113070"/>
          </a:xfrm>
        </p:grpSpPr>
        <p:sp>
          <p:nvSpPr>
            <p:cNvPr id="109" name="Up Arrow Callout 108"/>
            <p:cNvSpPr/>
            <p:nvPr/>
          </p:nvSpPr>
          <p:spPr>
            <a:xfrm rot="11556757">
              <a:off x="6093972" y="2256217"/>
              <a:ext cx="1146049" cy="1113070"/>
            </a:xfrm>
            <a:prstGeom prst="upArrowCallout">
              <a:avLst/>
            </a:prstGeom>
            <a:solidFill>
              <a:schemeClr val="bg1"/>
            </a:solidFill>
            <a:ln w="25400">
              <a:solidFill>
                <a:schemeClr val="accent5"/>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10" name="TextBox 109"/>
            <p:cNvSpPr txBox="1"/>
            <p:nvPr/>
          </p:nvSpPr>
          <p:spPr>
            <a:xfrm rot="743465" flipH="1">
              <a:off x="6077624"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היצע נכסים</a:t>
              </a:r>
              <a:endParaRPr lang="he-IL" sz="1600" noProof="0" dirty="0" smtClean="0">
                <a:solidFill>
                  <a:schemeClr val="tx2"/>
                </a:solidFill>
                <a:latin typeface="Georgia" pitchFamily="18" charset="0"/>
                <a:cs typeface="Arial" pitchFamily="34" charset="0"/>
              </a:endParaRPr>
            </a:p>
          </p:txBody>
        </p:sp>
      </p:grpSp>
      <p:grpSp>
        <p:nvGrpSpPr>
          <p:cNvPr id="111" name="Group 110"/>
          <p:cNvGrpSpPr/>
          <p:nvPr/>
        </p:nvGrpSpPr>
        <p:grpSpPr>
          <a:xfrm rot="20036710">
            <a:off x="2392863" y="1983850"/>
            <a:ext cx="1292830" cy="1113070"/>
            <a:chOff x="6077624" y="2256217"/>
            <a:chExt cx="1292830" cy="1113070"/>
          </a:xfrm>
        </p:grpSpPr>
        <p:sp>
          <p:nvSpPr>
            <p:cNvPr id="112" name="Up Arrow Callout 111"/>
            <p:cNvSpPr/>
            <p:nvPr/>
          </p:nvSpPr>
          <p:spPr>
            <a:xfrm rot="11556757">
              <a:off x="6093972" y="2256217"/>
              <a:ext cx="1146049" cy="1113070"/>
            </a:xfrm>
            <a:prstGeom prst="upArrowCallout">
              <a:avLst/>
            </a:prstGeom>
            <a:solidFill>
              <a:schemeClr val="bg1"/>
            </a:solidFill>
            <a:ln w="25400">
              <a:solidFill>
                <a:schemeClr val="accent5"/>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13" name="TextBox 112"/>
            <p:cNvSpPr txBox="1"/>
            <p:nvPr/>
          </p:nvSpPr>
          <p:spPr>
            <a:xfrm rot="743465" flipH="1">
              <a:off x="6077624" y="2374212"/>
              <a:ext cx="1292830" cy="492443"/>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מאפייני השכירות בנכס</a:t>
              </a:r>
              <a:endParaRPr lang="he-IL" sz="1600" noProof="0" dirty="0" smtClean="0">
                <a:solidFill>
                  <a:schemeClr val="tx2"/>
                </a:solidFill>
                <a:latin typeface="Georgia" pitchFamily="18" charset="0"/>
                <a:cs typeface="Arial" pitchFamily="34" charset="0"/>
              </a:endParaRPr>
            </a:p>
          </p:txBody>
        </p:sp>
      </p:grpSp>
      <p:grpSp>
        <p:nvGrpSpPr>
          <p:cNvPr id="114" name="Group 113"/>
          <p:cNvGrpSpPr/>
          <p:nvPr/>
        </p:nvGrpSpPr>
        <p:grpSpPr>
          <a:xfrm rot="763895">
            <a:off x="3571984" y="2240380"/>
            <a:ext cx="1292830" cy="1113070"/>
            <a:chOff x="6077624" y="2256217"/>
            <a:chExt cx="1292830" cy="1113070"/>
          </a:xfrm>
        </p:grpSpPr>
        <p:sp>
          <p:nvSpPr>
            <p:cNvPr id="115" name="Up Arrow Callout 114"/>
            <p:cNvSpPr/>
            <p:nvPr/>
          </p:nvSpPr>
          <p:spPr>
            <a:xfrm rot="11556757">
              <a:off x="6093972" y="2256217"/>
              <a:ext cx="1146049" cy="1113070"/>
            </a:xfrm>
            <a:prstGeom prst="upArrowCallout">
              <a:avLst/>
            </a:prstGeom>
            <a:solidFill>
              <a:schemeClr val="bg1"/>
            </a:solidFill>
            <a:ln w="25400">
              <a:solidFill>
                <a:schemeClr val="accent5"/>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16" name="TextBox 115"/>
            <p:cNvSpPr txBox="1"/>
            <p:nvPr/>
          </p:nvSpPr>
          <p:spPr>
            <a:xfrm rot="743465" flipH="1">
              <a:off x="6077624"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שיעורי תפוסה</a:t>
              </a:r>
              <a:endParaRPr lang="he-IL" sz="1600" noProof="0" dirty="0" smtClean="0">
                <a:solidFill>
                  <a:schemeClr val="tx2"/>
                </a:solidFill>
                <a:latin typeface="Georgia" pitchFamily="18" charset="0"/>
                <a:cs typeface="Arial" pitchFamily="34" charset="0"/>
              </a:endParaRPr>
            </a:p>
          </p:txBody>
        </p:sp>
      </p:grpSp>
      <p:grpSp>
        <p:nvGrpSpPr>
          <p:cNvPr id="117" name="Group 116"/>
          <p:cNvGrpSpPr/>
          <p:nvPr/>
        </p:nvGrpSpPr>
        <p:grpSpPr>
          <a:xfrm rot="4528714">
            <a:off x="8291759" y="4766504"/>
            <a:ext cx="1292830" cy="1113070"/>
            <a:chOff x="6077623" y="2256217"/>
            <a:chExt cx="1292830" cy="1113070"/>
          </a:xfrm>
        </p:grpSpPr>
        <p:sp>
          <p:nvSpPr>
            <p:cNvPr id="118" name="Up Arrow Callout 117"/>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19" name="TextBox 118"/>
            <p:cNvSpPr txBox="1"/>
            <p:nvPr/>
          </p:nvSpPr>
          <p:spPr>
            <a:xfrm rot="743465" flipH="1">
              <a:off x="6077623"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מחיר חוב</a:t>
              </a:r>
              <a:endParaRPr lang="he-IL" sz="1600" noProof="0" dirty="0" smtClean="0">
                <a:solidFill>
                  <a:schemeClr val="tx2"/>
                </a:solidFill>
                <a:latin typeface="Georgia" pitchFamily="18" charset="0"/>
                <a:cs typeface="Arial" pitchFamily="34" charset="0"/>
              </a:endParaRPr>
            </a:p>
          </p:txBody>
        </p:sp>
      </p:grpSp>
      <p:grpSp>
        <p:nvGrpSpPr>
          <p:cNvPr id="120" name="Group 119"/>
          <p:cNvGrpSpPr/>
          <p:nvPr/>
        </p:nvGrpSpPr>
        <p:grpSpPr>
          <a:xfrm rot="15511171">
            <a:off x="4347489" y="5858965"/>
            <a:ext cx="1292830" cy="1113070"/>
            <a:chOff x="6077624" y="2256217"/>
            <a:chExt cx="1292830" cy="1113070"/>
          </a:xfrm>
        </p:grpSpPr>
        <p:sp>
          <p:nvSpPr>
            <p:cNvPr id="121" name="Up Arrow Callout 120"/>
            <p:cNvSpPr/>
            <p:nvPr/>
          </p:nvSpPr>
          <p:spPr>
            <a:xfrm rot="11556757">
              <a:off x="6093972" y="2256217"/>
              <a:ext cx="1146049" cy="1113070"/>
            </a:xfrm>
            <a:prstGeom prst="upArrowCallout">
              <a:avLst/>
            </a:prstGeom>
            <a:solidFill>
              <a:schemeClr val="bg1"/>
            </a:solidFill>
            <a:ln w="25400">
              <a:solidFill>
                <a:schemeClr val="tx2"/>
              </a:solidFill>
            </a:ln>
          </p:spPr>
          <p:txBody>
            <a:bodyPr vert="horz" wrap="square" lIns="91440" tIns="45720" rIns="91440" bIns="45720" rtlCol="0" anchor="ctr">
              <a:noAutofit/>
            </a:bodyPr>
            <a:lstStyle/>
            <a:p>
              <a:pPr algn="ctr" rtl="1"/>
              <a:endParaRPr lang="he-IL" dirty="0">
                <a:solidFill>
                  <a:schemeClr val="tx2"/>
                </a:solidFill>
                <a:latin typeface="Georgia" pitchFamily="18" charset="0"/>
                <a:cs typeface="Arial" pitchFamily="34" charset="0"/>
              </a:endParaRPr>
            </a:p>
          </p:txBody>
        </p:sp>
        <p:sp>
          <p:nvSpPr>
            <p:cNvPr id="122" name="TextBox 121"/>
            <p:cNvSpPr txBox="1"/>
            <p:nvPr/>
          </p:nvSpPr>
          <p:spPr>
            <a:xfrm rot="743465" flipH="1">
              <a:off x="6077624" y="2497323"/>
              <a:ext cx="1292830" cy="246221"/>
            </a:xfrm>
            <a:prstGeom prst="rect">
              <a:avLst/>
            </a:prstGeom>
            <a:noFill/>
            <a:ln>
              <a:noFill/>
            </a:ln>
          </p:spPr>
          <p:txBody>
            <a:bodyPr wrap="square" lIns="0" tIns="0" rIns="0" bIns="0" rtlCol="1">
              <a:spAutoFit/>
            </a:bodyPr>
            <a:lstStyle/>
            <a:p>
              <a:pPr algn="ctr" rtl="1"/>
              <a:r>
                <a:rPr lang="he-IL" sz="1600" dirty="0" smtClean="0">
                  <a:solidFill>
                    <a:schemeClr val="tx2"/>
                  </a:solidFill>
                  <a:latin typeface="Georgia" pitchFamily="18" charset="0"/>
                  <a:cs typeface="Arial" pitchFamily="34" charset="0"/>
                </a:rPr>
                <a:t>שיעור המס</a:t>
              </a:r>
              <a:endParaRPr lang="he-IL" sz="1600" noProof="0" dirty="0" smtClean="0">
                <a:solidFill>
                  <a:schemeClr val="tx2"/>
                </a:solidFill>
                <a:latin typeface="Georgia" pitchFamily="18" charset="0"/>
                <a:cs typeface="Arial" pitchFamily="34" charset="0"/>
              </a:endParaRPr>
            </a:p>
          </p:txBody>
        </p:sp>
      </p:grpSp>
    </p:spTree>
    <p:custDataLst>
      <p:tags r:id="rId1"/>
    </p:custDataLst>
    <p:extLst>
      <p:ext uri="{BB962C8B-B14F-4D97-AF65-F5344CB8AC3E}">
        <p14:creationId xmlns:p14="http://schemas.microsoft.com/office/powerpoint/2010/main" val="1744654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19</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סיכום</a:t>
            </a:r>
            <a:br>
              <a:rPr lang="he-IL" sz="2400" dirty="0" smtClean="0"/>
            </a:br>
            <a:r>
              <a:rPr lang="he-IL" sz="2000" dirty="0" smtClean="0"/>
              <a:t>הערכת שווי חברות לעומת שמאות נכסים</a:t>
            </a:r>
            <a:endParaRPr lang="he-IL" sz="2400" dirty="0"/>
          </a:p>
        </p:txBody>
      </p:sp>
      <p:graphicFrame>
        <p:nvGraphicFramePr>
          <p:cNvPr id="72" name="Content Placeholder 785"/>
          <p:cNvGraphicFramePr>
            <a:graphicFrameLocks/>
          </p:cNvGraphicFramePr>
          <p:nvPr>
            <p:custDataLst>
              <p:tags r:id="rId6"/>
            </p:custDataLst>
            <p:extLst>
              <p:ext uri="{D42A27DB-BD31-4B8C-83A1-F6EECF244321}">
                <p14:modId xmlns:p14="http://schemas.microsoft.com/office/powerpoint/2010/main" val="1452311436"/>
              </p:ext>
            </p:extLst>
          </p:nvPr>
        </p:nvGraphicFramePr>
        <p:xfrm>
          <a:off x="925675" y="2740152"/>
          <a:ext cx="8613774" cy="3996069"/>
        </p:xfrm>
        <a:graphic>
          <a:graphicData uri="http://schemas.openxmlformats.org/drawingml/2006/table">
            <a:tbl>
              <a:tblPr rtl="1" firstRow="1" firstCol="1" bandRow="1">
                <a:tableStyleId>{D5C30875-5027-47A9-8995-C2BF9F8F2FF4}</a:tableStyleId>
              </a:tblPr>
              <a:tblGrid>
                <a:gridCol w="1474801"/>
                <a:gridCol w="2166924"/>
                <a:gridCol w="2171700"/>
                <a:gridCol w="2800349"/>
              </a:tblGrid>
              <a:tr h="353960">
                <a:tc>
                  <a:txBody>
                    <a:bodyPr/>
                    <a:lstStyle/>
                    <a:p>
                      <a:pPr rtl="1"/>
                      <a:endParaRPr lang="he-IL" sz="1800" dirty="0"/>
                    </a:p>
                  </a:txBody>
                  <a:tcPr>
                    <a:lnB w="12700" cap="flat" cmpd="sng" algn="ctr">
                      <a:solidFill>
                        <a:schemeClr val="tx2"/>
                      </a:solidFill>
                      <a:prstDash val="solid"/>
                      <a:round/>
                      <a:headEnd type="none" w="med" len="med"/>
                      <a:tailEnd type="none" w="med" len="med"/>
                    </a:lnB>
                    <a:noFill/>
                  </a:tcPr>
                </a:tc>
                <a:tc>
                  <a:txBody>
                    <a:bodyPr/>
                    <a:lstStyle/>
                    <a:p>
                      <a:pPr algn="ctr" rtl="1"/>
                      <a:r>
                        <a:rPr lang="he-IL" sz="2000" dirty="0" smtClean="0"/>
                        <a:t>הערכת שווי חברות</a:t>
                      </a:r>
                      <a:endParaRPr lang="he-IL" sz="2000" dirty="0"/>
                    </a:p>
                  </a:txBody>
                  <a:tcPr>
                    <a:lnB w="12700" cap="flat" cmpd="sng" algn="ctr">
                      <a:solidFill>
                        <a:schemeClr val="tx2"/>
                      </a:solidFill>
                      <a:prstDash val="solid"/>
                      <a:round/>
                      <a:headEnd type="none" w="med" len="med"/>
                      <a:tailEnd type="none" w="med" len="med"/>
                    </a:lnB>
                    <a:noFill/>
                  </a:tcPr>
                </a:tc>
                <a:tc>
                  <a:txBody>
                    <a:bodyPr/>
                    <a:lstStyle/>
                    <a:p>
                      <a:pPr algn="ctr" rtl="1"/>
                      <a:r>
                        <a:rPr lang="he-IL" sz="2000" dirty="0" smtClean="0"/>
                        <a:t>שמאות נכסים</a:t>
                      </a:r>
                      <a:endParaRPr lang="he-IL" sz="2000" dirty="0"/>
                    </a:p>
                  </a:txBody>
                  <a:tcPr>
                    <a:lnB w="12700" cap="flat" cmpd="sng" algn="ctr">
                      <a:solidFill>
                        <a:schemeClr val="tx2"/>
                      </a:solidFill>
                      <a:prstDash val="solid"/>
                      <a:round/>
                      <a:headEnd type="none" w="med" len="med"/>
                      <a:tailEnd type="none" w="med" len="med"/>
                    </a:lnB>
                    <a:noFill/>
                  </a:tcPr>
                </a:tc>
                <a:tc>
                  <a:txBody>
                    <a:bodyPr/>
                    <a:lstStyle/>
                    <a:p>
                      <a:pPr algn="ctr" rtl="1"/>
                      <a:r>
                        <a:rPr lang="he-IL" sz="2000" dirty="0" err="1" smtClean="0"/>
                        <a:t>סוגייה</a:t>
                      </a:r>
                      <a:endParaRPr lang="he-IL" sz="2000" dirty="0"/>
                    </a:p>
                  </a:txBody>
                  <a:tcPr>
                    <a:lnB w="12700" cap="flat" cmpd="sng" algn="ctr">
                      <a:solidFill>
                        <a:schemeClr val="tx2"/>
                      </a:solidFill>
                      <a:prstDash val="solid"/>
                      <a:round/>
                      <a:headEnd type="none" w="med" len="med"/>
                      <a:tailEnd type="none" w="med" len="med"/>
                    </a:lnB>
                    <a:noFill/>
                  </a:tcPr>
                </a:tc>
              </a:tr>
              <a:tr h="695444">
                <a:tc>
                  <a:txBody>
                    <a:bodyPr/>
                    <a:lstStyle/>
                    <a:p>
                      <a:pPr algn="ctr" rtl="1"/>
                      <a:r>
                        <a:rPr lang="he-IL" sz="1800" dirty="0" smtClean="0">
                          <a:solidFill>
                            <a:schemeClr val="bg1"/>
                          </a:solidFill>
                        </a:rPr>
                        <a:t>קבוצת נכסים</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algn="ctr" rtl="1"/>
                      <a:r>
                        <a:rPr lang="he-IL" sz="1800" dirty="0" smtClean="0"/>
                        <a:t>ניכוי הוצאות </a:t>
                      </a:r>
                      <a:r>
                        <a:rPr lang="he-IL" sz="1800" dirty="0" smtClean="0"/>
                        <a:t>מטה</a:t>
                      </a:r>
                      <a:endParaRPr lang="he-IL" sz="1800" dirty="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חיבור אריתמטי</a:t>
                      </a:r>
                      <a:endParaRPr lang="he-IL" sz="1800" dirty="0"/>
                    </a:p>
                  </a:txBody>
                  <a:tcPr anchor="ct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מה ההבדל בין הוצאות יזמות לבין הוצאות לא יזמות?</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16">
                <a:tc>
                  <a:txBody>
                    <a:bodyPr/>
                    <a:lstStyle/>
                    <a:p>
                      <a:pPr algn="ctr" rtl="1"/>
                      <a:r>
                        <a:rPr lang="he-IL" sz="1800" dirty="0" smtClean="0">
                          <a:solidFill>
                            <a:schemeClr val="bg1"/>
                          </a:solidFill>
                        </a:rPr>
                        <a:t>מס</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algn="ctr" rtl="1"/>
                      <a:r>
                        <a:rPr lang="he-IL" sz="1800" dirty="0" smtClean="0"/>
                        <a:t>יש</a:t>
                      </a:r>
                      <a:r>
                        <a:rPr lang="he-IL" sz="1800" baseline="0" dirty="0" smtClean="0"/>
                        <a:t> חשיבות</a:t>
                      </a:r>
                      <a:endParaRPr lang="he-IL"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אין</a:t>
                      </a:r>
                      <a:r>
                        <a:rPr lang="he-IL" sz="1800" baseline="0" dirty="0" smtClean="0"/>
                        <a:t> חשיבות</a:t>
                      </a:r>
                      <a:endParaRPr lang="he-IL" sz="1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מהו מועד מימוש הנכס?</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840">
                <a:tc>
                  <a:txBody>
                    <a:bodyPr/>
                    <a:lstStyle/>
                    <a:p>
                      <a:pPr algn="ctr" rtl="1"/>
                      <a:r>
                        <a:rPr lang="he-IL" sz="1800" dirty="0" smtClean="0">
                          <a:solidFill>
                            <a:schemeClr val="bg1"/>
                          </a:solidFill>
                        </a:rPr>
                        <a:t>מוניטין</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algn="ctr" rtl="1"/>
                      <a:r>
                        <a:rPr lang="he-IL" sz="1800" dirty="0" smtClean="0"/>
                        <a:t>אין</a:t>
                      </a:r>
                      <a:endParaRPr lang="he-IL"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לא רלוונטי</a:t>
                      </a:r>
                      <a:endParaRPr lang="he-IL" sz="1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האם יש ערך מוסף להון עצמי חיובי בעבר?</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183">
                <a:tc>
                  <a:txBody>
                    <a:bodyPr/>
                    <a:lstStyle/>
                    <a:p>
                      <a:pPr algn="ctr" rtl="1"/>
                      <a:r>
                        <a:rPr lang="he-IL" sz="1800" dirty="0" smtClean="0">
                          <a:solidFill>
                            <a:schemeClr val="bg1"/>
                          </a:solidFill>
                        </a:rPr>
                        <a:t>התחייבויות</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algn="ctr" rtl="1"/>
                      <a:r>
                        <a:rPr lang="he-IL" sz="1800" dirty="0" smtClean="0"/>
                        <a:t>נלקחות </a:t>
                      </a:r>
                      <a:r>
                        <a:rPr lang="he-IL" sz="1800" dirty="0" err="1" smtClean="0"/>
                        <a:t>בשוויין</a:t>
                      </a:r>
                      <a:r>
                        <a:rPr lang="he-IL" sz="1800" baseline="0" dirty="0" smtClean="0"/>
                        <a:t> הכלכלי</a:t>
                      </a:r>
                      <a:endParaRPr lang="he-IL"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לא רלוונטי</a:t>
                      </a:r>
                      <a:endParaRPr lang="he-IL" sz="1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800" dirty="0" smtClean="0"/>
                        <a:t>מה עושים</a:t>
                      </a:r>
                      <a:r>
                        <a:rPr lang="he-IL" sz="1800" baseline="0" dirty="0" smtClean="0"/>
                        <a:t> בירידת ערך?</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103">
                <a:tc>
                  <a:txBody>
                    <a:bodyPr/>
                    <a:lstStyle/>
                    <a:p>
                      <a:pPr algn="ctr" rtl="1"/>
                      <a:r>
                        <a:rPr lang="he-IL" sz="1800" dirty="0" smtClean="0">
                          <a:solidFill>
                            <a:schemeClr val="bg1"/>
                          </a:solidFill>
                        </a:rPr>
                        <a:t>פריטים נוספים</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solidFill>
                  </a:tcPr>
                </a:tc>
                <a:tc>
                  <a:txBody>
                    <a:bodyPr/>
                    <a:lstStyle/>
                    <a:p>
                      <a:pPr algn="ctr" rtl="1"/>
                      <a:r>
                        <a:rPr lang="he-IL" sz="1800" dirty="0" smtClean="0"/>
                        <a:t>נלקחים </a:t>
                      </a:r>
                      <a:r>
                        <a:rPr lang="he-IL" sz="1800" dirty="0" err="1" smtClean="0"/>
                        <a:t>בשוויים</a:t>
                      </a:r>
                      <a:r>
                        <a:rPr lang="he-IL" sz="1800" dirty="0" smtClean="0"/>
                        <a:t> הכלכלי</a:t>
                      </a:r>
                      <a:endParaRPr lang="he-IL"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לא רלבנטי</a:t>
                      </a:r>
                      <a:endParaRPr lang="he-IL" sz="1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800" dirty="0" smtClean="0"/>
                        <a:t>כיצד</a:t>
                      </a:r>
                      <a:r>
                        <a:rPr lang="he-IL" sz="1800" baseline="0" dirty="0" smtClean="0"/>
                        <a:t> מונעים "ספירה כפולה"?</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103">
                <a:tc>
                  <a:txBody>
                    <a:bodyPr/>
                    <a:lstStyle/>
                    <a:p>
                      <a:pPr algn="ctr" rtl="1"/>
                      <a:r>
                        <a:rPr lang="he-IL" sz="1800" dirty="0" smtClean="0">
                          <a:solidFill>
                            <a:schemeClr val="bg1"/>
                          </a:solidFill>
                        </a:rPr>
                        <a:t>ניכויי שליטה וסחירות</a:t>
                      </a:r>
                      <a:endParaRPr lang="he-IL"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solidFill>
                  </a:tcPr>
                </a:tc>
                <a:tc>
                  <a:txBody>
                    <a:bodyPr/>
                    <a:lstStyle/>
                    <a:p>
                      <a:pPr algn="ctr" rtl="1"/>
                      <a:r>
                        <a:rPr lang="he-IL" sz="1800" dirty="0" smtClean="0"/>
                        <a:t>נלקחים בגין החזקות מיעוט</a:t>
                      </a:r>
                      <a:endParaRPr lang="he-IL" sz="18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sz="1800" dirty="0" smtClean="0"/>
                        <a:t>לא רלבנטי</a:t>
                      </a:r>
                      <a:endParaRPr lang="he-IL" sz="18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1800" dirty="0" smtClean="0"/>
                        <a:t>מה הם הקריטריונים?</a:t>
                      </a:r>
                      <a:endParaRPr lang="he-IL"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3901427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id" hidden="1"/>
          <p:cNvGrpSpPr/>
          <p:nvPr>
            <p:custDataLst>
              <p:tags r:id="rId1"/>
            </p:custDataLst>
          </p:nvPr>
        </p:nvGrpSpPr>
        <p:grpSpPr>
          <a:xfrm>
            <a:off x="530352" y="612648"/>
            <a:ext cx="8997696" cy="6848856"/>
            <a:chOff x="530352" y="612648"/>
            <a:chExt cx="8997696" cy="6848856"/>
          </a:xfrm>
        </p:grpSpPr>
        <p:grpSp>
          <p:nvGrpSpPr>
            <p:cNvPr id="10" name="Group 9" hidden="1"/>
            <p:cNvGrpSpPr/>
            <p:nvPr userDrawn="1"/>
          </p:nvGrpSpPr>
          <p:grpSpPr>
            <a:xfrm>
              <a:off x="530352" y="7159752"/>
              <a:ext cx="8997696" cy="301752"/>
              <a:chOff x="530352" y="7159752"/>
              <a:chExt cx="8997696" cy="301752"/>
            </a:xfrm>
          </p:grpSpPr>
          <p:sp>
            <p:nvSpPr>
              <p:cNvPr id="58"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9"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60"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10" hidden="1"/>
            <p:cNvGrpSpPr/>
            <p:nvPr userDrawn="1"/>
          </p:nvGrpSpPr>
          <p:grpSpPr>
            <a:xfrm>
              <a:off x="530352" y="1066800"/>
              <a:ext cx="8997696" cy="835152"/>
              <a:chOff x="530352" y="1066800"/>
              <a:chExt cx="8997696" cy="835152"/>
            </a:xfrm>
          </p:grpSpPr>
          <p:sp>
            <p:nvSpPr>
              <p:cNvPr id="56"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7"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13"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14" name="Group 600" hidden="1"/>
            <p:cNvGrpSpPr/>
            <p:nvPr userDrawn="1"/>
          </p:nvGrpSpPr>
          <p:grpSpPr>
            <a:xfrm>
              <a:off x="533400" y="6245352"/>
              <a:ext cx="8994648" cy="688848"/>
              <a:chOff x="533400" y="6013704"/>
              <a:chExt cx="8994648" cy="688848"/>
            </a:xfrm>
          </p:grpSpPr>
          <p:sp>
            <p:nvSpPr>
              <p:cNvPr id="50"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1"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2"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3"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4"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55"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5" name="Group 500" hidden="1"/>
            <p:cNvGrpSpPr/>
            <p:nvPr userDrawn="1"/>
          </p:nvGrpSpPr>
          <p:grpSpPr>
            <a:xfrm>
              <a:off x="533400" y="5407152"/>
              <a:ext cx="8994648" cy="688848"/>
              <a:chOff x="533400" y="5026152"/>
              <a:chExt cx="8994648" cy="688848"/>
            </a:xfrm>
          </p:grpSpPr>
          <p:sp>
            <p:nvSpPr>
              <p:cNvPr id="44"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6" name="Group 400" hidden="1"/>
            <p:cNvGrpSpPr/>
            <p:nvPr userDrawn="1"/>
          </p:nvGrpSpPr>
          <p:grpSpPr>
            <a:xfrm>
              <a:off x="533400" y="4568952"/>
              <a:ext cx="8994648" cy="688848"/>
              <a:chOff x="533400" y="4038600"/>
              <a:chExt cx="8994648" cy="688848"/>
            </a:xfrm>
          </p:grpSpPr>
          <p:sp>
            <p:nvSpPr>
              <p:cNvPr id="38"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7" name="Group 300" hidden="1"/>
            <p:cNvGrpSpPr/>
            <p:nvPr userDrawn="1"/>
          </p:nvGrpSpPr>
          <p:grpSpPr>
            <a:xfrm>
              <a:off x="533400" y="3730752"/>
              <a:ext cx="8994648" cy="688848"/>
              <a:chOff x="533400" y="3041904"/>
              <a:chExt cx="8994648" cy="688848"/>
            </a:xfrm>
          </p:grpSpPr>
          <p:sp>
            <p:nvSpPr>
              <p:cNvPr id="32"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8" name="Group 200" hidden="1"/>
            <p:cNvGrpSpPr/>
            <p:nvPr userDrawn="1"/>
          </p:nvGrpSpPr>
          <p:grpSpPr>
            <a:xfrm>
              <a:off x="533400" y="2892552"/>
              <a:ext cx="8994648" cy="688848"/>
              <a:chOff x="533400" y="1066800"/>
              <a:chExt cx="8994648" cy="688848"/>
            </a:xfrm>
          </p:grpSpPr>
          <p:sp>
            <p:nvSpPr>
              <p:cNvPr id="26"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9" name="Group 100" hidden="1"/>
            <p:cNvGrpSpPr/>
            <p:nvPr userDrawn="1"/>
          </p:nvGrpSpPr>
          <p:grpSpPr>
            <a:xfrm>
              <a:off x="533400" y="2054352"/>
              <a:ext cx="8994648" cy="688848"/>
              <a:chOff x="533400" y="2054352"/>
              <a:chExt cx="8994648" cy="688848"/>
            </a:xfrm>
          </p:grpSpPr>
          <p:sp>
            <p:nvSpPr>
              <p:cNvPr id="20"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36867" name="Rectangle 3"/>
          <p:cNvSpPr>
            <a:spLocks noChangeArrowheads="1"/>
          </p:cNvSpPr>
          <p:nvPr/>
        </p:nvSpPr>
        <p:spPr bwMode="auto">
          <a:xfrm>
            <a:off x="1927860" y="1036320"/>
            <a:ext cx="7475697" cy="1005840"/>
          </a:xfrm>
          <a:prstGeom prst="rect">
            <a:avLst/>
          </a:prstGeom>
          <a:noFill/>
          <a:ln w="9525">
            <a:noFill/>
            <a:miter lim="800000"/>
            <a:headEnd/>
            <a:tailEnd/>
          </a:ln>
        </p:spPr>
        <p:txBody>
          <a:bodyPr lIns="0" tIns="0" rIns="0" bIns="0"/>
          <a:lstStyle/>
          <a:p>
            <a:pPr marL="419100" indent="-419100" algn="r" defTabSz="764858" rtl="1">
              <a:lnSpc>
                <a:spcPct val="120000"/>
              </a:lnSpc>
              <a:spcAft>
                <a:spcPct val="25000"/>
              </a:spcAft>
              <a:buClr>
                <a:schemeClr val="bg2"/>
              </a:buClr>
              <a:buSzPct val="80000"/>
            </a:pPr>
            <a:r>
              <a:rPr lang="he-IL" sz="3080" b="1" i="1" dirty="0" smtClean="0">
                <a:solidFill>
                  <a:schemeClr val="tx2"/>
                </a:solidFill>
                <a:latin typeface="Arial" pitchFamily="34" charset="0"/>
              </a:rPr>
              <a:t>תודה על ההקשבה</a:t>
            </a:r>
            <a:endParaRPr lang="he-IL" sz="3080" b="1" i="1" dirty="0">
              <a:solidFill>
                <a:schemeClr val="tx2"/>
              </a:solidFill>
              <a:latin typeface="Arial" pitchFamily="34" charset="0"/>
            </a:endParaRPr>
          </a:p>
          <a:p>
            <a:pPr marL="815499" lvl="2" indent="-419100" algn="r" defTabSz="764858" rtl="1">
              <a:lnSpc>
                <a:spcPct val="120000"/>
              </a:lnSpc>
              <a:spcAft>
                <a:spcPct val="25000"/>
              </a:spcAft>
              <a:buClr>
                <a:schemeClr val="bg2"/>
              </a:buClr>
              <a:buSzPct val="85000"/>
            </a:pPr>
            <a:endParaRPr lang="he-IL" sz="3080" b="1" i="1" dirty="0">
              <a:solidFill>
                <a:schemeClr val="tx2"/>
              </a:solidFill>
              <a:latin typeface="Arial" pitchFamily="34" charset="0"/>
            </a:endParaRPr>
          </a:p>
        </p:txBody>
      </p:sp>
      <p:sp>
        <p:nvSpPr>
          <p:cNvPr id="6" name="Rectangle 6"/>
          <p:cNvSpPr>
            <a:spLocks noChangeArrowheads="1"/>
          </p:cNvSpPr>
          <p:nvPr/>
        </p:nvSpPr>
        <p:spPr bwMode="auto">
          <a:xfrm>
            <a:off x="3268980" y="1958340"/>
            <a:ext cx="6370320" cy="2430780"/>
          </a:xfrm>
          <a:prstGeom prst="rect">
            <a:avLst/>
          </a:prstGeom>
          <a:noFill/>
          <a:ln w="9525">
            <a:noFill/>
            <a:miter lim="800000"/>
            <a:headEnd/>
            <a:tailEnd/>
          </a:ln>
        </p:spPr>
        <p:txBody>
          <a:bodyPr lIns="69407" tIns="0" rIns="287914" bIns="47985" anchor="ctr"/>
          <a:lstStyle/>
          <a:p>
            <a:pPr marL="211297" lvl="1" indent="-209550" algn="r" defTabSz="764858" rtl="1" eaLnBrk="0" hangingPunct="0">
              <a:spcBef>
                <a:spcPct val="40000"/>
              </a:spcBef>
              <a:buClr>
                <a:schemeClr val="bg2"/>
              </a:buClr>
              <a:defRPr/>
            </a:pPr>
            <a:r>
              <a:rPr lang="he-IL" sz="1210" b="1" i="1" dirty="0" smtClean="0">
                <a:solidFill>
                  <a:schemeClr val="tx2"/>
                </a:solidFill>
                <a:latin typeface="+mj-lt"/>
                <a:ea typeface="+mj-ea"/>
                <a:cs typeface="+mj-cs"/>
              </a:rPr>
              <a:t>ד"ר צור </a:t>
            </a:r>
            <a:r>
              <a:rPr lang="he-IL" sz="1210" b="1" i="1" dirty="0" err="1" smtClean="0">
                <a:solidFill>
                  <a:schemeClr val="tx2"/>
                </a:solidFill>
                <a:latin typeface="+mj-lt"/>
                <a:ea typeface="+mj-ea"/>
                <a:cs typeface="+mj-cs"/>
              </a:rPr>
              <a:t>פניגשטיין</a:t>
            </a:r>
            <a:r>
              <a:rPr lang="he-IL" sz="1210" b="1" i="1" dirty="0" smtClean="0">
                <a:solidFill>
                  <a:schemeClr val="tx2"/>
                </a:solidFill>
                <a:latin typeface="+mj-lt"/>
                <a:ea typeface="+mj-ea"/>
                <a:cs typeface="+mj-cs"/>
              </a:rPr>
              <a:t>, רו"ח</a:t>
            </a:r>
          </a:p>
          <a:p>
            <a:pPr marL="211297" lvl="1" indent="-209550" algn="r" defTabSz="764858" rtl="1" eaLnBrk="0" hangingPunct="0">
              <a:spcBef>
                <a:spcPct val="40000"/>
              </a:spcBef>
              <a:buClr>
                <a:schemeClr val="bg2"/>
              </a:buClr>
              <a:defRPr/>
            </a:pPr>
            <a:r>
              <a:rPr lang="he-IL" sz="1210" b="1" i="1" dirty="0" smtClean="0">
                <a:solidFill>
                  <a:schemeClr val="tx2"/>
                </a:solidFill>
                <a:latin typeface="+mj-lt"/>
                <a:ea typeface="+mj-ea"/>
                <a:cs typeface="+mj-cs"/>
              </a:rPr>
              <a:t>טל'  03-7954408</a:t>
            </a:r>
          </a:p>
          <a:p>
            <a:pPr marL="211297" lvl="1" indent="-209550" algn="r" defTabSz="764858" rtl="1" eaLnBrk="0" hangingPunct="0">
              <a:spcBef>
                <a:spcPct val="40000"/>
              </a:spcBef>
              <a:buClr>
                <a:schemeClr val="bg2"/>
              </a:buClr>
              <a:defRPr/>
            </a:pPr>
            <a:r>
              <a:rPr lang="he-IL" sz="1210" b="1" i="1" dirty="0" smtClean="0">
                <a:solidFill>
                  <a:schemeClr val="tx2"/>
                </a:solidFill>
                <a:latin typeface="+mj-lt"/>
                <a:ea typeface="+mj-ea"/>
                <a:cs typeface="+mj-cs"/>
              </a:rPr>
              <a:t>נייד  054-4954429</a:t>
            </a:r>
          </a:p>
          <a:p>
            <a:pPr marL="211297" lvl="1" indent="-209550" algn="r" defTabSz="764858" rtl="1" eaLnBrk="0" hangingPunct="0">
              <a:spcBef>
                <a:spcPct val="40000"/>
              </a:spcBef>
              <a:buClr>
                <a:schemeClr val="bg2"/>
              </a:buClr>
              <a:defRPr/>
            </a:pPr>
            <a:r>
              <a:rPr lang="he-IL" sz="1210" b="1" i="1" dirty="0" smtClean="0">
                <a:solidFill>
                  <a:schemeClr val="tx2"/>
                </a:solidFill>
                <a:latin typeface="+mj-lt"/>
                <a:ea typeface="+mj-ea"/>
                <a:cs typeface="+mj-cs"/>
              </a:rPr>
              <a:t>Tzur.Fenigstein@il.pwc.com</a:t>
            </a:r>
            <a:endParaRPr lang="he-IL" sz="1210" b="1" i="1" dirty="0">
              <a:solidFill>
                <a:schemeClr val="tx2"/>
              </a:solidFill>
              <a:latin typeface="+mj-lt"/>
              <a:ea typeface="+mj-ea"/>
              <a:cs typeface="+mj-cs"/>
            </a:endParaRPr>
          </a:p>
        </p:txBody>
      </p:sp>
      <p:sp>
        <p:nvSpPr>
          <p:cNvPr id="7" name="Text Placeholder 2"/>
          <p:cNvSpPr txBox="1">
            <a:spLocks/>
          </p:cNvSpPr>
          <p:nvPr/>
        </p:nvSpPr>
        <p:spPr bwMode="black">
          <a:xfrm>
            <a:off x="2598420" y="6400800"/>
            <a:ext cx="7040880" cy="1094014"/>
          </a:xfrm>
          <a:prstGeom prst="rect">
            <a:avLst/>
          </a:prstGeom>
          <a:noFill/>
          <a:ln w="9525">
            <a:noFill/>
            <a:miter lim="800000"/>
            <a:headEnd/>
            <a:tailEnd/>
          </a:ln>
        </p:spPr>
        <p:txBody>
          <a:bodyPr lIns="0" tIns="0" rIns="0" bIns="0"/>
          <a:lstStyle/>
          <a:p>
            <a:r>
              <a:rPr lang="he-IL" sz="880" dirty="0" smtClean="0"/>
              <a:t>©</a:t>
            </a:r>
            <a:r>
              <a:rPr lang="he-IL" sz="880" dirty="0" smtClean="0"/>
              <a:t>2016PricewaterhouseCoopers </a:t>
            </a:r>
            <a:r>
              <a:rPr lang="he-IL" sz="880" dirty="0" err="1" smtClean="0"/>
              <a:t>Advisory</a:t>
            </a:r>
            <a:r>
              <a:rPr lang="he-IL" sz="880" dirty="0" smtClean="0"/>
              <a:t> </a:t>
            </a:r>
            <a:r>
              <a:rPr lang="he-IL" sz="880" dirty="0" err="1" smtClean="0"/>
              <a:t>Limited</a:t>
            </a:r>
            <a:r>
              <a:rPr lang="he-IL" sz="880" dirty="0" smtClean="0"/>
              <a:t>. </a:t>
            </a:r>
            <a:r>
              <a:rPr lang="he-IL" sz="880" dirty="0" err="1" smtClean="0"/>
              <a:t>All</a:t>
            </a:r>
            <a:r>
              <a:rPr lang="he-IL" sz="880" dirty="0" smtClean="0"/>
              <a:t> </a:t>
            </a:r>
            <a:r>
              <a:rPr lang="he-IL" sz="880" dirty="0" err="1" smtClean="0"/>
              <a:t>rights</a:t>
            </a:r>
            <a:r>
              <a:rPr lang="he-IL" sz="880" dirty="0" smtClean="0"/>
              <a:t> </a:t>
            </a:r>
            <a:r>
              <a:rPr lang="he-IL" sz="880" dirty="0" err="1" smtClean="0"/>
              <a:t>reserved</a:t>
            </a:r>
            <a:r>
              <a:rPr lang="he-IL" sz="880" dirty="0" smtClean="0"/>
              <a:t>.</a:t>
            </a:r>
          </a:p>
          <a:p>
            <a:endParaRPr lang="he-IL" sz="880" dirty="0" smtClean="0"/>
          </a:p>
          <a:p>
            <a:r>
              <a:rPr lang="he-IL" sz="880" dirty="0" err="1" smtClean="0"/>
              <a:t>In</a:t>
            </a:r>
            <a:r>
              <a:rPr lang="he-IL" sz="880" dirty="0" smtClean="0"/>
              <a:t> </a:t>
            </a:r>
            <a:r>
              <a:rPr lang="he-IL" sz="880" dirty="0" err="1" smtClean="0"/>
              <a:t>this</a:t>
            </a:r>
            <a:r>
              <a:rPr lang="he-IL" sz="880" dirty="0" smtClean="0"/>
              <a:t> </a:t>
            </a:r>
            <a:r>
              <a:rPr lang="he-IL" sz="880" dirty="0" err="1" smtClean="0"/>
              <a:t>document</a:t>
            </a:r>
            <a:r>
              <a:rPr lang="he-IL" sz="880" dirty="0" smtClean="0"/>
              <a:t>, “</a:t>
            </a:r>
            <a:r>
              <a:rPr lang="he-IL" sz="880" dirty="0" err="1" smtClean="0"/>
              <a:t>PwC</a:t>
            </a:r>
            <a:r>
              <a:rPr lang="he-IL" sz="880" dirty="0" smtClean="0"/>
              <a:t>” </a:t>
            </a:r>
            <a:r>
              <a:rPr lang="he-IL" sz="880" dirty="0" err="1" smtClean="0"/>
              <a:t>refers</a:t>
            </a:r>
            <a:r>
              <a:rPr lang="he-IL" sz="880" dirty="0" smtClean="0"/>
              <a:t> </a:t>
            </a:r>
            <a:r>
              <a:rPr lang="he-IL" sz="880" dirty="0" err="1" smtClean="0"/>
              <a:t>to</a:t>
            </a:r>
            <a:r>
              <a:rPr lang="he-IL" sz="880" dirty="0" smtClean="0"/>
              <a:t> </a:t>
            </a:r>
            <a:r>
              <a:rPr lang="he-IL" sz="880" dirty="0" err="1" smtClean="0"/>
              <a:t>PricewaterhouseCoopers</a:t>
            </a:r>
            <a:r>
              <a:rPr lang="he-IL" sz="880" dirty="0" smtClean="0"/>
              <a:t> </a:t>
            </a:r>
            <a:r>
              <a:rPr lang="he-IL" sz="880" dirty="0" err="1" smtClean="0"/>
              <a:t>Advisory</a:t>
            </a:r>
            <a:r>
              <a:rPr lang="he-IL" sz="880" dirty="0" smtClean="0"/>
              <a:t> </a:t>
            </a:r>
            <a:r>
              <a:rPr lang="he-IL" sz="880" dirty="0" err="1" smtClean="0"/>
              <a:t>Limited</a:t>
            </a:r>
            <a:r>
              <a:rPr lang="he-IL" sz="880" dirty="0" smtClean="0"/>
              <a:t>, </a:t>
            </a:r>
            <a:r>
              <a:rPr lang="he-IL" sz="880" dirty="0" err="1" smtClean="0"/>
              <a:t>which</a:t>
            </a:r>
            <a:r>
              <a:rPr lang="he-IL" sz="880" dirty="0" smtClean="0"/>
              <a:t> </a:t>
            </a:r>
            <a:r>
              <a:rPr lang="he-IL" sz="880" dirty="0" err="1" smtClean="0"/>
              <a:t>is</a:t>
            </a:r>
            <a:r>
              <a:rPr lang="he-IL" sz="880" dirty="0" smtClean="0"/>
              <a:t> a </a:t>
            </a:r>
            <a:r>
              <a:rPr lang="he-IL" sz="880" dirty="0" err="1" smtClean="0"/>
              <a:t>member</a:t>
            </a:r>
            <a:r>
              <a:rPr lang="he-IL" sz="880" dirty="0" smtClean="0"/>
              <a:t> </a:t>
            </a:r>
            <a:r>
              <a:rPr lang="he-IL" sz="880" dirty="0" err="1" smtClean="0"/>
              <a:t>firm</a:t>
            </a:r>
            <a:r>
              <a:rPr lang="he-IL" sz="880" dirty="0" smtClean="0"/>
              <a:t> </a:t>
            </a:r>
            <a:r>
              <a:rPr lang="he-IL" sz="880" dirty="0" err="1" smtClean="0"/>
              <a:t>of</a:t>
            </a:r>
            <a:r>
              <a:rPr lang="he-IL" sz="880" dirty="0" smtClean="0"/>
              <a:t> </a:t>
            </a:r>
            <a:r>
              <a:rPr lang="he-IL" sz="880" dirty="0" err="1" smtClean="0"/>
              <a:t>PricewaterhouseCoopers</a:t>
            </a:r>
            <a:r>
              <a:rPr lang="he-IL" sz="880" dirty="0" smtClean="0"/>
              <a:t> </a:t>
            </a:r>
            <a:r>
              <a:rPr lang="he-IL" sz="880" dirty="0" err="1" smtClean="0"/>
              <a:t>International</a:t>
            </a:r>
            <a:r>
              <a:rPr lang="he-IL" sz="880" dirty="0" smtClean="0"/>
              <a:t> </a:t>
            </a:r>
            <a:r>
              <a:rPr lang="he-IL" sz="880" dirty="0" err="1" smtClean="0"/>
              <a:t>Limited</a:t>
            </a:r>
            <a:r>
              <a:rPr lang="he-IL" sz="880" dirty="0" smtClean="0"/>
              <a:t>, </a:t>
            </a:r>
            <a:r>
              <a:rPr lang="he-IL" sz="880" dirty="0" err="1" smtClean="0"/>
              <a:t>each</a:t>
            </a:r>
            <a:r>
              <a:rPr lang="he-IL" sz="880" dirty="0" smtClean="0"/>
              <a:t> </a:t>
            </a:r>
            <a:r>
              <a:rPr lang="he-IL" sz="880" dirty="0" err="1" smtClean="0"/>
              <a:t>member</a:t>
            </a:r>
            <a:r>
              <a:rPr lang="he-IL" sz="880" dirty="0" smtClean="0"/>
              <a:t> </a:t>
            </a:r>
            <a:r>
              <a:rPr lang="he-IL" sz="880" dirty="0" err="1" smtClean="0"/>
              <a:t>firm</a:t>
            </a:r>
            <a:r>
              <a:rPr lang="he-IL" sz="880" dirty="0" smtClean="0"/>
              <a:t> </a:t>
            </a:r>
            <a:r>
              <a:rPr lang="he-IL" sz="880" dirty="0" err="1" smtClean="0"/>
              <a:t>of</a:t>
            </a:r>
            <a:r>
              <a:rPr lang="he-IL" sz="880" dirty="0" smtClean="0"/>
              <a:t> </a:t>
            </a:r>
            <a:r>
              <a:rPr lang="he-IL" sz="880" dirty="0" err="1" smtClean="0"/>
              <a:t>which</a:t>
            </a:r>
            <a:r>
              <a:rPr lang="he-IL" sz="880" dirty="0" smtClean="0"/>
              <a:t> </a:t>
            </a:r>
            <a:r>
              <a:rPr lang="he-IL" sz="880" dirty="0" err="1" smtClean="0"/>
              <a:t>is</a:t>
            </a:r>
            <a:r>
              <a:rPr lang="he-IL" sz="880" dirty="0" smtClean="0"/>
              <a:t> a </a:t>
            </a:r>
            <a:r>
              <a:rPr lang="he-IL" sz="880" dirty="0" err="1" smtClean="0"/>
              <a:t>separate</a:t>
            </a:r>
            <a:r>
              <a:rPr lang="he-IL" sz="880" dirty="0" smtClean="0"/>
              <a:t> </a:t>
            </a:r>
            <a:r>
              <a:rPr lang="he-IL" sz="880" dirty="0" err="1" smtClean="0"/>
              <a:t>legal</a:t>
            </a:r>
            <a:r>
              <a:rPr lang="he-IL" sz="880" dirty="0" smtClean="0"/>
              <a:t> </a:t>
            </a:r>
            <a:r>
              <a:rPr lang="he-IL" sz="880" dirty="0" err="1" smtClean="0"/>
              <a:t>entity</a:t>
            </a:r>
            <a:r>
              <a:rPr lang="he-IL" sz="880" dirty="0" smtClean="0"/>
              <a:t>.</a:t>
            </a:r>
          </a:p>
          <a:p>
            <a:endParaRPr lang="he-IL" sz="880" dirty="0" smtClean="0"/>
          </a:p>
          <a:p>
            <a:r>
              <a:rPr lang="he-IL" sz="880" dirty="0" err="1" smtClean="0"/>
              <a:t>At</a:t>
            </a:r>
            <a:r>
              <a:rPr lang="he-IL" sz="880" dirty="0" smtClean="0"/>
              <a:t> </a:t>
            </a:r>
            <a:r>
              <a:rPr lang="he-IL" sz="880" dirty="0" err="1" smtClean="0"/>
              <a:t>PwC</a:t>
            </a:r>
            <a:r>
              <a:rPr lang="he-IL" sz="880" dirty="0" smtClean="0"/>
              <a:t>, </a:t>
            </a:r>
            <a:r>
              <a:rPr lang="he-IL" sz="880" dirty="0" err="1" smtClean="0"/>
              <a:t>our</a:t>
            </a:r>
            <a:r>
              <a:rPr lang="he-IL" sz="880" dirty="0" smtClean="0"/>
              <a:t> </a:t>
            </a:r>
            <a:r>
              <a:rPr lang="he-IL" sz="880" dirty="0" err="1" smtClean="0"/>
              <a:t>purpose</a:t>
            </a:r>
            <a:r>
              <a:rPr lang="he-IL" sz="880" dirty="0" smtClean="0"/>
              <a:t> </a:t>
            </a:r>
            <a:r>
              <a:rPr lang="he-IL" sz="880" dirty="0" err="1" smtClean="0"/>
              <a:t>is</a:t>
            </a:r>
            <a:r>
              <a:rPr lang="he-IL" sz="880" dirty="0" smtClean="0"/>
              <a:t> </a:t>
            </a:r>
            <a:r>
              <a:rPr lang="he-IL" sz="880" dirty="0" err="1" smtClean="0"/>
              <a:t>to</a:t>
            </a:r>
            <a:r>
              <a:rPr lang="he-IL" sz="880" dirty="0" smtClean="0"/>
              <a:t> </a:t>
            </a:r>
            <a:r>
              <a:rPr lang="he-IL" sz="880" dirty="0" err="1" smtClean="0"/>
              <a:t>build</a:t>
            </a:r>
            <a:r>
              <a:rPr lang="he-IL" sz="880" dirty="0" smtClean="0"/>
              <a:t> </a:t>
            </a:r>
            <a:r>
              <a:rPr lang="he-IL" sz="880" dirty="0" err="1" smtClean="0"/>
              <a:t>trust</a:t>
            </a:r>
            <a:r>
              <a:rPr lang="he-IL" sz="880" dirty="0" smtClean="0"/>
              <a:t> </a:t>
            </a:r>
            <a:r>
              <a:rPr lang="he-IL" sz="880" dirty="0" err="1" smtClean="0"/>
              <a:t>in</a:t>
            </a:r>
            <a:r>
              <a:rPr lang="he-IL" sz="880" dirty="0" smtClean="0"/>
              <a:t> </a:t>
            </a:r>
            <a:r>
              <a:rPr lang="he-IL" sz="880" dirty="0" err="1" smtClean="0"/>
              <a:t>society</a:t>
            </a:r>
            <a:r>
              <a:rPr lang="he-IL" sz="880" dirty="0" smtClean="0"/>
              <a:t> </a:t>
            </a:r>
            <a:r>
              <a:rPr lang="he-IL" sz="880" dirty="0" err="1" smtClean="0"/>
              <a:t>and</a:t>
            </a:r>
            <a:r>
              <a:rPr lang="he-IL" sz="880" dirty="0" smtClean="0"/>
              <a:t> </a:t>
            </a:r>
            <a:r>
              <a:rPr lang="he-IL" sz="880" dirty="0" err="1" smtClean="0"/>
              <a:t>solve</a:t>
            </a:r>
            <a:r>
              <a:rPr lang="he-IL" sz="880" dirty="0" smtClean="0"/>
              <a:t> </a:t>
            </a:r>
            <a:r>
              <a:rPr lang="he-IL" sz="880" dirty="0" err="1" smtClean="0"/>
              <a:t>important</a:t>
            </a:r>
            <a:r>
              <a:rPr lang="he-IL" sz="880" dirty="0" smtClean="0"/>
              <a:t> </a:t>
            </a:r>
            <a:r>
              <a:rPr lang="he-IL" sz="880" dirty="0" err="1" smtClean="0"/>
              <a:t>problems</a:t>
            </a:r>
            <a:r>
              <a:rPr lang="he-IL" sz="880" dirty="0" smtClean="0"/>
              <a:t>. </a:t>
            </a:r>
            <a:r>
              <a:rPr lang="he-IL" sz="880" dirty="0" err="1" smtClean="0"/>
              <a:t>We’re</a:t>
            </a:r>
            <a:r>
              <a:rPr lang="he-IL" sz="880" dirty="0" smtClean="0"/>
              <a:t> a </a:t>
            </a:r>
            <a:r>
              <a:rPr lang="he-IL" sz="880" dirty="0" err="1" smtClean="0"/>
              <a:t>network</a:t>
            </a:r>
            <a:r>
              <a:rPr lang="he-IL" sz="880" dirty="0" smtClean="0"/>
              <a:t> </a:t>
            </a:r>
            <a:r>
              <a:rPr lang="he-IL" sz="880" dirty="0" err="1" smtClean="0"/>
              <a:t>of</a:t>
            </a:r>
            <a:r>
              <a:rPr lang="he-IL" sz="880" dirty="0" smtClean="0"/>
              <a:t> </a:t>
            </a:r>
            <a:r>
              <a:rPr lang="he-IL" sz="880" dirty="0" err="1" smtClean="0"/>
              <a:t>firms</a:t>
            </a:r>
            <a:r>
              <a:rPr lang="he-IL" sz="880" dirty="0" smtClean="0"/>
              <a:t> </a:t>
            </a:r>
            <a:r>
              <a:rPr lang="he-IL" sz="880" dirty="0" err="1" smtClean="0"/>
              <a:t>in</a:t>
            </a:r>
            <a:r>
              <a:rPr lang="he-IL" sz="880" dirty="0" smtClean="0"/>
              <a:t> 157 </a:t>
            </a:r>
            <a:r>
              <a:rPr lang="he-IL" sz="880" dirty="0" err="1" smtClean="0"/>
              <a:t>countries</a:t>
            </a:r>
            <a:r>
              <a:rPr lang="he-IL" sz="880" dirty="0" smtClean="0"/>
              <a:t> </a:t>
            </a:r>
            <a:r>
              <a:rPr lang="he-IL" sz="880" dirty="0" err="1" smtClean="0"/>
              <a:t>with</a:t>
            </a:r>
            <a:r>
              <a:rPr lang="he-IL" sz="880" dirty="0" smtClean="0"/>
              <a:t> </a:t>
            </a:r>
            <a:r>
              <a:rPr lang="he-IL" sz="880" dirty="0" err="1" smtClean="0"/>
              <a:t>more</a:t>
            </a:r>
            <a:r>
              <a:rPr lang="he-IL" sz="880" dirty="0" smtClean="0"/>
              <a:t> </a:t>
            </a:r>
            <a:r>
              <a:rPr lang="he-IL" sz="880" dirty="0" err="1" smtClean="0"/>
              <a:t>than</a:t>
            </a:r>
            <a:r>
              <a:rPr lang="he-IL" sz="880" dirty="0" smtClean="0"/>
              <a:t> 208,000 </a:t>
            </a:r>
            <a:r>
              <a:rPr lang="he-IL" sz="880" dirty="0" err="1" smtClean="0"/>
              <a:t>people</a:t>
            </a:r>
            <a:r>
              <a:rPr lang="he-IL" sz="880" dirty="0" smtClean="0"/>
              <a:t> </a:t>
            </a:r>
            <a:r>
              <a:rPr lang="he-IL" sz="880" dirty="0" err="1" smtClean="0"/>
              <a:t>who</a:t>
            </a:r>
            <a:r>
              <a:rPr lang="he-IL" sz="880" dirty="0" smtClean="0"/>
              <a:t> </a:t>
            </a:r>
            <a:r>
              <a:rPr lang="he-IL" sz="880" dirty="0" err="1" smtClean="0"/>
              <a:t>are</a:t>
            </a:r>
            <a:r>
              <a:rPr lang="he-IL" sz="880" dirty="0" smtClean="0"/>
              <a:t> </a:t>
            </a:r>
            <a:r>
              <a:rPr lang="he-IL" sz="880" dirty="0" err="1" smtClean="0"/>
              <a:t>committed</a:t>
            </a:r>
            <a:r>
              <a:rPr lang="he-IL" sz="880" dirty="0" smtClean="0"/>
              <a:t> </a:t>
            </a:r>
            <a:r>
              <a:rPr lang="he-IL" sz="880" dirty="0" err="1" smtClean="0"/>
              <a:t>to</a:t>
            </a:r>
            <a:r>
              <a:rPr lang="he-IL" sz="880" dirty="0" smtClean="0"/>
              <a:t> </a:t>
            </a:r>
            <a:r>
              <a:rPr lang="he-IL" sz="880" dirty="0" err="1" smtClean="0"/>
              <a:t>delivering</a:t>
            </a:r>
            <a:r>
              <a:rPr lang="he-IL" sz="880" dirty="0" smtClean="0"/>
              <a:t> </a:t>
            </a:r>
            <a:r>
              <a:rPr lang="he-IL" sz="880" dirty="0" err="1" smtClean="0"/>
              <a:t>quality</a:t>
            </a:r>
            <a:r>
              <a:rPr lang="he-IL" sz="880" dirty="0" smtClean="0"/>
              <a:t> </a:t>
            </a:r>
            <a:r>
              <a:rPr lang="he-IL" sz="880" dirty="0" err="1" smtClean="0"/>
              <a:t>in</a:t>
            </a:r>
            <a:r>
              <a:rPr lang="he-IL" sz="880" dirty="0" smtClean="0"/>
              <a:t> </a:t>
            </a:r>
            <a:r>
              <a:rPr lang="he-IL" sz="880" dirty="0" err="1" smtClean="0"/>
              <a:t>assurance</a:t>
            </a:r>
            <a:r>
              <a:rPr lang="he-IL" sz="880" dirty="0" smtClean="0"/>
              <a:t>, </a:t>
            </a:r>
            <a:r>
              <a:rPr lang="he-IL" sz="880" dirty="0" err="1" smtClean="0"/>
              <a:t>advisory</a:t>
            </a:r>
            <a:r>
              <a:rPr lang="he-IL" sz="880" dirty="0" smtClean="0"/>
              <a:t> </a:t>
            </a:r>
            <a:r>
              <a:rPr lang="he-IL" sz="880" dirty="0" err="1" smtClean="0"/>
              <a:t>and</a:t>
            </a:r>
            <a:r>
              <a:rPr lang="he-IL" sz="880" dirty="0" smtClean="0"/>
              <a:t> </a:t>
            </a:r>
            <a:r>
              <a:rPr lang="he-IL" sz="880" dirty="0" err="1" smtClean="0"/>
              <a:t>tax</a:t>
            </a:r>
            <a:r>
              <a:rPr lang="he-IL" sz="880" dirty="0" smtClean="0"/>
              <a:t> </a:t>
            </a:r>
            <a:r>
              <a:rPr lang="he-IL" sz="880" dirty="0" err="1" smtClean="0"/>
              <a:t>services</a:t>
            </a:r>
            <a:r>
              <a:rPr lang="he-IL" sz="880" dirty="0" smtClean="0"/>
              <a:t>. </a:t>
            </a:r>
            <a:r>
              <a:rPr lang="he-IL" sz="880" dirty="0" err="1" smtClean="0"/>
              <a:t>Find</a:t>
            </a:r>
            <a:r>
              <a:rPr lang="he-IL" sz="880" dirty="0" smtClean="0"/>
              <a:t> </a:t>
            </a:r>
            <a:r>
              <a:rPr lang="he-IL" sz="880" dirty="0" err="1" smtClean="0"/>
              <a:t>out</a:t>
            </a:r>
            <a:r>
              <a:rPr lang="he-IL" sz="880" dirty="0" smtClean="0"/>
              <a:t> </a:t>
            </a:r>
            <a:r>
              <a:rPr lang="he-IL" sz="880" dirty="0" err="1" smtClean="0"/>
              <a:t>more</a:t>
            </a:r>
            <a:r>
              <a:rPr lang="he-IL" sz="880" dirty="0" smtClean="0"/>
              <a:t> </a:t>
            </a:r>
            <a:r>
              <a:rPr lang="he-IL" sz="880" dirty="0" err="1" smtClean="0"/>
              <a:t>and</a:t>
            </a:r>
            <a:r>
              <a:rPr lang="he-IL" sz="880" dirty="0" smtClean="0"/>
              <a:t> </a:t>
            </a:r>
            <a:r>
              <a:rPr lang="he-IL" sz="880" dirty="0" err="1" smtClean="0"/>
              <a:t>tell</a:t>
            </a:r>
            <a:r>
              <a:rPr lang="he-IL" sz="880" dirty="0" smtClean="0"/>
              <a:t> </a:t>
            </a:r>
            <a:r>
              <a:rPr lang="he-IL" sz="880" dirty="0" err="1" smtClean="0"/>
              <a:t>us</a:t>
            </a:r>
            <a:r>
              <a:rPr lang="he-IL" sz="880" dirty="0" smtClean="0"/>
              <a:t> </a:t>
            </a:r>
            <a:r>
              <a:rPr lang="he-IL" sz="880" dirty="0" err="1" smtClean="0"/>
              <a:t>what</a:t>
            </a:r>
            <a:r>
              <a:rPr lang="he-IL" sz="880" dirty="0" smtClean="0"/>
              <a:t> </a:t>
            </a:r>
            <a:r>
              <a:rPr lang="he-IL" sz="880" dirty="0" err="1" smtClean="0"/>
              <a:t>matters</a:t>
            </a:r>
            <a:r>
              <a:rPr lang="he-IL" sz="880" dirty="0" smtClean="0"/>
              <a:t> </a:t>
            </a:r>
            <a:r>
              <a:rPr lang="he-IL" sz="880" dirty="0" err="1" smtClean="0"/>
              <a:t>to</a:t>
            </a:r>
            <a:r>
              <a:rPr lang="he-IL" sz="880" dirty="0" smtClean="0"/>
              <a:t> </a:t>
            </a:r>
            <a:r>
              <a:rPr lang="he-IL" sz="880" dirty="0" err="1" smtClean="0"/>
              <a:t>you</a:t>
            </a:r>
            <a:r>
              <a:rPr lang="he-IL" sz="880" dirty="0" smtClean="0"/>
              <a:t> </a:t>
            </a:r>
            <a:r>
              <a:rPr lang="he-IL" sz="880" dirty="0" err="1" smtClean="0"/>
              <a:t>by</a:t>
            </a:r>
            <a:r>
              <a:rPr lang="he-IL" sz="880" dirty="0" smtClean="0"/>
              <a:t> </a:t>
            </a:r>
            <a:r>
              <a:rPr lang="he-IL" sz="880" dirty="0" err="1" smtClean="0"/>
              <a:t>visiting</a:t>
            </a:r>
            <a:r>
              <a:rPr lang="he-IL" sz="880" dirty="0" smtClean="0"/>
              <a:t> </a:t>
            </a:r>
            <a:r>
              <a:rPr lang="he-IL" sz="880" dirty="0" err="1" smtClean="0"/>
              <a:t>us</a:t>
            </a:r>
            <a:r>
              <a:rPr lang="he-IL" sz="880" dirty="0" smtClean="0"/>
              <a:t> </a:t>
            </a:r>
            <a:r>
              <a:rPr lang="he-IL" sz="880" dirty="0" err="1" smtClean="0"/>
              <a:t>at</a:t>
            </a:r>
            <a:r>
              <a:rPr lang="he-IL" sz="880" dirty="0" smtClean="0"/>
              <a:t> www.pwc.com.</a:t>
            </a:r>
            <a:endParaRPr lang="he-IL" sz="660" dirty="0">
              <a:latin typeface="Georgia"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85" y="2125980"/>
            <a:ext cx="4733946" cy="315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85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3</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איך מעריכים נדל"ן?</a:t>
            </a:r>
            <a:br>
              <a:rPr lang="he-IL" sz="2400" dirty="0" smtClean="0"/>
            </a:br>
            <a:r>
              <a:rPr lang="he-IL" sz="2000" dirty="0" smtClean="0"/>
              <a:t>כללי</a:t>
            </a:r>
            <a:endParaRPr lang="he-IL" sz="2400" dirty="0"/>
          </a:p>
        </p:txBody>
      </p:sp>
      <p:grpSp>
        <p:nvGrpSpPr>
          <p:cNvPr id="60" name="Group 45"/>
          <p:cNvGrpSpPr>
            <a:grpSpLocks noChangeAspect="1"/>
          </p:cNvGrpSpPr>
          <p:nvPr/>
        </p:nvGrpSpPr>
        <p:grpSpPr bwMode="auto">
          <a:xfrm>
            <a:off x="1506857" y="1904121"/>
            <a:ext cx="2420394" cy="4707446"/>
            <a:chOff x="3219" y="1643"/>
            <a:chExt cx="337" cy="655"/>
          </a:xfrm>
          <a:solidFill>
            <a:schemeClr val="accent1"/>
          </a:solidFill>
        </p:grpSpPr>
        <p:sp>
          <p:nvSpPr>
            <p:cNvPr id="61" name="AutoShape 47"/>
            <p:cNvSpPr>
              <a:spLocks noChangeAspect="1" noChangeArrowheads="1"/>
            </p:cNvSpPr>
            <p:nvPr/>
          </p:nvSpPr>
          <p:spPr bwMode="blackWhite">
            <a:xfrm rot="2700000">
              <a:off x="3089" y="1974"/>
              <a:ext cx="454" cy="194"/>
            </a:xfrm>
            <a:prstGeom prst="curvedUpArrow">
              <a:avLst>
                <a:gd name="adj1" fmla="val 35493"/>
                <a:gd name="adj2" fmla="val 82297"/>
                <a:gd name="adj3" fmla="val 33333"/>
              </a:avLst>
            </a:prstGeom>
            <a:solidFill>
              <a:schemeClr val="accent5"/>
            </a:solidFill>
            <a:ln w="9525">
              <a:noFill/>
              <a:miter lim="800000"/>
              <a:headEnd/>
              <a:tailEnd/>
            </a:ln>
          </p:spPr>
          <p:txBody>
            <a:bodyPr wrap="none" lIns="63500" tIns="0" rIns="6480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62" name="AutoShape 48"/>
            <p:cNvSpPr>
              <a:spLocks noChangeAspect="1" noChangeArrowheads="1"/>
            </p:cNvSpPr>
            <p:nvPr/>
          </p:nvSpPr>
          <p:spPr bwMode="blackWhite">
            <a:xfrm rot="-8100000">
              <a:off x="3232" y="1773"/>
              <a:ext cx="454" cy="194"/>
            </a:xfrm>
            <a:prstGeom prst="curvedUpArrow">
              <a:avLst>
                <a:gd name="adj1" fmla="val 35493"/>
                <a:gd name="adj2" fmla="val 82297"/>
                <a:gd name="adj3" fmla="val 33333"/>
              </a:avLst>
            </a:prstGeom>
            <a:grpFill/>
            <a:ln w="9525">
              <a:noFill/>
              <a:miter lim="800000"/>
              <a:headEnd/>
              <a:tailEnd/>
            </a:ln>
          </p:spPr>
          <p:txBody>
            <a:bodyPr wrap="none" lIns="63500" tIns="0" rIns="6480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smtClean="0">
                <a:ln>
                  <a:noFill/>
                </a:ln>
                <a:solidFill>
                  <a:sysClr val="windowText" lastClr="000000"/>
                </a:solidFill>
                <a:effectLst/>
                <a:uLnTx/>
                <a:uFillTx/>
              </a:endParaRPr>
            </a:p>
          </p:txBody>
        </p:sp>
        <p:sp>
          <p:nvSpPr>
            <p:cNvPr id="63" name="Oval 49"/>
            <p:cNvSpPr>
              <a:spLocks noChangeAspect="1" noChangeArrowheads="1"/>
            </p:cNvSpPr>
            <p:nvPr/>
          </p:nvSpPr>
          <p:spPr bwMode="blackWhite">
            <a:xfrm>
              <a:off x="3362" y="1937"/>
              <a:ext cx="75" cy="54"/>
            </a:xfrm>
            <a:prstGeom prst="ellipse">
              <a:avLst/>
            </a:prstGeom>
            <a:noFill/>
            <a:ln>
              <a:noFill/>
            </a:ln>
          </p:spPr>
          <p:txBody>
            <a:bodyPr wrap="square" lIns="0" tIns="0" rIns="0" bIns="0" rtlCol="1">
              <a:spAutoFit/>
            </a:bodyPr>
            <a:lstStyle/>
            <a:p>
              <a:r>
                <a:rPr lang="he-IL" sz="1800" dirty="0">
                  <a:ln w="0"/>
                  <a:latin typeface="Georgia" pitchFamily="18" charset="0"/>
                  <a:cs typeface="Arial" pitchFamily="34" charset="0"/>
                </a:rPr>
                <a:t>VS</a:t>
              </a:r>
            </a:p>
          </p:txBody>
        </p:sp>
      </p:grpSp>
      <p:sp>
        <p:nvSpPr>
          <p:cNvPr id="64" name="TextBox 63"/>
          <p:cNvSpPr txBox="1"/>
          <p:nvPr/>
        </p:nvSpPr>
        <p:spPr>
          <a:xfrm>
            <a:off x="4021457" y="2669163"/>
            <a:ext cx="855343" cy="276999"/>
          </a:xfrm>
          <a:prstGeom prst="rect">
            <a:avLst/>
          </a:prstGeom>
          <a:noFill/>
          <a:ln>
            <a:noFill/>
          </a:ln>
        </p:spPr>
        <p:txBody>
          <a:bodyPr wrap="square" lIns="0" tIns="0" rIns="0" bIns="0" rtlCol="1">
            <a:spAutoFit/>
          </a:bodyPr>
          <a:lstStyle/>
          <a:p>
            <a:pPr algn="ctr"/>
            <a:r>
              <a:rPr lang="he-IL" sz="1800" noProof="0" dirty="0" smtClean="0">
                <a:ln w="0"/>
                <a:solidFill>
                  <a:schemeClr val="tx2"/>
                </a:solidFill>
                <a:latin typeface="Georgia" pitchFamily="18" charset="0"/>
                <a:cs typeface="Arial" pitchFamily="34" charset="0"/>
              </a:rPr>
              <a:t>DCF</a:t>
            </a:r>
          </a:p>
        </p:txBody>
      </p:sp>
      <p:sp>
        <p:nvSpPr>
          <p:cNvPr id="65" name="TextBox 64"/>
          <p:cNvSpPr txBox="1"/>
          <p:nvPr/>
        </p:nvSpPr>
        <p:spPr>
          <a:xfrm>
            <a:off x="547003" y="5202869"/>
            <a:ext cx="987807" cy="553998"/>
          </a:xfrm>
          <a:prstGeom prst="rect">
            <a:avLst/>
          </a:prstGeom>
          <a:noFill/>
          <a:ln>
            <a:noFill/>
          </a:ln>
        </p:spPr>
        <p:txBody>
          <a:bodyPr wrap="square" lIns="0" tIns="0" rIns="0" bIns="0" rtlCol="1">
            <a:spAutoFit/>
          </a:bodyPr>
          <a:lstStyle/>
          <a:p>
            <a:pPr algn="ctr"/>
            <a:r>
              <a:rPr lang="he-IL" sz="1800" noProof="0" dirty="0" smtClean="0">
                <a:ln w="0"/>
                <a:solidFill>
                  <a:schemeClr val="tx2"/>
                </a:solidFill>
                <a:latin typeface="Georgia" pitchFamily="18" charset="0"/>
                <a:cs typeface="Arial" pitchFamily="34" charset="0"/>
              </a:rPr>
              <a:t>שמאות מקרקעין</a:t>
            </a:r>
          </a:p>
        </p:txBody>
      </p:sp>
      <p:sp>
        <p:nvSpPr>
          <p:cNvPr id="66" name="TextBox 65"/>
          <p:cNvSpPr txBox="1"/>
          <p:nvPr/>
        </p:nvSpPr>
        <p:spPr>
          <a:xfrm>
            <a:off x="4572000" y="2086000"/>
            <a:ext cx="4785364" cy="3543984"/>
          </a:xfrm>
          <a:prstGeom prst="rect">
            <a:avLst/>
          </a:prstGeom>
          <a:noFill/>
          <a:ln>
            <a:noFill/>
          </a:ln>
        </p:spPr>
        <p:txBody>
          <a:bodyPr wrap="square" lIns="0" tIns="0" rIns="0" bIns="0" rtlCol="1">
            <a:spAutoFit/>
          </a:bodyPr>
          <a:lstStyle/>
          <a:p>
            <a:pPr algn="just" rtl="1"/>
            <a:r>
              <a:rPr lang="he-IL" sz="2400" b="1" noProof="0" dirty="0" smtClean="0">
                <a:solidFill>
                  <a:schemeClr val="tx2"/>
                </a:solidFill>
                <a:latin typeface="Georgia" pitchFamily="18" charset="0"/>
                <a:cs typeface="Arial" pitchFamily="34" charset="0"/>
              </a:rPr>
              <a:t>אתגרים</a:t>
            </a:r>
            <a:endParaRPr lang="he-IL" sz="2000" noProof="0" dirty="0" smtClean="0">
              <a:solidFill>
                <a:schemeClr val="tx2"/>
              </a:solidFill>
              <a:latin typeface="Georgia" pitchFamily="18" charset="0"/>
              <a:cs typeface="Arial" pitchFamily="34" charset="0"/>
            </a:endParaRP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מגוון </a:t>
            </a:r>
            <a:r>
              <a:rPr lang="he-IL" sz="2000" dirty="0" smtClean="0">
                <a:latin typeface="Georgia" pitchFamily="18" charset="0"/>
                <a:cs typeface="Arial" pitchFamily="34" charset="0"/>
              </a:rPr>
              <a:t>סוגי נכסים ושימושים</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שלבי גמר שונים</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מיקום, מיקום, מיקום</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תחום לוקאלי – דורש מומחיות מקומית</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תחום מחזורי</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מתאם לשוק הכללי</a:t>
            </a:r>
          </a:p>
          <a:p>
            <a:pPr marL="852312" lvl="1" indent="-342900" algn="just" rtl="1">
              <a:lnSpc>
                <a:spcPct val="150000"/>
              </a:lnSpc>
              <a:buFont typeface="Arial" panose="020B0604020202020204" pitchFamily="34" charset="0"/>
              <a:buChar char="•"/>
            </a:pPr>
            <a:r>
              <a:rPr lang="he-IL" sz="2000" b="1" dirty="0" smtClean="0">
                <a:latin typeface="Georgia" pitchFamily="18" charset="0"/>
                <a:cs typeface="Arial" pitchFamily="34" charset="0"/>
              </a:rPr>
              <a:t>הבחנה בין </a:t>
            </a:r>
            <a:r>
              <a:rPr lang="he-IL" sz="2000" b="1" dirty="0" smtClean="0">
                <a:latin typeface="Georgia" pitchFamily="18" charset="0"/>
                <a:cs typeface="Arial" pitchFamily="34" charset="0"/>
              </a:rPr>
              <a:t>נכסים </a:t>
            </a:r>
            <a:r>
              <a:rPr lang="he-IL" sz="2000" b="1" dirty="0" smtClean="0">
                <a:latin typeface="Georgia" pitchFamily="18" charset="0"/>
                <a:cs typeface="Arial" pitchFamily="34" charset="0"/>
              </a:rPr>
              <a:t>לבין חברות</a:t>
            </a:r>
          </a:p>
        </p:txBody>
      </p:sp>
    </p:spTree>
    <p:custDataLst>
      <p:tags r:id="rId1"/>
    </p:custDataLst>
    <p:extLst>
      <p:ext uri="{BB962C8B-B14F-4D97-AF65-F5344CB8AC3E}">
        <p14:creationId xmlns:p14="http://schemas.microsoft.com/office/powerpoint/2010/main" val="88420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4</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איך מעריכים נדל"ן?</a:t>
            </a:r>
            <a:br>
              <a:rPr lang="he-IL" sz="2400" dirty="0" smtClean="0"/>
            </a:br>
            <a:r>
              <a:rPr lang="he-IL" sz="2000" dirty="0" smtClean="0"/>
              <a:t>ההבחנה בין נכסים לבין חברות</a:t>
            </a:r>
            <a:endParaRPr lang="he-IL" sz="2400" dirty="0"/>
          </a:p>
        </p:txBody>
      </p:sp>
      <p:sp>
        <p:nvSpPr>
          <p:cNvPr id="66" name="TextBox 65"/>
          <p:cNvSpPr txBox="1"/>
          <p:nvPr/>
        </p:nvSpPr>
        <p:spPr>
          <a:xfrm>
            <a:off x="533400" y="1966042"/>
            <a:ext cx="8823964" cy="2097434"/>
          </a:xfrm>
          <a:prstGeom prst="rect">
            <a:avLst/>
          </a:prstGeom>
          <a:noFill/>
          <a:ln>
            <a:noFill/>
          </a:ln>
        </p:spPr>
        <p:txBody>
          <a:bodyPr wrap="square" lIns="0" tIns="0" rIns="0" bIns="0" rtlCol="1">
            <a:spAutoFit/>
          </a:bodyPr>
          <a:lstStyle/>
          <a:p>
            <a:pPr algn="just" rtl="1"/>
            <a:endParaRPr lang="he-IL" sz="2000" noProof="0" dirty="0" smtClean="0">
              <a:latin typeface="Georgia" pitchFamily="18" charset="0"/>
              <a:cs typeface="Arial" pitchFamily="34" charset="0"/>
            </a:endParaRP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נדל"ן נמכר הן כנכסים והן כחברות</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שמאות </a:t>
            </a:r>
            <a:r>
              <a:rPr lang="he-IL" sz="2000" dirty="0" smtClean="0">
                <a:latin typeface="Georgia" pitchFamily="18" charset="0"/>
                <a:cs typeface="Arial" pitchFamily="34" charset="0"/>
              </a:rPr>
              <a:t>היא מקצוע סטטוטורי המתייחס לנכסים בלבד</a:t>
            </a: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הערכת שווי היא פרקטיקה כלכלית המתייחסת </a:t>
            </a:r>
            <a:r>
              <a:rPr lang="he-IL" sz="2000" dirty="0" smtClean="0">
                <a:latin typeface="Georgia" pitchFamily="18" charset="0"/>
                <a:cs typeface="Arial" pitchFamily="34" charset="0"/>
              </a:rPr>
              <a:t>לחברות ולפרויקטים</a:t>
            </a:r>
            <a:endParaRPr lang="he-IL" sz="2000" dirty="0" smtClean="0">
              <a:latin typeface="Georgia" pitchFamily="18" charset="0"/>
              <a:cs typeface="Arial" pitchFamily="34" charset="0"/>
            </a:endParaRPr>
          </a:p>
          <a:p>
            <a:pPr marL="852312" lvl="1" indent="-342900" algn="just" rtl="1">
              <a:lnSpc>
                <a:spcPct val="150000"/>
              </a:lnSpc>
              <a:buFont typeface="Arial" panose="020B0604020202020204" pitchFamily="34" charset="0"/>
              <a:buChar char="•"/>
            </a:pPr>
            <a:r>
              <a:rPr lang="he-IL" sz="2000" dirty="0" smtClean="0">
                <a:latin typeface="Georgia" pitchFamily="18" charset="0"/>
                <a:cs typeface="Arial" pitchFamily="34" charset="0"/>
              </a:rPr>
              <a:t>השווי של חברת נדל"ן כולל מרכיבי שווי נוספים מעבר לשווי הנכסים הבדידים</a:t>
            </a:r>
          </a:p>
        </p:txBody>
      </p:sp>
      <p:grpSp>
        <p:nvGrpSpPr>
          <p:cNvPr id="72" name="Group 55"/>
          <p:cNvGrpSpPr/>
          <p:nvPr/>
        </p:nvGrpSpPr>
        <p:grpSpPr>
          <a:xfrm rot="5400000">
            <a:off x="572680" y="4311401"/>
            <a:ext cx="2664640" cy="2676815"/>
            <a:chOff x="6625550" y="1902767"/>
            <a:chExt cx="1504120" cy="1439862"/>
          </a:xfrm>
        </p:grpSpPr>
        <p:sp>
          <p:nvSpPr>
            <p:cNvPr id="73" name="Freeform 9"/>
            <p:cNvSpPr>
              <a:spLocks/>
            </p:cNvSpPr>
            <p:nvPr/>
          </p:nvSpPr>
          <p:spPr bwMode="gray">
            <a:xfrm>
              <a:off x="6625550" y="1902767"/>
              <a:ext cx="726813" cy="1439862"/>
            </a:xfrm>
            <a:custGeom>
              <a:avLst/>
              <a:gdLst>
                <a:gd name="T0" fmla="*/ 0 w 269"/>
                <a:gd name="T1" fmla="*/ 1864390637 h 556"/>
                <a:gd name="T2" fmla="*/ 2113789704 w 269"/>
                <a:gd name="T3" fmla="*/ 2147483647 h 556"/>
                <a:gd name="T4" fmla="*/ 2113789704 w 269"/>
                <a:gd name="T5" fmla="*/ 2147483647 h 556"/>
                <a:gd name="T6" fmla="*/ 1029392625 w 269"/>
                <a:gd name="T7" fmla="*/ 1864390637 h 556"/>
                <a:gd name="T8" fmla="*/ 2113789704 w 269"/>
                <a:gd name="T9" fmla="*/ 885250918 h 556"/>
                <a:gd name="T10" fmla="*/ 2113789704 w 269"/>
                <a:gd name="T11" fmla="*/ 0 h 556"/>
                <a:gd name="T12" fmla="*/ 0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0" y="278"/>
                  </a:moveTo>
                  <a:cubicBezTo>
                    <a:pt x="0" y="428"/>
                    <a:pt x="120" y="551"/>
                    <a:pt x="269" y="556"/>
                  </a:cubicBezTo>
                  <a:cubicBezTo>
                    <a:pt x="269" y="424"/>
                    <a:pt x="269" y="424"/>
                    <a:pt x="269" y="424"/>
                  </a:cubicBezTo>
                  <a:cubicBezTo>
                    <a:pt x="192" y="419"/>
                    <a:pt x="131" y="356"/>
                    <a:pt x="131" y="278"/>
                  </a:cubicBezTo>
                  <a:cubicBezTo>
                    <a:pt x="131" y="200"/>
                    <a:pt x="192" y="136"/>
                    <a:pt x="269" y="132"/>
                  </a:cubicBezTo>
                  <a:cubicBezTo>
                    <a:pt x="269" y="0"/>
                    <a:pt x="269" y="0"/>
                    <a:pt x="269" y="0"/>
                  </a:cubicBezTo>
                  <a:cubicBezTo>
                    <a:pt x="120" y="4"/>
                    <a:pt x="0" y="127"/>
                    <a:pt x="0" y="278"/>
                  </a:cubicBezTo>
                  <a:close/>
                </a:path>
              </a:pathLst>
            </a:custGeom>
            <a:solidFill>
              <a:schemeClr val="accent1"/>
            </a:solidFill>
            <a:ln w="3175">
              <a:noFill/>
              <a:miter lim="800000"/>
              <a:headEnd/>
              <a:tailEnd/>
            </a:ln>
          </p:spPr>
          <p:txBody>
            <a:bodyPr/>
            <a:lstStyle/>
            <a:p>
              <a:endParaRPr lang="he-IL" dirty="0">
                <a:latin typeface="+mj-lt"/>
              </a:endParaRPr>
            </a:p>
          </p:txBody>
        </p:sp>
        <p:sp>
          <p:nvSpPr>
            <p:cNvPr id="74" name="Freeform 10"/>
            <p:cNvSpPr>
              <a:spLocks/>
            </p:cNvSpPr>
            <p:nvPr/>
          </p:nvSpPr>
          <p:spPr bwMode="gray">
            <a:xfrm>
              <a:off x="7401327" y="1902767"/>
              <a:ext cx="728343" cy="1439862"/>
            </a:xfrm>
            <a:custGeom>
              <a:avLst/>
              <a:gdLst>
                <a:gd name="T0" fmla="*/ 1081079382 w 269"/>
                <a:gd name="T1" fmla="*/ 1864390637 h 556"/>
                <a:gd name="T2" fmla="*/ 0 w 269"/>
                <a:gd name="T3" fmla="*/ 2147483647 h 556"/>
                <a:gd name="T4" fmla="*/ 0 w 269"/>
                <a:gd name="T5" fmla="*/ 2147483647 h 556"/>
                <a:gd name="T6" fmla="*/ 2122702053 w 269"/>
                <a:gd name="T7" fmla="*/ 1864390637 h 556"/>
                <a:gd name="T8" fmla="*/ 0 w 269"/>
                <a:gd name="T9" fmla="*/ 0 h 556"/>
                <a:gd name="T10" fmla="*/ 0 w 269"/>
                <a:gd name="T11" fmla="*/ 885250918 h 556"/>
                <a:gd name="T12" fmla="*/ 1081079382 w 269"/>
                <a:gd name="T13" fmla="*/ 1864390637 h 556"/>
                <a:gd name="T14" fmla="*/ 0 60000 65536"/>
                <a:gd name="T15" fmla="*/ 0 60000 65536"/>
                <a:gd name="T16" fmla="*/ 0 60000 65536"/>
                <a:gd name="T17" fmla="*/ 0 60000 65536"/>
                <a:gd name="T18" fmla="*/ 0 60000 65536"/>
                <a:gd name="T19" fmla="*/ 0 60000 65536"/>
                <a:gd name="T20" fmla="*/ 0 60000 65536"/>
                <a:gd name="T21" fmla="*/ 0 w 269"/>
                <a:gd name="T22" fmla="*/ 0 h 556"/>
                <a:gd name="T23" fmla="*/ 269 w 269"/>
                <a:gd name="T24" fmla="*/ 556 h 5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9" h="556">
                  <a:moveTo>
                    <a:pt x="137" y="278"/>
                  </a:moveTo>
                  <a:cubicBezTo>
                    <a:pt x="137" y="356"/>
                    <a:pt x="77" y="419"/>
                    <a:pt x="0" y="424"/>
                  </a:cubicBezTo>
                  <a:cubicBezTo>
                    <a:pt x="0" y="556"/>
                    <a:pt x="0" y="556"/>
                    <a:pt x="0" y="556"/>
                  </a:cubicBezTo>
                  <a:cubicBezTo>
                    <a:pt x="150" y="551"/>
                    <a:pt x="269" y="428"/>
                    <a:pt x="269" y="278"/>
                  </a:cubicBezTo>
                  <a:cubicBezTo>
                    <a:pt x="269" y="127"/>
                    <a:pt x="150" y="5"/>
                    <a:pt x="0" y="0"/>
                  </a:cubicBezTo>
                  <a:cubicBezTo>
                    <a:pt x="0" y="132"/>
                    <a:pt x="0" y="132"/>
                    <a:pt x="0" y="132"/>
                  </a:cubicBezTo>
                  <a:cubicBezTo>
                    <a:pt x="77" y="136"/>
                    <a:pt x="137" y="200"/>
                    <a:pt x="137" y="278"/>
                  </a:cubicBezTo>
                  <a:close/>
                </a:path>
              </a:pathLst>
            </a:custGeom>
            <a:solidFill>
              <a:schemeClr val="accent4"/>
            </a:solidFill>
            <a:ln w="3175" cap="flat" cmpd="sng">
              <a:noFill/>
              <a:prstDash val="solid"/>
              <a:miter lim="800000"/>
              <a:headEnd type="none" w="med" len="med"/>
              <a:tailEnd type="none" w="med" len="med"/>
            </a:ln>
          </p:spPr>
          <p:txBody>
            <a:bodyPr/>
            <a:lstStyle/>
            <a:p>
              <a:endParaRPr lang="he-IL" dirty="0">
                <a:latin typeface="+mj-lt"/>
              </a:endParaRPr>
            </a:p>
          </p:txBody>
        </p:sp>
      </p:grpSp>
      <p:grpSp>
        <p:nvGrpSpPr>
          <p:cNvPr id="76" name="Group 75"/>
          <p:cNvGrpSpPr/>
          <p:nvPr/>
        </p:nvGrpSpPr>
        <p:grpSpPr>
          <a:xfrm>
            <a:off x="1248595" y="4989402"/>
            <a:ext cx="1310099" cy="1269635"/>
            <a:chOff x="3327400" y="1829833"/>
            <a:chExt cx="4038600" cy="3913863"/>
          </a:xfrm>
        </p:grpSpPr>
        <p:sp>
          <p:nvSpPr>
            <p:cNvPr id="77" name="Oval 76"/>
            <p:cNvSpPr>
              <a:spLocks noChangeArrowheads="1"/>
            </p:cNvSpPr>
            <p:nvPr/>
          </p:nvSpPr>
          <p:spPr bwMode="auto">
            <a:xfrm>
              <a:off x="3327400" y="1829833"/>
              <a:ext cx="4038600" cy="3913863"/>
            </a:xfrm>
            <a:prstGeom prst="ellipse">
              <a:avLst/>
            </a:prstGeom>
            <a:noFill/>
            <a:ln w="127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nvGrpSpPr>
            <p:cNvPr id="78" name="Group 77"/>
            <p:cNvGrpSpPr>
              <a:grpSpLocks/>
            </p:cNvGrpSpPr>
            <p:nvPr/>
          </p:nvGrpSpPr>
          <p:grpSpPr bwMode="auto">
            <a:xfrm>
              <a:off x="4025431" y="1830200"/>
              <a:ext cx="3306540" cy="3821844"/>
              <a:chOff x="2227" y="1412"/>
              <a:chExt cx="1617" cy="1869"/>
            </a:xfrm>
            <a:solidFill>
              <a:schemeClr val="tx2">
                <a:lumMod val="20000"/>
                <a:lumOff val="80000"/>
              </a:schemeClr>
            </a:solidFill>
          </p:grpSpPr>
          <p:grpSp>
            <p:nvGrpSpPr>
              <p:cNvPr id="79" name="Group 78"/>
              <p:cNvGrpSpPr>
                <a:grpSpLocks/>
              </p:cNvGrpSpPr>
              <p:nvPr/>
            </p:nvGrpSpPr>
            <p:grpSpPr bwMode="auto">
              <a:xfrm>
                <a:off x="2227" y="1575"/>
                <a:ext cx="766" cy="1706"/>
                <a:chOff x="1349" y="1824"/>
                <a:chExt cx="625" cy="1458"/>
              </a:xfrm>
              <a:grpFill/>
            </p:grpSpPr>
            <p:grpSp>
              <p:nvGrpSpPr>
                <p:cNvPr id="94" name="Group 93"/>
                <p:cNvGrpSpPr>
                  <a:grpSpLocks/>
                </p:cNvGrpSpPr>
                <p:nvPr/>
              </p:nvGrpSpPr>
              <p:grpSpPr bwMode="auto">
                <a:xfrm>
                  <a:off x="1529" y="2660"/>
                  <a:ext cx="442" cy="622"/>
                  <a:chOff x="1529" y="2660"/>
                  <a:chExt cx="442" cy="622"/>
                </a:xfrm>
                <a:grpFill/>
              </p:grpSpPr>
              <p:sp>
                <p:nvSpPr>
                  <p:cNvPr id="116" name="Freeform 115"/>
                  <p:cNvSpPr>
                    <a:spLocks/>
                  </p:cNvSpPr>
                  <p:nvPr/>
                </p:nvSpPr>
                <p:spPr bwMode="auto">
                  <a:xfrm>
                    <a:off x="1529" y="2660"/>
                    <a:ext cx="442" cy="602"/>
                  </a:xfrm>
                  <a:custGeom>
                    <a:avLst/>
                    <a:gdLst/>
                    <a:ahLst/>
                    <a:cxnLst>
                      <a:cxn ang="0">
                        <a:pos x="100" y="0"/>
                      </a:cxn>
                      <a:cxn ang="0">
                        <a:pos x="106" y="13"/>
                      </a:cxn>
                      <a:cxn ang="0">
                        <a:pos x="117" y="1"/>
                      </a:cxn>
                      <a:cxn ang="0">
                        <a:pos x="133" y="12"/>
                      </a:cxn>
                      <a:cxn ang="0">
                        <a:pos x="172" y="19"/>
                      </a:cxn>
                      <a:cxn ang="0">
                        <a:pos x="190" y="24"/>
                      </a:cxn>
                      <a:cxn ang="0">
                        <a:pos x="207" y="40"/>
                      </a:cxn>
                      <a:cxn ang="0">
                        <a:pos x="236" y="67"/>
                      </a:cxn>
                      <a:cxn ang="0">
                        <a:pos x="264" y="71"/>
                      </a:cxn>
                      <a:cxn ang="0">
                        <a:pos x="293" y="98"/>
                      </a:cxn>
                      <a:cxn ang="0">
                        <a:pos x="286" y="129"/>
                      </a:cxn>
                      <a:cxn ang="0">
                        <a:pos x="308" y="132"/>
                      </a:cxn>
                      <a:cxn ang="0">
                        <a:pos x="339" y="132"/>
                      </a:cxn>
                      <a:cxn ang="0">
                        <a:pos x="377" y="144"/>
                      </a:cxn>
                      <a:cxn ang="0">
                        <a:pos x="423" y="160"/>
                      </a:cxn>
                      <a:cxn ang="0">
                        <a:pos x="440" y="189"/>
                      </a:cxn>
                      <a:cxn ang="0">
                        <a:pos x="413" y="223"/>
                      </a:cxn>
                      <a:cxn ang="0">
                        <a:pos x="406" y="259"/>
                      </a:cxn>
                      <a:cxn ang="0">
                        <a:pos x="397" y="303"/>
                      </a:cxn>
                      <a:cxn ang="0">
                        <a:pos x="371" y="326"/>
                      </a:cxn>
                      <a:cxn ang="0">
                        <a:pos x="324" y="342"/>
                      </a:cxn>
                      <a:cxn ang="0">
                        <a:pos x="320" y="365"/>
                      </a:cxn>
                      <a:cxn ang="0">
                        <a:pos x="287" y="417"/>
                      </a:cxn>
                      <a:cxn ang="0">
                        <a:pos x="237" y="419"/>
                      </a:cxn>
                      <a:cxn ang="0">
                        <a:pos x="243" y="461"/>
                      </a:cxn>
                      <a:cxn ang="0">
                        <a:pos x="196" y="494"/>
                      </a:cxn>
                      <a:cxn ang="0">
                        <a:pos x="184" y="516"/>
                      </a:cxn>
                      <a:cxn ang="0">
                        <a:pos x="173" y="567"/>
                      </a:cxn>
                      <a:cxn ang="0">
                        <a:pos x="155" y="595"/>
                      </a:cxn>
                      <a:cxn ang="0">
                        <a:pos x="117" y="550"/>
                      </a:cxn>
                      <a:cxn ang="0">
                        <a:pos x="102" y="448"/>
                      </a:cxn>
                      <a:cxn ang="0">
                        <a:pos x="104" y="381"/>
                      </a:cxn>
                      <a:cxn ang="0">
                        <a:pos x="101" y="277"/>
                      </a:cxn>
                      <a:cxn ang="0">
                        <a:pos x="79" y="252"/>
                      </a:cxn>
                      <a:cxn ang="0">
                        <a:pos x="57" y="251"/>
                      </a:cxn>
                      <a:cxn ang="0">
                        <a:pos x="46" y="228"/>
                      </a:cxn>
                      <a:cxn ang="0">
                        <a:pos x="34" y="201"/>
                      </a:cxn>
                      <a:cxn ang="0">
                        <a:pos x="23" y="179"/>
                      </a:cxn>
                      <a:cxn ang="0">
                        <a:pos x="12" y="155"/>
                      </a:cxn>
                      <a:cxn ang="0">
                        <a:pos x="12" y="129"/>
                      </a:cxn>
                      <a:cxn ang="0">
                        <a:pos x="8" y="106"/>
                      </a:cxn>
                      <a:cxn ang="0">
                        <a:pos x="32" y="83"/>
                      </a:cxn>
                      <a:cxn ang="0">
                        <a:pos x="45" y="51"/>
                      </a:cxn>
                    </a:cxnLst>
                    <a:rect l="0" t="0" r="r" b="b"/>
                    <a:pathLst>
                      <a:path w="442" h="602">
                        <a:moveTo>
                          <a:pt x="52" y="16"/>
                        </a:moveTo>
                        <a:lnTo>
                          <a:pt x="78" y="0"/>
                        </a:lnTo>
                        <a:lnTo>
                          <a:pt x="100" y="0"/>
                        </a:lnTo>
                        <a:lnTo>
                          <a:pt x="106" y="1"/>
                        </a:lnTo>
                        <a:lnTo>
                          <a:pt x="106" y="7"/>
                        </a:lnTo>
                        <a:lnTo>
                          <a:pt x="106" y="13"/>
                        </a:lnTo>
                        <a:lnTo>
                          <a:pt x="111" y="16"/>
                        </a:lnTo>
                        <a:lnTo>
                          <a:pt x="115" y="10"/>
                        </a:lnTo>
                        <a:lnTo>
                          <a:pt x="117" y="1"/>
                        </a:lnTo>
                        <a:lnTo>
                          <a:pt x="123" y="1"/>
                        </a:lnTo>
                        <a:lnTo>
                          <a:pt x="126" y="7"/>
                        </a:lnTo>
                        <a:lnTo>
                          <a:pt x="133" y="12"/>
                        </a:lnTo>
                        <a:lnTo>
                          <a:pt x="141" y="16"/>
                        </a:lnTo>
                        <a:lnTo>
                          <a:pt x="161" y="16"/>
                        </a:lnTo>
                        <a:lnTo>
                          <a:pt x="172" y="19"/>
                        </a:lnTo>
                        <a:lnTo>
                          <a:pt x="176" y="20"/>
                        </a:lnTo>
                        <a:lnTo>
                          <a:pt x="181" y="20"/>
                        </a:lnTo>
                        <a:lnTo>
                          <a:pt x="190" y="24"/>
                        </a:lnTo>
                        <a:lnTo>
                          <a:pt x="193" y="30"/>
                        </a:lnTo>
                        <a:lnTo>
                          <a:pt x="193" y="36"/>
                        </a:lnTo>
                        <a:lnTo>
                          <a:pt x="207" y="40"/>
                        </a:lnTo>
                        <a:lnTo>
                          <a:pt x="216" y="51"/>
                        </a:lnTo>
                        <a:lnTo>
                          <a:pt x="228" y="61"/>
                        </a:lnTo>
                        <a:lnTo>
                          <a:pt x="236" y="67"/>
                        </a:lnTo>
                        <a:lnTo>
                          <a:pt x="242" y="67"/>
                        </a:lnTo>
                        <a:lnTo>
                          <a:pt x="254" y="67"/>
                        </a:lnTo>
                        <a:lnTo>
                          <a:pt x="264" y="71"/>
                        </a:lnTo>
                        <a:lnTo>
                          <a:pt x="272" y="82"/>
                        </a:lnTo>
                        <a:lnTo>
                          <a:pt x="286" y="89"/>
                        </a:lnTo>
                        <a:lnTo>
                          <a:pt x="293" y="98"/>
                        </a:lnTo>
                        <a:lnTo>
                          <a:pt x="297" y="111"/>
                        </a:lnTo>
                        <a:lnTo>
                          <a:pt x="291" y="116"/>
                        </a:lnTo>
                        <a:lnTo>
                          <a:pt x="286" y="129"/>
                        </a:lnTo>
                        <a:lnTo>
                          <a:pt x="293" y="136"/>
                        </a:lnTo>
                        <a:lnTo>
                          <a:pt x="298" y="139"/>
                        </a:lnTo>
                        <a:lnTo>
                          <a:pt x="308" y="132"/>
                        </a:lnTo>
                        <a:lnTo>
                          <a:pt x="320" y="129"/>
                        </a:lnTo>
                        <a:lnTo>
                          <a:pt x="331" y="132"/>
                        </a:lnTo>
                        <a:lnTo>
                          <a:pt x="339" y="132"/>
                        </a:lnTo>
                        <a:lnTo>
                          <a:pt x="352" y="137"/>
                        </a:lnTo>
                        <a:lnTo>
                          <a:pt x="364" y="144"/>
                        </a:lnTo>
                        <a:lnTo>
                          <a:pt x="377" y="144"/>
                        </a:lnTo>
                        <a:lnTo>
                          <a:pt x="392" y="145"/>
                        </a:lnTo>
                        <a:lnTo>
                          <a:pt x="407" y="156"/>
                        </a:lnTo>
                        <a:lnTo>
                          <a:pt x="423" y="160"/>
                        </a:lnTo>
                        <a:lnTo>
                          <a:pt x="434" y="165"/>
                        </a:lnTo>
                        <a:lnTo>
                          <a:pt x="441" y="176"/>
                        </a:lnTo>
                        <a:lnTo>
                          <a:pt x="440" y="189"/>
                        </a:lnTo>
                        <a:lnTo>
                          <a:pt x="431" y="201"/>
                        </a:lnTo>
                        <a:lnTo>
                          <a:pt x="423" y="211"/>
                        </a:lnTo>
                        <a:lnTo>
                          <a:pt x="413" y="223"/>
                        </a:lnTo>
                        <a:lnTo>
                          <a:pt x="409" y="236"/>
                        </a:lnTo>
                        <a:lnTo>
                          <a:pt x="398" y="245"/>
                        </a:lnTo>
                        <a:lnTo>
                          <a:pt x="406" y="259"/>
                        </a:lnTo>
                        <a:lnTo>
                          <a:pt x="405" y="276"/>
                        </a:lnTo>
                        <a:lnTo>
                          <a:pt x="397" y="290"/>
                        </a:lnTo>
                        <a:lnTo>
                          <a:pt x="397" y="303"/>
                        </a:lnTo>
                        <a:lnTo>
                          <a:pt x="390" y="316"/>
                        </a:lnTo>
                        <a:lnTo>
                          <a:pt x="382" y="322"/>
                        </a:lnTo>
                        <a:lnTo>
                          <a:pt x="371" y="326"/>
                        </a:lnTo>
                        <a:lnTo>
                          <a:pt x="359" y="326"/>
                        </a:lnTo>
                        <a:lnTo>
                          <a:pt x="339" y="330"/>
                        </a:lnTo>
                        <a:lnTo>
                          <a:pt x="324" y="342"/>
                        </a:lnTo>
                        <a:lnTo>
                          <a:pt x="316" y="352"/>
                        </a:lnTo>
                        <a:lnTo>
                          <a:pt x="312" y="358"/>
                        </a:lnTo>
                        <a:lnTo>
                          <a:pt x="320" y="365"/>
                        </a:lnTo>
                        <a:lnTo>
                          <a:pt x="320" y="375"/>
                        </a:lnTo>
                        <a:lnTo>
                          <a:pt x="299" y="392"/>
                        </a:lnTo>
                        <a:lnTo>
                          <a:pt x="287" y="417"/>
                        </a:lnTo>
                        <a:lnTo>
                          <a:pt x="269" y="430"/>
                        </a:lnTo>
                        <a:lnTo>
                          <a:pt x="255" y="431"/>
                        </a:lnTo>
                        <a:lnTo>
                          <a:pt x="237" y="419"/>
                        </a:lnTo>
                        <a:lnTo>
                          <a:pt x="236" y="436"/>
                        </a:lnTo>
                        <a:lnTo>
                          <a:pt x="244" y="445"/>
                        </a:lnTo>
                        <a:lnTo>
                          <a:pt x="243" y="461"/>
                        </a:lnTo>
                        <a:lnTo>
                          <a:pt x="218" y="475"/>
                        </a:lnTo>
                        <a:lnTo>
                          <a:pt x="207" y="472"/>
                        </a:lnTo>
                        <a:lnTo>
                          <a:pt x="196" y="494"/>
                        </a:lnTo>
                        <a:lnTo>
                          <a:pt x="184" y="496"/>
                        </a:lnTo>
                        <a:lnTo>
                          <a:pt x="179" y="506"/>
                        </a:lnTo>
                        <a:lnTo>
                          <a:pt x="184" y="516"/>
                        </a:lnTo>
                        <a:lnTo>
                          <a:pt x="174" y="530"/>
                        </a:lnTo>
                        <a:lnTo>
                          <a:pt x="182" y="551"/>
                        </a:lnTo>
                        <a:lnTo>
                          <a:pt x="173" y="567"/>
                        </a:lnTo>
                        <a:lnTo>
                          <a:pt x="165" y="583"/>
                        </a:lnTo>
                        <a:lnTo>
                          <a:pt x="174" y="595"/>
                        </a:lnTo>
                        <a:lnTo>
                          <a:pt x="155" y="595"/>
                        </a:lnTo>
                        <a:lnTo>
                          <a:pt x="140" y="601"/>
                        </a:lnTo>
                        <a:lnTo>
                          <a:pt x="122" y="572"/>
                        </a:lnTo>
                        <a:lnTo>
                          <a:pt x="117" y="550"/>
                        </a:lnTo>
                        <a:lnTo>
                          <a:pt x="117" y="500"/>
                        </a:lnTo>
                        <a:lnTo>
                          <a:pt x="100" y="480"/>
                        </a:lnTo>
                        <a:lnTo>
                          <a:pt x="102" y="448"/>
                        </a:lnTo>
                        <a:lnTo>
                          <a:pt x="110" y="427"/>
                        </a:lnTo>
                        <a:lnTo>
                          <a:pt x="105" y="405"/>
                        </a:lnTo>
                        <a:lnTo>
                          <a:pt x="104" y="381"/>
                        </a:lnTo>
                        <a:lnTo>
                          <a:pt x="106" y="322"/>
                        </a:lnTo>
                        <a:lnTo>
                          <a:pt x="112" y="295"/>
                        </a:lnTo>
                        <a:lnTo>
                          <a:pt x="101" y="277"/>
                        </a:lnTo>
                        <a:lnTo>
                          <a:pt x="89" y="267"/>
                        </a:lnTo>
                        <a:lnTo>
                          <a:pt x="80" y="261"/>
                        </a:lnTo>
                        <a:lnTo>
                          <a:pt x="79" y="252"/>
                        </a:lnTo>
                        <a:lnTo>
                          <a:pt x="71" y="253"/>
                        </a:lnTo>
                        <a:lnTo>
                          <a:pt x="60" y="255"/>
                        </a:lnTo>
                        <a:lnTo>
                          <a:pt x="57" y="251"/>
                        </a:lnTo>
                        <a:lnTo>
                          <a:pt x="49" y="244"/>
                        </a:lnTo>
                        <a:lnTo>
                          <a:pt x="45" y="232"/>
                        </a:lnTo>
                        <a:lnTo>
                          <a:pt x="46" y="228"/>
                        </a:lnTo>
                        <a:lnTo>
                          <a:pt x="42" y="214"/>
                        </a:lnTo>
                        <a:lnTo>
                          <a:pt x="35" y="203"/>
                        </a:lnTo>
                        <a:lnTo>
                          <a:pt x="34" y="201"/>
                        </a:lnTo>
                        <a:lnTo>
                          <a:pt x="34" y="196"/>
                        </a:lnTo>
                        <a:lnTo>
                          <a:pt x="31" y="191"/>
                        </a:lnTo>
                        <a:lnTo>
                          <a:pt x="23" y="179"/>
                        </a:lnTo>
                        <a:lnTo>
                          <a:pt x="22" y="173"/>
                        </a:lnTo>
                        <a:lnTo>
                          <a:pt x="12" y="167"/>
                        </a:lnTo>
                        <a:lnTo>
                          <a:pt x="12" y="155"/>
                        </a:lnTo>
                        <a:lnTo>
                          <a:pt x="6" y="146"/>
                        </a:lnTo>
                        <a:lnTo>
                          <a:pt x="0" y="137"/>
                        </a:lnTo>
                        <a:lnTo>
                          <a:pt x="12" y="129"/>
                        </a:lnTo>
                        <a:lnTo>
                          <a:pt x="21" y="123"/>
                        </a:lnTo>
                        <a:lnTo>
                          <a:pt x="12" y="118"/>
                        </a:lnTo>
                        <a:lnTo>
                          <a:pt x="8" y="106"/>
                        </a:lnTo>
                        <a:lnTo>
                          <a:pt x="11" y="97"/>
                        </a:lnTo>
                        <a:lnTo>
                          <a:pt x="21" y="88"/>
                        </a:lnTo>
                        <a:lnTo>
                          <a:pt x="32" y="83"/>
                        </a:lnTo>
                        <a:lnTo>
                          <a:pt x="41" y="68"/>
                        </a:lnTo>
                        <a:lnTo>
                          <a:pt x="46" y="60"/>
                        </a:lnTo>
                        <a:lnTo>
                          <a:pt x="45" y="51"/>
                        </a:lnTo>
                        <a:lnTo>
                          <a:pt x="45" y="40"/>
                        </a:lnTo>
                        <a:lnTo>
                          <a:pt x="52" y="16"/>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7" name="Freeform 116"/>
                  <p:cNvSpPr>
                    <a:spLocks/>
                  </p:cNvSpPr>
                  <p:nvPr/>
                </p:nvSpPr>
                <p:spPr bwMode="auto">
                  <a:xfrm>
                    <a:off x="1685" y="3263"/>
                    <a:ext cx="50" cy="19"/>
                  </a:xfrm>
                  <a:custGeom>
                    <a:avLst/>
                    <a:gdLst/>
                    <a:ahLst/>
                    <a:cxnLst>
                      <a:cxn ang="0">
                        <a:pos x="16" y="0"/>
                      </a:cxn>
                      <a:cxn ang="0">
                        <a:pos x="0" y="10"/>
                      </a:cxn>
                      <a:cxn ang="0">
                        <a:pos x="10" y="18"/>
                      </a:cxn>
                      <a:cxn ang="0">
                        <a:pos x="31" y="17"/>
                      </a:cxn>
                      <a:cxn ang="0">
                        <a:pos x="49" y="18"/>
                      </a:cxn>
                      <a:cxn ang="0">
                        <a:pos x="32" y="8"/>
                      </a:cxn>
                      <a:cxn ang="0">
                        <a:pos x="16" y="0"/>
                      </a:cxn>
                    </a:cxnLst>
                    <a:rect l="0" t="0" r="r" b="b"/>
                    <a:pathLst>
                      <a:path w="50" h="19">
                        <a:moveTo>
                          <a:pt x="16" y="0"/>
                        </a:moveTo>
                        <a:lnTo>
                          <a:pt x="0" y="10"/>
                        </a:lnTo>
                        <a:lnTo>
                          <a:pt x="10" y="18"/>
                        </a:lnTo>
                        <a:lnTo>
                          <a:pt x="31" y="17"/>
                        </a:lnTo>
                        <a:lnTo>
                          <a:pt x="49" y="18"/>
                        </a:lnTo>
                        <a:lnTo>
                          <a:pt x="32" y="8"/>
                        </a:lnTo>
                        <a:lnTo>
                          <a:pt x="16" y="0"/>
                        </a:lnTo>
                      </a:path>
                    </a:pathLst>
                  </a:custGeom>
                  <a:solidFill>
                    <a:schemeClr val="accent1"/>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grpSp>
              <p:nvGrpSpPr>
                <p:cNvPr id="95" name="Group 94"/>
                <p:cNvGrpSpPr>
                  <a:grpSpLocks/>
                </p:cNvGrpSpPr>
                <p:nvPr/>
              </p:nvGrpSpPr>
              <p:grpSpPr bwMode="auto">
                <a:xfrm>
                  <a:off x="1349" y="1883"/>
                  <a:ext cx="625" cy="816"/>
                  <a:chOff x="1349" y="1883"/>
                  <a:chExt cx="625" cy="816"/>
                </a:xfrm>
                <a:grpFill/>
              </p:grpSpPr>
              <p:sp>
                <p:nvSpPr>
                  <p:cNvPr id="103" name="Freeform 102"/>
                  <p:cNvSpPr>
                    <a:spLocks/>
                  </p:cNvSpPr>
                  <p:nvPr/>
                </p:nvSpPr>
                <p:spPr bwMode="auto">
                  <a:xfrm>
                    <a:off x="1690" y="2157"/>
                    <a:ext cx="19" cy="24"/>
                  </a:xfrm>
                  <a:custGeom>
                    <a:avLst/>
                    <a:gdLst/>
                    <a:ahLst/>
                    <a:cxnLst>
                      <a:cxn ang="0">
                        <a:pos x="0" y="16"/>
                      </a:cxn>
                      <a:cxn ang="0">
                        <a:pos x="18" y="23"/>
                      </a:cxn>
                      <a:cxn ang="0">
                        <a:pos x="17" y="15"/>
                      </a:cxn>
                      <a:cxn ang="0">
                        <a:pos x="18" y="4"/>
                      </a:cxn>
                      <a:cxn ang="0">
                        <a:pos x="9" y="0"/>
                      </a:cxn>
                      <a:cxn ang="0">
                        <a:pos x="6" y="8"/>
                      </a:cxn>
                      <a:cxn ang="0">
                        <a:pos x="0" y="16"/>
                      </a:cxn>
                    </a:cxnLst>
                    <a:rect l="0" t="0" r="r" b="b"/>
                    <a:pathLst>
                      <a:path w="19" h="24">
                        <a:moveTo>
                          <a:pt x="0" y="16"/>
                        </a:moveTo>
                        <a:lnTo>
                          <a:pt x="18" y="23"/>
                        </a:lnTo>
                        <a:lnTo>
                          <a:pt x="17" y="15"/>
                        </a:lnTo>
                        <a:lnTo>
                          <a:pt x="18" y="4"/>
                        </a:lnTo>
                        <a:lnTo>
                          <a:pt x="9" y="0"/>
                        </a:lnTo>
                        <a:lnTo>
                          <a:pt x="6" y="8"/>
                        </a:lnTo>
                        <a:lnTo>
                          <a:pt x="0" y="16"/>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nvGrpSpPr>
                  <p:cNvPr id="104" name="Group 103"/>
                  <p:cNvGrpSpPr>
                    <a:grpSpLocks/>
                  </p:cNvGrpSpPr>
                  <p:nvPr/>
                </p:nvGrpSpPr>
                <p:grpSpPr bwMode="auto">
                  <a:xfrm>
                    <a:off x="1349" y="1883"/>
                    <a:ext cx="625" cy="816"/>
                    <a:chOff x="1349" y="1883"/>
                    <a:chExt cx="625" cy="816"/>
                  </a:xfrm>
                  <a:grpFill/>
                </p:grpSpPr>
                <p:sp>
                  <p:nvSpPr>
                    <p:cNvPr id="105" name="Freeform 104"/>
                    <p:cNvSpPr>
                      <a:spLocks/>
                    </p:cNvSpPr>
                    <p:nvPr/>
                  </p:nvSpPr>
                  <p:spPr bwMode="auto">
                    <a:xfrm>
                      <a:off x="1349" y="1883"/>
                      <a:ext cx="447" cy="816"/>
                    </a:xfrm>
                    <a:custGeom>
                      <a:avLst/>
                      <a:gdLst/>
                      <a:ahLst/>
                      <a:cxnLst>
                        <a:cxn ang="0">
                          <a:pos x="195" y="781"/>
                        </a:cxn>
                        <a:cxn ang="0">
                          <a:pos x="184" y="742"/>
                        </a:cxn>
                        <a:cxn ang="0">
                          <a:pos x="182" y="707"/>
                        </a:cxn>
                        <a:cxn ang="0">
                          <a:pos x="153" y="683"/>
                        </a:cxn>
                        <a:cxn ang="0">
                          <a:pos x="146" y="646"/>
                        </a:cxn>
                        <a:cxn ang="0">
                          <a:pos x="114" y="659"/>
                        </a:cxn>
                        <a:cxn ang="0">
                          <a:pos x="96" y="610"/>
                        </a:cxn>
                        <a:cxn ang="0">
                          <a:pos x="112" y="579"/>
                        </a:cxn>
                        <a:cxn ang="0">
                          <a:pos x="143" y="555"/>
                        </a:cxn>
                        <a:cxn ang="0">
                          <a:pos x="171" y="575"/>
                        </a:cxn>
                        <a:cxn ang="0">
                          <a:pos x="202" y="575"/>
                        </a:cxn>
                        <a:cxn ang="0">
                          <a:pos x="222" y="617"/>
                        </a:cxn>
                        <a:cxn ang="0">
                          <a:pos x="237" y="637"/>
                        </a:cxn>
                        <a:cxn ang="0">
                          <a:pos x="239" y="602"/>
                        </a:cxn>
                        <a:cxn ang="0">
                          <a:pos x="245" y="568"/>
                        </a:cxn>
                        <a:cxn ang="0">
                          <a:pos x="272" y="563"/>
                        </a:cxn>
                        <a:cxn ang="0">
                          <a:pos x="302" y="540"/>
                        </a:cxn>
                        <a:cxn ang="0">
                          <a:pos x="317" y="509"/>
                        </a:cxn>
                        <a:cxn ang="0">
                          <a:pos x="340" y="492"/>
                        </a:cxn>
                        <a:cxn ang="0">
                          <a:pos x="388" y="474"/>
                        </a:cxn>
                        <a:cxn ang="0">
                          <a:pos x="389" y="464"/>
                        </a:cxn>
                        <a:cxn ang="0">
                          <a:pos x="378" y="434"/>
                        </a:cxn>
                        <a:cxn ang="0">
                          <a:pos x="444" y="409"/>
                        </a:cxn>
                        <a:cxn ang="0">
                          <a:pos x="425" y="376"/>
                        </a:cxn>
                        <a:cxn ang="0">
                          <a:pos x="407" y="359"/>
                        </a:cxn>
                        <a:cxn ang="0">
                          <a:pos x="368" y="311"/>
                        </a:cxn>
                        <a:cxn ang="0">
                          <a:pos x="340" y="371"/>
                        </a:cxn>
                        <a:cxn ang="0">
                          <a:pos x="322" y="391"/>
                        </a:cxn>
                        <a:cxn ang="0">
                          <a:pos x="313" y="372"/>
                        </a:cxn>
                        <a:cxn ang="0">
                          <a:pos x="280" y="321"/>
                        </a:cxn>
                        <a:cxn ang="0">
                          <a:pos x="321" y="280"/>
                        </a:cxn>
                        <a:cxn ang="0">
                          <a:pos x="361" y="269"/>
                        </a:cxn>
                        <a:cxn ang="0">
                          <a:pos x="374" y="251"/>
                        </a:cxn>
                        <a:cxn ang="0">
                          <a:pos x="347" y="246"/>
                        </a:cxn>
                        <a:cxn ang="0">
                          <a:pos x="347" y="221"/>
                        </a:cxn>
                        <a:cxn ang="0">
                          <a:pos x="296" y="141"/>
                        </a:cxn>
                        <a:cxn ang="0">
                          <a:pos x="287" y="71"/>
                        </a:cxn>
                        <a:cxn ang="0">
                          <a:pos x="259" y="20"/>
                        </a:cxn>
                        <a:cxn ang="0">
                          <a:pos x="231" y="22"/>
                        </a:cxn>
                        <a:cxn ang="0">
                          <a:pos x="200" y="11"/>
                        </a:cxn>
                        <a:cxn ang="0">
                          <a:pos x="143" y="42"/>
                        </a:cxn>
                        <a:cxn ang="0">
                          <a:pos x="140" y="56"/>
                        </a:cxn>
                        <a:cxn ang="0">
                          <a:pos x="171" y="85"/>
                        </a:cxn>
                        <a:cxn ang="0">
                          <a:pos x="174" y="130"/>
                        </a:cxn>
                        <a:cxn ang="0">
                          <a:pos x="129" y="206"/>
                        </a:cxn>
                        <a:cxn ang="0">
                          <a:pos x="92" y="268"/>
                        </a:cxn>
                        <a:cxn ang="0">
                          <a:pos x="61" y="300"/>
                        </a:cxn>
                        <a:cxn ang="0">
                          <a:pos x="24" y="357"/>
                        </a:cxn>
                        <a:cxn ang="0">
                          <a:pos x="8" y="389"/>
                        </a:cxn>
                        <a:cxn ang="0">
                          <a:pos x="9" y="438"/>
                        </a:cxn>
                        <a:cxn ang="0">
                          <a:pos x="4" y="509"/>
                        </a:cxn>
                        <a:cxn ang="0">
                          <a:pos x="13" y="500"/>
                        </a:cxn>
                        <a:cxn ang="0">
                          <a:pos x="24" y="470"/>
                        </a:cxn>
                        <a:cxn ang="0">
                          <a:pos x="20" y="516"/>
                        </a:cxn>
                        <a:cxn ang="0">
                          <a:pos x="31" y="568"/>
                        </a:cxn>
                        <a:cxn ang="0">
                          <a:pos x="31" y="612"/>
                        </a:cxn>
                        <a:cxn ang="0">
                          <a:pos x="68" y="667"/>
                        </a:cxn>
                        <a:cxn ang="0">
                          <a:pos x="99" y="687"/>
                        </a:cxn>
                        <a:cxn ang="0">
                          <a:pos x="136" y="725"/>
                        </a:cxn>
                        <a:cxn ang="0">
                          <a:pos x="159" y="761"/>
                        </a:cxn>
                        <a:cxn ang="0">
                          <a:pos x="201" y="803"/>
                        </a:cxn>
                        <a:cxn ang="0">
                          <a:pos x="225" y="815"/>
                        </a:cxn>
                      </a:cxnLst>
                      <a:rect l="0" t="0" r="r" b="b"/>
                      <a:pathLst>
                        <a:path w="447" h="816">
                          <a:moveTo>
                            <a:pt x="230" y="797"/>
                          </a:moveTo>
                          <a:lnTo>
                            <a:pt x="211" y="779"/>
                          </a:lnTo>
                          <a:lnTo>
                            <a:pt x="195" y="781"/>
                          </a:lnTo>
                          <a:lnTo>
                            <a:pt x="179" y="766"/>
                          </a:lnTo>
                          <a:lnTo>
                            <a:pt x="176" y="749"/>
                          </a:lnTo>
                          <a:lnTo>
                            <a:pt x="184" y="742"/>
                          </a:lnTo>
                          <a:lnTo>
                            <a:pt x="184" y="736"/>
                          </a:lnTo>
                          <a:lnTo>
                            <a:pt x="191" y="727"/>
                          </a:lnTo>
                          <a:lnTo>
                            <a:pt x="182" y="707"/>
                          </a:lnTo>
                          <a:lnTo>
                            <a:pt x="170" y="706"/>
                          </a:lnTo>
                          <a:lnTo>
                            <a:pt x="153" y="692"/>
                          </a:lnTo>
                          <a:lnTo>
                            <a:pt x="153" y="683"/>
                          </a:lnTo>
                          <a:lnTo>
                            <a:pt x="169" y="659"/>
                          </a:lnTo>
                          <a:lnTo>
                            <a:pt x="164" y="654"/>
                          </a:lnTo>
                          <a:lnTo>
                            <a:pt x="146" y="646"/>
                          </a:lnTo>
                          <a:lnTo>
                            <a:pt x="136" y="654"/>
                          </a:lnTo>
                          <a:lnTo>
                            <a:pt x="130" y="661"/>
                          </a:lnTo>
                          <a:lnTo>
                            <a:pt x="114" y="659"/>
                          </a:lnTo>
                          <a:lnTo>
                            <a:pt x="102" y="654"/>
                          </a:lnTo>
                          <a:lnTo>
                            <a:pt x="88" y="629"/>
                          </a:lnTo>
                          <a:lnTo>
                            <a:pt x="96" y="610"/>
                          </a:lnTo>
                          <a:lnTo>
                            <a:pt x="99" y="595"/>
                          </a:lnTo>
                          <a:lnTo>
                            <a:pt x="104" y="587"/>
                          </a:lnTo>
                          <a:lnTo>
                            <a:pt x="112" y="579"/>
                          </a:lnTo>
                          <a:lnTo>
                            <a:pt x="118" y="570"/>
                          </a:lnTo>
                          <a:lnTo>
                            <a:pt x="130" y="561"/>
                          </a:lnTo>
                          <a:lnTo>
                            <a:pt x="143" y="555"/>
                          </a:lnTo>
                          <a:lnTo>
                            <a:pt x="153" y="563"/>
                          </a:lnTo>
                          <a:lnTo>
                            <a:pt x="164" y="565"/>
                          </a:lnTo>
                          <a:lnTo>
                            <a:pt x="171" y="575"/>
                          </a:lnTo>
                          <a:lnTo>
                            <a:pt x="180" y="574"/>
                          </a:lnTo>
                          <a:lnTo>
                            <a:pt x="193" y="570"/>
                          </a:lnTo>
                          <a:lnTo>
                            <a:pt x="202" y="575"/>
                          </a:lnTo>
                          <a:lnTo>
                            <a:pt x="222" y="595"/>
                          </a:lnTo>
                          <a:lnTo>
                            <a:pt x="215" y="610"/>
                          </a:lnTo>
                          <a:lnTo>
                            <a:pt x="222" y="617"/>
                          </a:lnTo>
                          <a:lnTo>
                            <a:pt x="222" y="623"/>
                          </a:lnTo>
                          <a:lnTo>
                            <a:pt x="228" y="630"/>
                          </a:lnTo>
                          <a:lnTo>
                            <a:pt x="237" y="637"/>
                          </a:lnTo>
                          <a:lnTo>
                            <a:pt x="240" y="634"/>
                          </a:lnTo>
                          <a:lnTo>
                            <a:pt x="240" y="620"/>
                          </a:lnTo>
                          <a:lnTo>
                            <a:pt x="239" y="602"/>
                          </a:lnTo>
                          <a:lnTo>
                            <a:pt x="239" y="585"/>
                          </a:lnTo>
                          <a:lnTo>
                            <a:pt x="237" y="579"/>
                          </a:lnTo>
                          <a:lnTo>
                            <a:pt x="245" y="568"/>
                          </a:lnTo>
                          <a:lnTo>
                            <a:pt x="258" y="565"/>
                          </a:lnTo>
                          <a:lnTo>
                            <a:pt x="263" y="560"/>
                          </a:lnTo>
                          <a:lnTo>
                            <a:pt x="272" y="563"/>
                          </a:lnTo>
                          <a:lnTo>
                            <a:pt x="281" y="555"/>
                          </a:lnTo>
                          <a:lnTo>
                            <a:pt x="293" y="544"/>
                          </a:lnTo>
                          <a:lnTo>
                            <a:pt x="302" y="540"/>
                          </a:lnTo>
                          <a:lnTo>
                            <a:pt x="298" y="531"/>
                          </a:lnTo>
                          <a:lnTo>
                            <a:pt x="309" y="518"/>
                          </a:lnTo>
                          <a:lnTo>
                            <a:pt x="317" y="509"/>
                          </a:lnTo>
                          <a:lnTo>
                            <a:pt x="325" y="504"/>
                          </a:lnTo>
                          <a:lnTo>
                            <a:pt x="344" y="506"/>
                          </a:lnTo>
                          <a:lnTo>
                            <a:pt x="340" y="492"/>
                          </a:lnTo>
                          <a:lnTo>
                            <a:pt x="358" y="483"/>
                          </a:lnTo>
                          <a:lnTo>
                            <a:pt x="374" y="476"/>
                          </a:lnTo>
                          <a:lnTo>
                            <a:pt x="388" y="474"/>
                          </a:lnTo>
                          <a:lnTo>
                            <a:pt x="383" y="488"/>
                          </a:lnTo>
                          <a:lnTo>
                            <a:pt x="397" y="473"/>
                          </a:lnTo>
                          <a:lnTo>
                            <a:pt x="389" y="464"/>
                          </a:lnTo>
                          <a:lnTo>
                            <a:pt x="388" y="444"/>
                          </a:lnTo>
                          <a:lnTo>
                            <a:pt x="374" y="444"/>
                          </a:lnTo>
                          <a:lnTo>
                            <a:pt x="378" y="434"/>
                          </a:lnTo>
                          <a:lnTo>
                            <a:pt x="422" y="435"/>
                          </a:lnTo>
                          <a:lnTo>
                            <a:pt x="446" y="419"/>
                          </a:lnTo>
                          <a:lnTo>
                            <a:pt x="444" y="409"/>
                          </a:lnTo>
                          <a:lnTo>
                            <a:pt x="433" y="398"/>
                          </a:lnTo>
                          <a:lnTo>
                            <a:pt x="433" y="380"/>
                          </a:lnTo>
                          <a:lnTo>
                            <a:pt x="425" y="376"/>
                          </a:lnTo>
                          <a:lnTo>
                            <a:pt x="421" y="364"/>
                          </a:lnTo>
                          <a:lnTo>
                            <a:pt x="415" y="357"/>
                          </a:lnTo>
                          <a:lnTo>
                            <a:pt x="407" y="359"/>
                          </a:lnTo>
                          <a:lnTo>
                            <a:pt x="389" y="346"/>
                          </a:lnTo>
                          <a:lnTo>
                            <a:pt x="385" y="330"/>
                          </a:lnTo>
                          <a:lnTo>
                            <a:pt x="368" y="311"/>
                          </a:lnTo>
                          <a:lnTo>
                            <a:pt x="345" y="334"/>
                          </a:lnTo>
                          <a:lnTo>
                            <a:pt x="345" y="362"/>
                          </a:lnTo>
                          <a:lnTo>
                            <a:pt x="340" y="371"/>
                          </a:lnTo>
                          <a:lnTo>
                            <a:pt x="330" y="372"/>
                          </a:lnTo>
                          <a:lnTo>
                            <a:pt x="324" y="376"/>
                          </a:lnTo>
                          <a:lnTo>
                            <a:pt x="322" y="391"/>
                          </a:lnTo>
                          <a:lnTo>
                            <a:pt x="314" y="406"/>
                          </a:lnTo>
                          <a:lnTo>
                            <a:pt x="305" y="391"/>
                          </a:lnTo>
                          <a:lnTo>
                            <a:pt x="313" y="372"/>
                          </a:lnTo>
                          <a:lnTo>
                            <a:pt x="310" y="357"/>
                          </a:lnTo>
                          <a:lnTo>
                            <a:pt x="299" y="351"/>
                          </a:lnTo>
                          <a:lnTo>
                            <a:pt x="280" y="321"/>
                          </a:lnTo>
                          <a:lnTo>
                            <a:pt x="282" y="310"/>
                          </a:lnTo>
                          <a:lnTo>
                            <a:pt x="305" y="280"/>
                          </a:lnTo>
                          <a:lnTo>
                            <a:pt x="321" y="280"/>
                          </a:lnTo>
                          <a:lnTo>
                            <a:pt x="336" y="279"/>
                          </a:lnTo>
                          <a:lnTo>
                            <a:pt x="342" y="266"/>
                          </a:lnTo>
                          <a:lnTo>
                            <a:pt x="361" y="269"/>
                          </a:lnTo>
                          <a:lnTo>
                            <a:pt x="366" y="261"/>
                          </a:lnTo>
                          <a:lnTo>
                            <a:pt x="383" y="262"/>
                          </a:lnTo>
                          <a:lnTo>
                            <a:pt x="374" y="251"/>
                          </a:lnTo>
                          <a:lnTo>
                            <a:pt x="371" y="233"/>
                          </a:lnTo>
                          <a:lnTo>
                            <a:pt x="358" y="252"/>
                          </a:lnTo>
                          <a:lnTo>
                            <a:pt x="347" y="246"/>
                          </a:lnTo>
                          <a:lnTo>
                            <a:pt x="361" y="227"/>
                          </a:lnTo>
                          <a:lnTo>
                            <a:pt x="361" y="207"/>
                          </a:lnTo>
                          <a:lnTo>
                            <a:pt x="347" y="221"/>
                          </a:lnTo>
                          <a:lnTo>
                            <a:pt x="335" y="233"/>
                          </a:lnTo>
                          <a:lnTo>
                            <a:pt x="293" y="201"/>
                          </a:lnTo>
                          <a:lnTo>
                            <a:pt x="296" y="141"/>
                          </a:lnTo>
                          <a:lnTo>
                            <a:pt x="277" y="123"/>
                          </a:lnTo>
                          <a:lnTo>
                            <a:pt x="275" y="99"/>
                          </a:lnTo>
                          <a:lnTo>
                            <a:pt x="287" y="71"/>
                          </a:lnTo>
                          <a:lnTo>
                            <a:pt x="292" y="38"/>
                          </a:lnTo>
                          <a:lnTo>
                            <a:pt x="276" y="21"/>
                          </a:lnTo>
                          <a:lnTo>
                            <a:pt x="259" y="20"/>
                          </a:lnTo>
                          <a:lnTo>
                            <a:pt x="248" y="13"/>
                          </a:lnTo>
                          <a:lnTo>
                            <a:pt x="247" y="0"/>
                          </a:lnTo>
                          <a:lnTo>
                            <a:pt x="231" y="22"/>
                          </a:lnTo>
                          <a:lnTo>
                            <a:pt x="217" y="24"/>
                          </a:lnTo>
                          <a:lnTo>
                            <a:pt x="211" y="6"/>
                          </a:lnTo>
                          <a:lnTo>
                            <a:pt x="200" y="11"/>
                          </a:lnTo>
                          <a:lnTo>
                            <a:pt x="187" y="12"/>
                          </a:lnTo>
                          <a:lnTo>
                            <a:pt x="154" y="47"/>
                          </a:lnTo>
                          <a:lnTo>
                            <a:pt x="143" y="42"/>
                          </a:lnTo>
                          <a:lnTo>
                            <a:pt x="129" y="17"/>
                          </a:lnTo>
                          <a:lnTo>
                            <a:pt x="129" y="38"/>
                          </a:lnTo>
                          <a:lnTo>
                            <a:pt x="140" y="56"/>
                          </a:lnTo>
                          <a:lnTo>
                            <a:pt x="158" y="69"/>
                          </a:lnTo>
                          <a:lnTo>
                            <a:pt x="170" y="71"/>
                          </a:lnTo>
                          <a:lnTo>
                            <a:pt x="171" y="85"/>
                          </a:lnTo>
                          <a:lnTo>
                            <a:pt x="178" y="97"/>
                          </a:lnTo>
                          <a:lnTo>
                            <a:pt x="174" y="108"/>
                          </a:lnTo>
                          <a:lnTo>
                            <a:pt x="174" y="130"/>
                          </a:lnTo>
                          <a:lnTo>
                            <a:pt x="164" y="160"/>
                          </a:lnTo>
                          <a:lnTo>
                            <a:pt x="140" y="204"/>
                          </a:lnTo>
                          <a:lnTo>
                            <a:pt x="129" y="206"/>
                          </a:lnTo>
                          <a:lnTo>
                            <a:pt x="110" y="248"/>
                          </a:lnTo>
                          <a:lnTo>
                            <a:pt x="105" y="272"/>
                          </a:lnTo>
                          <a:lnTo>
                            <a:pt x="92" y="268"/>
                          </a:lnTo>
                          <a:lnTo>
                            <a:pt x="92" y="276"/>
                          </a:lnTo>
                          <a:lnTo>
                            <a:pt x="77" y="291"/>
                          </a:lnTo>
                          <a:lnTo>
                            <a:pt x="61" y="300"/>
                          </a:lnTo>
                          <a:lnTo>
                            <a:pt x="39" y="322"/>
                          </a:lnTo>
                          <a:lnTo>
                            <a:pt x="24" y="342"/>
                          </a:lnTo>
                          <a:lnTo>
                            <a:pt x="24" y="357"/>
                          </a:lnTo>
                          <a:lnTo>
                            <a:pt x="18" y="366"/>
                          </a:lnTo>
                          <a:lnTo>
                            <a:pt x="12" y="375"/>
                          </a:lnTo>
                          <a:lnTo>
                            <a:pt x="8" y="389"/>
                          </a:lnTo>
                          <a:lnTo>
                            <a:pt x="12" y="403"/>
                          </a:lnTo>
                          <a:lnTo>
                            <a:pt x="15" y="426"/>
                          </a:lnTo>
                          <a:lnTo>
                            <a:pt x="9" y="438"/>
                          </a:lnTo>
                          <a:lnTo>
                            <a:pt x="3" y="463"/>
                          </a:lnTo>
                          <a:lnTo>
                            <a:pt x="0" y="493"/>
                          </a:lnTo>
                          <a:lnTo>
                            <a:pt x="4" y="509"/>
                          </a:lnTo>
                          <a:lnTo>
                            <a:pt x="0" y="537"/>
                          </a:lnTo>
                          <a:lnTo>
                            <a:pt x="9" y="547"/>
                          </a:lnTo>
                          <a:lnTo>
                            <a:pt x="13" y="500"/>
                          </a:lnTo>
                          <a:lnTo>
                            <a:pt x="13" y="467"/>
                          </a:lnTo>
                          <a:lnTo>
                            <a:pt x="22" y="454"/>
                          </a:lnTo>
                          <a:lnTo>
                            <a:pt x="24" y="470"/>
                          </a:lnTo>
                          <a:lnTo>
                            <a:pt x="21" y="482"/>
                          </a:lnTo>
                          <a:lnTo>
                            <a:pt x="21" y="494"/>
                          </a:lnTo>
                          <a:lnTo>
                            <a:pt x="20" y="516"/>
                          </a:lnTo>
                          <a:lnTo>
                            <a:pt x="27" y="538"/>
                          </a:lnTo>
                          <a:lnTo>
                            <a:pt x="28" y="559"/>
                          </a:lnTo>
                          <a:lnTo>
                            <a:pt x="31" y="568"/>
                          </a:lnTo>
                          <a:lnTo>
                            <a:pt x="35" y="581"/>
                          </a:lnTo>
                          <a:lnTo>
                            <a:pt x="28" y="595"/>
                          </a:lnTo>
                          <a:lnTo>
                            <a:pt x="31" y="612"/>
                          </a:lnTo>
                          <a:lnTo>
                            <a:pt x="38" y="636"/>
                          </a:lnTo>
                          <a:lnTo>
                            <a:pt x="53" y="648"/>
                          </a:lnTo>
                          <a:lnTo>
                            <a:pt x="68" y="667"/>
                          </a:lnTo>
                          <a:lnTo>
                            <a:pt x="81" y="681"/>
                          </a:lnTo>
                          <a:lnTo>
                            <a:pt x="88" y="678"/>
                          </a:lnTo>
                          <a:lnTo>
                            <a:pt x="99" y="687"/>
                          </a:lnTo>
                          <a:lnTo>
                            <a:pt x="107" y="692"/>
                          </a:lnTo>
                          <a:lnTo>
                            <a:pt x="112" y="704"/>
                          </a:lnTo>
                          <a:lnTo>
                            <a:pt x="136" y="725"/>
                          </a:lnTo>
                          <a:lnTo>
                            <a:pt x="143" y="728"/>
                          </a:lnTo>
                          <a:lnTo>
                            <a:pt x="158" y="740"/>
                          </a:lnTo>
                          <a:lnTo>
                            <a:pt x="159" y="761"/>
                          </a:lnTo>
                          <a:lnTo>
                            <a:pt x="177" y="782"/>
                          </a:lnTo>
                          <a:lnTo>
                            <a:pt x="193" y="800"/>
                          </a:lnTo>
                          <a:lnTo>
                            <a:pt x="201" y="803"/>
                          </a:lnTo>
                          <a:lnTo>
                            <a:pt x="208" y="797"/>
                          </a:lnTo>
                          <a:lnTo>
                            <a:pt x="213" y="794"/>
                          </a:lnTo>
                          <a:lnTo>
                            <a:pt x="225" y="815"/>
                          </a:lnTo>
                          <a:lnTo>
                            <a:pt x="230" y="797"/>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6" name="Freeform 105"/>
                    <p:cNvSpPr>
                      <a:spLocks/>
                    </p:cNvSpPr>
                    <p:nvPr/>
                  </p:nvSpPr>
                  <p:spPr bwMode="auto">
                    <a:xfrm>
                      <a:off x="1546" y="2527"/>
                      <a:ext cx="77" cy="52"/>
                    </a:xfrm>
                    <a:custGeom>
                      <a:avLst/>
                      <a:gdLst/>
                      <a:ahLst/>
                      <a:cxnLst>
                        <a:cxn ang="0">
                          <a:pos x="2" y="0"/>
                        </a:cxn>
                        <a:cxn ang="0">
                          <a:pos x="23" y="4"/>
                        </a:cxn>
                        <a:cxn ang="0">
                          <a:pos x="35" y="15"/>
                        </a:cxn>
                        <a:cxn ang="0">
                          <a:pos x="43" y="23"/>
                        </a:cxn>
                        <a:cxn ang="0">
                          <a:pos x="50" y="25"/>
                        </a:cxn>
                        <a:cxn ang="0">
                          <a:pos x="60" y="34"/>
                        </a:cxn>
                        <a:cxn ang="0">
                          <a:pos x="68" y="44"/>
                        </a:cxn>
                        <a:cxn ang="0">
                          <a:pos x="76" y="51"/>
                        </a:cxn>
                        <a:cxn ang="0">
                          <a:pos x="58" y="51"/>
                        </a:cxn>
                        <a:cxn ang="0">
                          <a:pos x="48" y="39"/>
                        </a:cxn>
                        <a:cxn ang="0">
                          <a:pos x="33" y="35"/>
                        </a:cxn>
                        <a:cxn ang="0">
                          <a:pos x="25" y="25"/>
                        </a:cxn>
                        <a:cxn ang="0">
                          <a:pos x="10" y="18"/>
                        </a:cxn>
                        <a:cxn ang="0">
                          <a:pos x="0" y="13"/>
                        </a:cxn>
                        <a:cxn ang="0">
                          <a:pos x="2" y="0"/>
                        </a:cxn>
                      </a:cxnLst>
                      <a:rect l="0" t="0" r="r" b="b"/>
                      <a:pathLst>
                        <a:path w="77" h="52">
                          <a:moveTo>
                            <a:pt x="2" y="0"/>
                          </a:moveTo>
                          <a:lnTo>
                            <a:pt x="23" y="4"/>
                          </a:lnTo>
                          <a:lnTo>
                            <a:pt x="35" y="15"/>
                          </a:lnTo>
                          <a:lnTo>
                            <a:pt x="43" y="23"/>
                          </a:lnTo>
                          <a:lnTo>
                            <a:pt x="50" y="25"/>
                          </a:lnTo>
                          <a:lnTo>
                            <a:pt x="60" y="34"/>
                          </a:lnTo>
                          <a:lnTo>
                            <a:pt x="68" y="44"/>
                          </a:lnTo>
                          <a:lnTo>
                            <a:pt x="76" y="51"/>
                          </a:lnTo>
                          <a:lnTo>
                            <a:pt x="58" y="51"/>
                          </a:lnTo>
                          <a:lnTo>
                            <a:pt x="48" y="39"/>
                          </a:lnTo>
                          <a:lnTo>
                            <a:pt x="33" y="35"/>
                          </a:lnTo>
                          <a:lnTo>
                            <a:pt x="25" y="25"/>
                          </a:lnTo>
                          <a:lnTo>
                            <a:pt x="10" y="18"/>
                          </a:lnTo>
                          <a:lnTo>
                            <a:pt x="0" y="13"/>
                          </a:lnTo>
                          <a:lnTo>
                            <a:pt x="2" y="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7" name="Freeform 106"/>
                    <p:cNvSpPr>
                      <a:spLocks/>
                    </p:cNvSpPr>
                    <p:nvPr/>
                  </p:nvSpPr>
                  <p:spPr bwMode="auto">
                    <a:xfrm>
                      <a:off x="1622" y="2581"/>
                      <a:ext cx="45" cy="25"/>
                    </a:xfrm>
                    <a:custGeom>
                      <a:avLst/>
                      <a:gdLst/>
                      <a:ahLst/>
                      <a:cxnLst>
                        <a:cxn ang="0">
                          <a:pos x="0" y="13"/>
                        </a:cxn>
                        <a:cxn ang="0">
                          <a:pos x="13" y="0"/>
                        </a:cxn>
                        <a:cxn ang="0">
                          <a:pos x="30" y="3"/>
                        </a:cxn>
                        <a:cxn ang="0">
                          <a:pos x="44" y="16"/>
                        </a:cxn>
                        <a:cxn ang="0">
                          <a:pos x="44" y="21"/>
                        </a:cxn>
                        <a:cxn ang="0">
                          <a:pos x="34" y="24"/>
                        </a:cxn>
                        <a:cxn ang="0">
                          <a:pos x="26" y="19"/>
                        </a:cxn>
                        <a:cxn ang="0">
                          <a:pos x="13" y="19"/>
                        </a:cxn>
                        <a:cxn ang="0">
                          <a:pos x="0" y="13"/>
                        </a:cxn>
                      </a:cxnLst>
                      <a:rect l="0" t="0" r="r" b="b"/>
                      <a:pathLst>
                        <a:path w="45" h="25">
                          <a:moveTo>
                            <a:pt x="0" y="13"/>
                          </a:moveTo>
                          <a:lnTo>
                            <a:pt x="13" y="0"/>
                          </a:lnTo>
                          <a:lnTo>
                            <a:pt x="30" y="3"/>
                          </a:lnTo>
                          <a:lnTo>
                            <a:pt x="44" y="16"/>
                          </a:lnTo>
                          <a:lnTo>
                            <a:pt x="44" y="21"/>
                          </a:lnTo>
                          <a:lnTo>
                            <a:pt x="34" y="24"/>
                          </a:lnTo>
                          <a:lnTo>
                            <a:pt x="26" y="19"/>
                          </a:lnTo>
                          <a:lnTo>
                            <a:pt x="13" y="19"/>
                          </a:lnTo>
                          <a:lnTo>
                            <a:pt x="0" y="13"/>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8" name="Freeform 107"/>
                    <p:cNvSpPr>
                      <a:spLocks/>
                    </p:cNvSpPr>
                    <p:nvPr/>
                  </p:nvSpPr>
                  <p:spPr bwMode="auto">
                    <a:xfrm>
                      <a:off x="1651" y="2036"/>
                      <a:ext cx="44" cy="53"/>
                    </a:xfrm>
                    <a:custGeom>
                      <a:avLst/>
                      <a:gdLst/>
                      <a:ahLst/>
                      <a:cxnLst>
                        <a:cxn ang="0">
                          <a:pos x="10" y="0"/>
                        </a:cxn>
                        <a:cxn ang="0">
                          <a:pos x="21" y="8"/>
                        </a:cxn>
                        <a:cxn ang="0">
                          <a:pos x="25" y="8"/>
                        </a:cxn>
                        <a:cxn ang="0">
                          <a:pos x="41" y="22"/>
                        </a:cxn>
                        <a:cxn ang="0">
                          <a:pos x="43" y="29"/>
                        </a:cxn>
                        <a:cxn ang="0">
                          <a:pos x="36" y="34"/>
                        </a:cxn>
                        <a:cxn ang="0">
                          <a:pos x="36" y="37"/>
                        </a:cxn>
                        <a:cxn ang="0">
                          <a:pos x="32" y="39"/>
                        </a:cxn>
                        <a:cxn ang="0">
                          <a:pos x="32" y="41"/>
                        </a:cxn>
                        <a:cxn ang="0">
                          <a:pos x="26" y="52"/>
                        </a:cxn>
                        <a:cxn ang="0">
                          <a:pos x="18" y="46"/>
                        </a:cxn>
                        <a:cxn ang="0">
                          <a:pos x="12" y="48"/>
                        </a:cxn>
                        <a:cxn ang="0">
                          <a:pos x="0" y="31"/>
                        </a:cxn>
                        <a:cxn ang="0">
                          <a:pos x="8" y="18"/>
                        </a:cxn>
                        <a:cxn ang="0">
                          <a:pos x="10" y="0"/>
                        </a:cxn>
                      </a:cxnLst>
                      <a:rect l="0" t="0" r="r" b="b"/>
                      <a:pathLst>
                        <a:path w="44" h="53">
                          <a:moveTo>
                            <a:pt x="10" y="0"/>
                          </a:moveTo>
                          <a:lnTo>
                            <a:pt x="21" y="8"/>
                          </a:lnTo>
                          <a:lnTo>
                            <a:pt x="25" y="8"/>
                          </a:lnTo>
                          <a:lnTo>
                            <a:pt x="41" y="22"/>
                          </a:lnTo>
                          <a:lnTo>
                            <a:pt x="43" y="29"/>
                          </a:lnTo>
                          <a:lnTo>
                            <a:pt x="36" y="34"/>
                          </a:lnTo>
                          <a:lnTo>
                            <a:pt x="36" y="37"/>
                          </a:lnTo>
                          <a:lnTo>
                            <a:pt x="32" y="39"/>
                          </a:lnTo>
                          <a:lnTo>
                            <a:pt x="32" y="41"/>
                          </a:lnTo>
                          <a:lnTo>
                            <a:pt x="26" y="52"/>
                          </a:lnTo>
                          <a:lnTo>
                            <a:pt x="18" y="46"/>
                          </a:lnTo>
                          <a:lnTo>
                            <a:pt x="12" y="48"/>
                          </a:lnTo>
                          <a:lnTo>
                            <a:pt x="0" y="31"/>
                          </a:lnTo>
                          <a:lnTo>
                            <a:pt x="8" y="18"/>
                          </a:lnTo>
                          <a:lnTo>
                            <a:pt x="10" y="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9" name="Freeform 108"/>
                    <p:cNvSpPr>
                      <a:spLocks/>
                    </p:cNvSpPr>
                    <p:nvPr/>
                  </p:nvSpPr>
                  <p:spPr bwMode="auto">
                    <a:xfrm>
                      <a:off x="1694" y="2023"/>
                      <a:ext cx="30" cy="25"/>
                    </a:xfrm>
                    <a:custGeom>
                      <a:avLst/>
                      <a:gdLst/>
                      <a:ahLst/>
                      <a:cxnLst>
                        <a:cxn ang="0">
                          <a:pos x="0" y="13"/>
                        </a:cxn>
                        <a:cxn ang="0">
                          <a:pos x="16" y="24"/>
                        </a:cxn>
                        <a:cxn ang="0">
                          <a:pos x="20" y="20"/>
                        </a:cxn>
                        <a:cxn ang="0">
                          <a:pos x="29" y="10"/>
                        </a:cxn>
                        <a:cxn ang="0">
                          <a:pos x="24" y="3"/>
                        </a:cxn>
                        <a:cxn ang="0">
                          <a:pos x="19" y="6"/>
                        </a:cxn>
                        <a:cxn ang="0">
                          <a:pos x="16" y="0"/>
                        </a:cxn>
                        <a:cxn ang="0">
                          <a:pos x="12" y="7"/>
                        </a:cxn>
                        <a:cxn ang="0">
                          <a:pos x="0" y="13"/>
                        </a:cxn>
                      </a:cxnLst>
                      <a:rect l="0" t="0" r="r" b="b"/>
                      <a:pathLst>
                        <a:path w="30" h="25">
                          <a:moveTo>
                            <a:pt x="0" y="13"/>
                          </a:moveTo>
                          <a:lnTo>
                            <a:pt x="16" y="24"/>
                          </a:lnTo>
                          <a:lnTo>
                            <a:pt x="20" y="20"/>
                          </a:lnTo>
                          <a:lnTo>
                            <a:pt x="29" y="10"/>
                          </a:lnTo>
                          <a:lnTo>
                            <a:pt x="24" y="3"/>
                          </a:lnTo>
                          <a:lnTo>
                            <a:pt x="19" y="6"/>
                          </a:lnTo>
                          <a:lnTo>
                            <a:pt x="16" y="0"/>
                          </a:lnTo>
                          <a:lnTo>
                            <a:pt x="12" y="7"/>
                          </a:lnTo>
                          <a:lnTo>
                            <a:pt x="0" y="13"/>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0" name="Freeform 109"/>
                    <p:cNvSpPr>
                      <a:spLocks/>
                    </p:cNvSpPr>
                    <p:nvPr/>
                  </p:nvSpPr>
                  <p:spPr bwMode="auto">
                    <a:xfrm>
                      <a:off x="1658" y="2013"/>
                      <a:ext cx="29" cy="19"/>
                    </a:xfrm>
                    <a:custGeom>
                      <a:avLst/>
                      <a:gdLst/>
                      <a:ahLst/>
                      <a:cxnLst>
                        <a:cxn ang="0">
                          <a:pos x="0" y="1"/>
                        </a:cxn>
                        <a:cxn ang="0">
                          <a:pos x="14" y="0"/>
                        </a:cxn>
                        <a:cxn ang="0">
                          <a:pos x="28" y="17"/>
                        </a:cxn>
                        <a:cxn ang="0">
                          <a:pos x="16" y="18"/>
                        </a:cxn>
                        <a:cxn ang="0">
                          <a:pos x="15" y="14"/>
                        </a:cxn>
                        <a:cxn ang="0">
                          <a:pos x="10" y="18"/>
                        </a:cxn>
                        <a:cxn ang="0">
                          <a:pos x="9" y="18"/>
                        </a:cxn>
                        <a:cxn ang="0">
                          <a:pos x="5" y="14"/>
                        </a:cxn>
                        <a:cxn ang="0">
                          <a:pos x="6" y="10"/>
                        </a:cxn>
                        <a:cxn ang="0">
                          <a:pos x="0" y="1"/>
                        </a:cxn>
                      </a:cxnLst>
                      <a:rect l="0" t="0" r="r" b="b"/>
                      <a:pathLst>
                        <a:path w="29" h="19">
                          <a:moveTo>
                            <a:pt x="0" y="1"/>
                          </a:moveTo>
                          <a:lnTo>
                            <a:pt x="14" y="0"/>
                          </a:lnTo>
                          <a:lnTo>
                            <a:pt x="28" y="17"/>
                          </a:lnTo>
                          <a:lnTo>
                            <a:pt x="16" y="18"/>
                          </a:lnTo>
                          <a:lnTo>
                            <a:pt x="15" y="14"/>
                          </a:lnTo>
                          <a:lnTo>
                            <a:pt x="10" y="18"/>
                          </a:lnTo>
                          <a:lnTo>
                            <a:pt x="9" y="18"/>
                          </a:lnTo>
                          <a:lnTo>
                            <a:pt x="5" y="14"/>
                          </a:lnTo>
                          <a:lnTo>
                            <a:pt x="6" y="10"/>
                          </a:lnTo>
                          <a:lnTo>
                            <a:pt x="0" y="1"/>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1" name="Freeform 110"/>
                    <p:cNvSpPr>
                      <a:spLocks/>
                    </p:cNvSpPr>
                    <p:nvPr/>
                  </p:nvSpPr>
                  <p:spPr bwMode="auto">
                    <a:xfrm>
                      <a:off x="1721" y="2089"/>
                      <a:ext cx="69" cy="122"/>
                    </a:xfrm>
                    <a:custGeom>
                      <a:avLst/>
                      <a:gdLst/>
                      <a:ahLst/>
                      <a:cxnLst>
                        <a:cxn ang="0">
                          <a:pos x="30" y="67"/>
                        </a:cxn>
                        <a:cxn ang="0">
                          <a:pos x="18" y="82"/>
                        </a:cxn>
                        <a:cxn ang="0">
                          <a:pos x="13" y="82"/>
                        </a:cxn>
                        <a:cxn ang="0">
                          <a:pos x="10" y="85"/>
                        </a:cxn>
                        <a:cxn ang="0">
                          <a:pos x="4" y="86"/>
                        </a:cxn>
                        <a:cxn ang="0">
                          <a:pos x="3" y="90"/>
                        </a:cxn>
                        <a:cxn ang="0">
                          <a:pos x="11" y="91"/>
                        </a:cxn>
                        <a:cxn ang="0">
                          <a:pos x="15" y="93"/>
                        </a:cxn>
                        <a:cxn ang="0">
                          <a:pos x="19" y="98"/>
                        </a:cxn>
                        <a:cxn ang="0">
                          <a:pos x="19" y="100"/>
                        </a:cxn>
                        <a:cxn ang="0">
                          <a:pos x="26" y="106"/>
                        </a:cxn>
                        <a:cxn ang="0">
                          <a:pos x="26" y="111"/>
                        </a:cxn>
                        <a:cxn ang="0">
                          <a:pos x="30" y="111"/>
                        </a:cxn>
                        <a:cxn ang="0">
                          <a:pos x="42" y="121"/>
                        </a:cxn>
                        <a:cxn ang="0">
                          <a:pos x="39" y="113"/>
                        </a:cxn>
                        <a:cxn ang="0">
                          <a:pos x="39" y="106"/>
                        </a:cxn>
                        <a:cxn ang="0">
                          <a:pos x="43" y="106"/>
                        </a:cxn>
                        <a:cxn ang="0">
                          <a:pos x="47" y="110"/>
                        </a:cxn>
                        <a:cxn ang="0">
                          <a:pos x="50" y="110"/>
                        </a:cxn>
                        <a:cxn ang="0">
                          <a:pos x="51" y="111"/>
                        </a:cxn>
                        <a:cxn ang="0">
                          <a:pos x="54" y="110"/>
                        </a:cxn>
                        <a:cxn ang="0">
                          <a:pos x="54" y="103"/>
                        </a:cxn>
                        <a:cxn ang="0">
                          <a:pos x="50" y="98"/>
                        </a:cxn>
                        <a:cxn ang="0">
                          <a:pos x="48" y="91"/>
                        </a:cxn>
                        <a:cxn ang="0">
                          <a:pos x="51" y="83"/>
                        </a:cxn>
                        <a:cxn ang="0">
                          <a:pos x="64" y="97"/>
                        </a:cxn>
                        <a:cxn ang="0">
                          <a:pos x="64" y="88"/>
                        </a:cxn>
                        <a:cxn ang="0">
                          <a:pos x="68" y="78"/>
                        </a:cxn>
                        <a:cxn ang="0">
                          <a:pos x="57" y="67"/>
                        </a:cxn>
                        <a:cxn ang="0">
                          <a:pos x="57" y="60"/>
                        </a:cxn>
                        <a:cxn ang="0">
                          <a:pos x="57" y="45"/>
                        </a:cxn>
                        <a:cxn ang="0">
                          <a:pos x="44" y="28"/>
                        </a:cxn>
                        <a:cxn ang="0">
                          <a:pos x="32" y="18"/>
                        </a:cxn>
                        <a:cxn ang="0">
                          <a:pos x="34" y="12"/>
                        </a:cxn>
                        <a:cxn ang="0">
                          <a:pos x="29" y="9"/>
                        </a:cxn>
                        <a:cxn ang="0">
                          <a:pos x="29" y="3"/>
                        </a:cxn>
                        <a:cxn ang="0">
                          <a:pos x="18" y="12"/>
                        </a:cxn>
                        <a:cxn ang="0">
                          <a:pos x="15" y="10"/>
                        </a:cxn>
                        <a:cxn ang="0">
                          <a:pos x="19" y="5"/>
                        </a:cxn>
                        <a:cxn ang="0">
                          <a:pos x="19" y="0"/>
                        </a:cxn>
                        <a:cxn ang="0">
                          <a:pos x="13" y="0"/>
                        </a:cxn>
                        <a:cxn ang="0">
                          <a:pos x="8" y="2"/>
                        </a:cxn>
                        <a:cxn ang="0">
                          <a:pos x="0" y="4"/>
                        </a:cxn>
                        <a:cxn ang="0">
                          <a:pos x="0" y="10"/>
                        </a:cxn>
                        <a:cxn ang="0">
                          <a:pos x="0" y="16"/>
                        </a:cxn>
                        <a:cxn ang="0">
                          <a:pos x="3" y="19"/>
                        </a:cxn>
                        <a:cxn ang="0">
                          <a:pos x="11" y="24"/>
                        </a:cxn>
                        <a:cxn ang="0">
                          <a:pos x="10" y="30"/>
                        </a:cxn>
                        <a:cxn ang="0">
                          <a:pos x="13" y="33"/>
                        </a:cxn>
                        <a:cxn ang="0">
                          <a:pos x="17" y="36"/>
                        </a:cxn>
                        <a:cxn ang="0">
                          <a:pos x="24" y="36"/>
                        </a:cxn>
                        <a:cxn ang="0">
                          <a:pos x="29" y="41"/>
                        </a:cxn>
                        <a:cxn ang="0">
                          <a:pos x="30" y="50"/>
                        </a:cxn>
                        <a:cxn ang="0">
                          <a:pos x="29" y="59"/>
                        </a:cxn>
                        <a:cxn ang="0">
                          <a:pos x="30" y="67"/>
                        </a:cxn>
                      </a:cxnLst>
                      <a:rect l="0" t="0" r="r" b="b"/>
                      <a:pathLst>
                        <a:path w="69" h="122">
                          <a:moveTo>
                            <a:pt x="30" y="67"/>
                          </a:moveTo>
                          <a:lnTo>
                            <a:pt x="18" y="82"/>
                          </a:lnTo>
                          <a:lnTo>
                            <a:pt x="13" y="82"/>
                          </a:lnTo>
                          <a:lnTo>
                            <a:pt x="10" y="85"/>
                          </a:lnTo>
                          <a:lnTo>
                            <a:pt x="4" y="86"/>
                          </a:lnTo>
                          <a:lnTo>
                            <a:pt x="3" y="90"/>
                          </a:lnTo>
                          <a:lnTo>
                            <a:pt x="11" y="91"/>
                          </a:lnTo>
                          <a:lnTo>
                            <a:pt x="15" y="93"/>
                          </a:lnTo>
                          <a:lnTo>
                            <a:pt x="19" y="98"/>
                          </a:lnTo>
                          <a:lnTo>
                            <a:pt x="19" y="100"/>
                          </a:lnTo>
                          <a:lnTo>
                            <a:pt x="26" y="106"/>
                          </a:lnTo>
                          <a:lnTo>
                            <a:pt x="26" y="111"/>
                          </a:lnTo>
                          <a:lnTo>
                            <a:pt x="30" y="111"/>
                          </a:lnTo>
                          <a:lnTo>
                            <a:pt x="42" y="121"/>
                          </a:lnTo>
                          <a:lnTo>
                            <a:pt x="39" y="113"/>
                          </a:lnTo>
                          <a:lnTo>
                            <a:pt x="39" y="106"/>
                          </a:lnTo>
                          <a:lnTo>
                            <a:pt x="43" y="106"/>
                          </a:lnTo>
                          <a:lnTo>
                            <a:pt x="47" y="110"/>
                          </a:lnTo>
                          <a:lnTo>
                            <a:pt x="50" y="110"/>
                          </a:lnTo>
                          <a:lnTo>
                            <a:pt x="51" y="111"/>
                          </a:lnTo>
                          <a:lnTo>
                            <a:pt x="54" y="110"/>
                          </a:lnTo>
                          <a:lnTo>
                            <a:pt x="54" y="103"/>
                          </a:lnTo>
                          <a:lnTo>
                            <a:pt x="50" y="98"/>
                          </a:lnTo>
                          <a:lnTo>
                            <a:pt x="48" y="91"/>
                          </a:lnTo>
                          <a:lnTo>
                            <a:pt x="51" y="83"/>
                          </a:lnTo>
                          <a:lnTo>
                            <a:pt x="64" y="97"/>
                          </a:lnTo>
                          <a:lnTo>
                            <a:pt x="64" y="88"/>
                          </a:lnTo>
                          <a:lnTo>
                            <a:pt x="68" y="78"/>
                          </a:lnTo>
                          <a:lnTo>
                            <a:pt x="57" y="67"/>
                          </a:lnTo>
                          <a:lnTo>
                            <a:pt x="57" y="60"/>
                          </a:lnTo>
                          <a:lnTo>
                            <a:pt x="57" y="45"/>
                          </a:lnTo>
                          <a:lnTo>
                            <a:pt x="44" y="28"/>
                          </a:lnTo>
                          <a:lnTo>
                            <a:pt x="32" y="18"/>
                          </a:lnTo>
                          <a:lnTo>
                            <a:pt x="34" y="12"/>
                          </a:lnTo>
                          <a:lnTo>
                            <a:pt x="29" y="9"/>
                          </a:lnTo>
                          <a:lnTo>
                            <a:pt x="29" y="3"/>
                          </a:lnTo>
                          <a:lnTo>
                            <a:pt x="18" y="12"/>
                          </a:lnTo>
                          <a:lnTo>
                            <a:pt x="15" y="10"/>
                          </a:lnTo>
                          <a:lnTo>
                            <a:pt x="19" y="5"/>
                          </a:lnTo>
                          <a:lnTo>
                            <a:pt x="19" y="0"/>
                          </a:lnTo>
                          <a:lnTo>
                            <a:pt x="13" y="0"/>
                          </a:lnTo>
                          <a:lnTo>
                            <a:pt x="8" y="2"/>
                          </a:lnTo>
                          <a:lnTo>
                            <a:pt x="0" y="4"/>
                          </a:lnTo>
                          <a:lnTo>
                            <a:pt x="0" y="10"/>
                          </a:lnTo>
                          <a:lnTo>
                            <a:pt x="0" y="16"/>
                          </a:lnTo>
                          <a:lnTo>
                            <a:pt x="3" y="19"/>
                          </a:lnTo>
                          <a:lnTo>
                            <a:pt x="11" y="24"/>
                          </a:lnTo>
                          <a:lnTo>
                            <a:pt x="10" y="30"/>
                          </a:lnTo>
                          <a:lnTo>
                            <a:pt x="13" y="33"/>
                          </a:lnTo>
                          <a:lnTo>
                            <a:pt x="17" y="36"/>
                          </a:lnTo>
                          <a:lnTo>
                            <a:pt x="24" y="36"/>
                          </a:lnTo>
                          <a:lnTo>
                            <a:pt x="29" y="41"/>
                          </a:lnTo>
                          <a:lnTo>
                            <a:pt x="30" y="50"/>
                          </a:lnTo>
                          <a:lnTo>
                            <a:pt x="29" y="59"/>
                          </a:lnTo>
                          <a:lnTo>
                            <a:pt x="30" y="67"/>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2" name="Freeform 111"/>
                    <p:cNvSpPr>
                      <a:spLocks/>
                    </p:cNvSpPr>
                    <p:nvPr/>
                  </p:nvSpPr>
                  <p:spPr bwMode="auto">
                    <a:xfrm>
                      <a:off x="1756" y="2022"/>
                      <a:ext cx="65" cy="55"/>
                    </a:xfrm>
                    <a:custGeom>
                      <a:avLst/>
                      <a:gdLst/>
                      <a:ahLst/>
                      <a:cxnLst>
                        <a:cxn ang="0">
                          <a:pos x="0" y="40"/>
                        </a:cxn>
                        <a:cxn ang="0">
                          <a:pos x="15" y="54"/>
                        </a:cxn>
                        <a:cxn ang="0">
                          <a:pos x="24" y="45"/>
                        </a:cxn>
                        <a:cxn ang="0">
                          <a:pos x="29" y="45"/>
                        </a:cxn>
                        <a:cxn ang="0">
                          <a:pos x="43" y="27"/>
                        </a:cxn>
                        <a:cxn ang="0">
                          <a:pos x="50" y="28"/>
                        </a:cxn>
                        <a:cxn ang="0">
                          <a:pos x="59" y="16"/>
                        </a:cxn>
                        <a:cxn ang="0">
                          <a:pos x="59" y="12"/>
                        </a:cxn>
                        <a:cxn ang="0">
                          <a:pos x="64" y="9"/>
                        </a:cxn>
                        <a:cxn ang="0">
                          <a:pos x="60" y="5"/>
                        </a:cxn>
                        <a:cxn ang="0">
                          <a:pos x="50" y="5"/>
                        </a:cxn>
                        <a:cxn ang="0">
                          <a:pos x="43" y="5"/>
                        </a:cxn>
                        <a:cxn ang="0">
                          <a:pos x="38" y="0"/>
                        </a:cxn>
                        <a:cxn ang="0">
                          <a:pos x="29" y="1"/>
                        </a:cxn>
                        <a:cxn ang="0">
                          <a:pos x="26" y="5"/>
                        </a:cxn>
                        <a:cxn ang="0">
                          <a:pos x="26" y="10"/>
                        </a:cxn>
                        <a:cxn ang="0">
                          <a:pos x="26" y="21"/>
                        </a:cxn>
                        <a:cxn ang="0">
                          <a:pos x="22" y="22"/>
                        </a:cxn>
                        <a:cxn ang="0">
                          <a:pos x="19" y="27"/>
                        </a:cxn>
                        <a:cxn ang="0">
                          <a:pos x="8" y="38"/>
                        </a:cxn>
                        <a:cxn ang="0">
                          <a:pos x="0" y="40"/>
                        </a:cxn>
                      </a:cxnLst>
                      <a:rect l="0" t="0" r="r" b="b"/>
                      <a:pathLst>
                        <a:path w="65" h="55">
                          <a:moveTo>
                            <a:pt x="0" y="40"/>
                          </a:moveTo>
                          <a:lnTo>
                            <a:pt x="15" y="54"/>
                          </a:lnTo>
                          <a:lnTo>
                            <a:pt x="24" y="45"/>
                          </a:lnTo>
                          <a:lnTo>
                            <a:pt x="29" y="45"/>
                          </a:lnTo>
                          <a:lnTo>
                            <a:pt x="43" y="27"/>
                          </a:lnTo>
                          <a:lnTo>
                            <a:pt x="50" y="28"/>
                          </a:lnTo>
                          <a:lnTo>
                            <a:pt x="59" y="16"/>
                          </a:lnTo>
                          <a:lnTo>
                            <a:pt x="59" y="12"/>
                          </a:lnTo>
                          <a:lnTo>
                            <a:pt x="64" y="9"/>
                          </a:lnTo>
                          <a:lnTo>
                            <a:pt x="60" y="5"/>
                          </a:lnTo>
                          <a:lnTo>
                            <a:pt x="50" y="5"/>
                          </a:lnTo>
                          <a:lnTo>
                            <a:pt x="43" y="5"/>
                          </a:lnTo>
                          <a:lnTo>
                            <a:pt x="38" y="0"/>
                          </a:lnTo>
                          <a:lnTo>
                            <a:pt x="29" y="1"/>
                          </a:lnTo>
                          <a:lnTo>
                            <a:pt x="26" y="5"/>
                          </a:lnTo>
                          <a:lnTo>
                            <a:pt x="26" y="10"/>
                          </a:lnTo>
                          <a:lnTo>
                            <a:pt x="26" y="21"/>
                          </a:lnTo>
                          <a:lnTo>
                            <a:pt x="22" y="22"/>
                          </a:lnTo>
                          <a:lnTo>
                            <a:pt x="19" y="27"/>
                          </a:lnTo>
                          <a:lnTo>
                            <a:pt x="8" y="38"/>
                          </a:lnTo>
                          <a:lnTo>
                            <a:pt x="0" y="4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3" name="Freeform 112"/>
                    <p:cNvSpPr>
                      <a:spLocks/>
                    </p:cNvSpPr>
                    <p:nvPr/>
                  </p:nvSpPr>
                  <p:spPr bwMode="auto">
                    <a:xfrm>
                      <a:off x="1938" y="2156"/>
                      <a:ext cx="36" cy="30"/>
                    </a:xfrm>
                    <a:custGeom>
                      <a:avLst/>
                      <a:gdLst/>
                      <a:ahLst/>
                      <a:cxnLst>
                        <a:cxn ang="0">
                          <a:pos x="0" y="16"/>
                        </a:cxn>
                        <a:cxn ang="0">
                          <a:pos x="12" y="7"/>
                        </a:cxn>
                        <a:cxn ang="0">
                          <a:pos x="17" y="7"/>
                        </a:cxn>
                        <a:cxn ang="0">
                          <a:pos x="17" y="3"/>
                        </a:cxn>
                        <a:cxn ang="0">
                          <a:pos x="18" y="0"/>
                        </a:cxn>
                        <a:cxn ang="0">
                          <a:pos x="23" y="2"/>
                        </a:cxn>
                        <a:cxn ang="0">
                          <a:pos x="30" y="7"/>
                        </a:cxn>
                        <a:cxn ang="0">
                          <a:pos x="30" y="11"/>
                        </a:cxn>
                        <a:cxn ang="0">
                          <a:pos x="35" y="13"/>
                        </a:cxn>
                        <a:cxn ang="0">
                          <a:pos x="34" y="19"/>
                        </a:cxn>
                        <a:cxn ang="0">
                          <a:pos x="30" y="20"/>
                        </a:cxn>
                        <a:cxn ang="0">
                          <a:pos x="30" y="23"/>
                        </a:cxn>
                        <a:cxn ang="0">
                          <a:pos x="25" y="29"/>
                        </a:cxn>
                        <a:cxn ang="0">
                          <a:pos x="8" y="29"/>
                        </a:cxn>
                        <a:cxn ang="0">
                          <a:pos x="7" y="24"/>
                        </a:cxn>
                        <a:cxn ang="0">
                          <a:pos x="0" y="16"/>
                        </a:cxn>
                      </a:cxnLst>
                      <a:rect l="0" t="0" r="r" b="b"/>
                      <a:pathLst>
                        <a:path w="36" h="30">
                          <a:moveTo>
                            <a:pt x="0" y="16"/>
                          </a:moveTo>
                          <a:lnTo>
                            <a:pt x="12" y="7"/>
                          </a:lnTo>
                          <a:lnTo>
                            <a:pt x="17" y="7"/>
                          </a:lnTo>
                          <a:lnTo>
                            <a:pt x="17" y="3"/>
                          </a:lnTo>
                          <a:lnTo>
                            <a:pt x="18" y="0"/>
                          </a:lnTo>
                          <a:lnTo>
                            <a:pt x="23" y="2"/>
                          </a:lnTo>
                          <a:lnTo>
                            <a:pt x="30" y="7"/>
                          </a:lnTo>
                          <a:lnTo>
                            <a:pt x="30" y="11"/>
                          </a:lnTo>
                          <a:lnTo>
                            <a:pt x="35" y="13"/>
                          </a:lnTo>
                          <a:lnTo>
                            <a:pt x="34" y="19"/>
                          </a:lnTo>
                          <a:lnTo>
                            <a:pt x="30" y="20"/>
                          </a:lnTo>
                          <a:lnTo>
                            <a:pt x="30" y="23"/>
                          </a:lnTo>
                          <a:lnTo>
                            <a:pt x="25" y="29"/>
                          </a:lnTo>
                          <a:lnTo>
                            <a:pt x="8" y="29"/>
                          </a:lnTo>
                          <a:lnTo>
                            <a:pt x="7" y="24"/>
                          </a:lnTo>
                          <a:lnTo>
                            <a:pt x="0" y="16"/>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4" name="Freeform 113"/>
                    <p:cNvSpPr>
                      <a:spLocks/>
                    </p:cNvSpPr>
                    <p:nvPr/>
                  </p:nvSpPr>
                  <p:spPr bwMode="auto">
                    <a:xfrm>
                      <a:off x="1801" y="2026"/>
                      <a:ext cx="121" cy="203"/>
                    </a:xfrm>
                    <a:custGeom>
                      <a:avLst/>
                      <a:gdLst/>
                      <a:ahLst/>
                      <a:cxnLst>
                        <a:cxn ang="0">
                          <a:pos x="0" y="43"/>
                        </a:cxn>
                        <a:cxn ang="0">
                          <a:pos x="5" y="37"/>
                        </a:cxn>
                        <a:cxn ang="0">
                          <a:pos x="25" y="16"/>
                        </a:cxn>
                        <a:cxn ang="0">
                          <a:pos x="36" y="8"/>
                        </a:cxn>
                        <a:cxn ang="0">
                          <a:pos x="42" y="7"/>
                        </a:cxn>
                        <a:cxn ang="0">
                          <a:pos x="53" y="2"/>
                        </a:cxn>
                        <a:cxn ang="0">
                          <a:pos x="73" y="9"/>
                        </a:cxn>
                        <a:cxn ang="0">
                          <a:pos x="77" y="16"/>
                        </a:cxn>
                        <a:cxn ang="0">
                          <a:pos x="88" y="16"/>
                        </a:cxn>
                        <a:cxn ang="0">
                          <a:pos x="97" y="48"/>
                        </a:cxn>
                        <a:cxn ang="0">
                          <a:pos x="108" y="71"/>
                        </a:cxn>
                        <a:cxn ang="0">
                          <a:pos x="114" y="94"/>
                        </a:cxn>
                        <a:cxn ang="0">
                          <a:pos x="115" y="120"/>
                        </a:cxn>
                        <a:cxn ang="0">
                          <a:pos x="107" y="127"/>
                        </a:cxn>
                        <a:cxn ang="0">
                          <a:pos x="94" y="136"/>
                        </a:cxn>
                        <a:cxn ang="0">
                          <a:pos x="88" y="149"/>
                        </a:cxn>
                        <a:cxn ang="0">
                          <a:pos x="80" y="152"/>
                        </a:cxn>
                        <a:cxn ang="0">
                          <a:pos x="74" y="162"/>
                        </a:cxn>
                        <a:cxn ang="0">
                          <a:pos x="65" y="176"/>
                        </a:cxn>
                        <a:cxn ang="0">
                          <a:pos x="62" y="193"/>
                        </a:cxn>
                        <a:cxn ang="0">
                          <a:pos x="58" y="202"/>
                        </a:cxn>
                        <a:cxn ang="0">
                          <a:pos x="42" y="201"/>
                        </a:cxn>
                        <a:cxn ang="0">
                          <a:pos x="27" y="189"/>
                        </a:cxn>
                        <a:cxn ang="0">
                          <a:pos x="26" y="178"/>
                        </a:cxn>
                        <a:cxn ang="0">
                          <a:pos x="20" y="163"/>
                        </a:cxn>
                        <a:cxn ang="0">
                          <a:pos x="20" y="149"/>
                        </a:cxn>
                        <a:cxn ang="0">
                          <a:pos x="22" y="140"/>
                        </a:cxn>
                        <a:cxn ang="0">
                          <a:pos x="25" y="129"/>
                        </a:cxn>
                        <a:cxn ang="0">
                          <a:pos x="18" y="115"/>
                        </a:cxn>
                        <a:cxn ang="0">
                          <a:pos x="19" y="93"/>
                        </a:cxn>
                        <a:cxn ang="0">
                          <a:pos x="14" y="71"/>
                        </a:cxn>
                        <a:cxn ang="0">
                          <a:pos x="0" y="61"/>
                        </a:cxn>
                      </a:cxnLst>
                      <a:rect l="0" t="0" r="r" b="b"/>
                      <a:pathLst>
                        <a:path w="121" h="203">
                          <a:moveTo>
                            <a:pt x="0" y="61"/>
                          </a:moveTo>
                          <a:lnTo>
                            <a:pt x="0" y="43"/>
                          </a:lnTo>
                          <a:lnTo>
                            <a:pt x="5" y="40"/>
                          </a:lnTo>
                          <a:lnTo>
                            <a:pt x="5" y="37"/>
                          </a:lnTo>
                          <a:lnTo>
                            <a:pt x="17" y="21"/>
                          </a:lnTo>
                          <a:lnTo>
                            <a:pt x="25" y="16"/>
                          </a:lnTo>
                          <a:lnTo>
                            <a:pt x="29" y="13"/>
                          </a:lnTo>
                          <a:lnTo>
                            <a:pt x="36" y="8"/>
                          </a:lnTo>
                          <a:lnTo>
                            <a:pt x="38" y="8"/>
                          </a:lnTo>
                          <a:lnTo>
                            <a:pt x="42" y="7"/>
                          </a:lnTo>
                          <a:lnTo>
                            <a:pt x="46" y="2"/>
                          </a:lnTo>
                          <a:lnTo>
                            <a:pt x="53" y="2"/>
                          </a:lnTo>
                          <a:lnTo>
                            <a:pt x="65" y="0"/>
                          </a:lnTo>
                          <a:lnTo>
                            <a:pt x="73" y="9"/>
                          </a:lnTo>
                          <a:lnTo>
                            <a:pt x="72" y="13"/>
                          </a:lnTo>
                          <a:lnTo>
                            <a:pt x="77" y="16"/>
                          </a:lnTo>
                          <a:lnTo>
                            <a:pt x="87" y="4"/>
                          </a:lnTo>
                          <a:lnTo>
                            <a:pt x="88" y="16"/>
                          </a:lnTo>
                          <a:lnTo>
                            <a:pt x="93" y="33"/>
                          </a:lnTo>
                          <a:lnTo>
                            <a:pt x="97" y="48"/>
                          </a:lnTo>
                          <a:lnTo>
                            <a:pt x="108" y="64"/>
                          </a:lnTo>
                          <a:lnTo>
                            <a:pt x="108" y="71"/>
                          </a:lnTo>
                          <a:lnTo>
                            <a:pt x="110" y="87"/>
                          </a:lnTo>
                          <a:lnTo>
                            <a:pt x="114" y="94"/>
                          </a:lnTo>
                          <a:lnTo>
                            <a:pt x="120" y="109"/>
                          </a:lnTo>
                          <a:lnTo>
                            <a:pt x="115" y="120"/>
                          </a:lnTo>
                          <a:lnTo>
                            <a:pt x="114" y="125"/>
                          </a:lnTo>
                          <a:lnTo>
                            <a:pt x="107" y="127"/>
                          </a:lnTo>
                          <a:lnTo>
                            <a:pt x="99" y="132"/>
                          </a:lnTo>
                          <a:lnTo>
                            <a:pt x="94" y="136"/>
                          </a:lnTo>
                          <a:lnTo>
                            <a:pt x="96" y="141"/>
                          </a:lnTo>
                          <a:lnTo>
                            <a:pt x="88" y="149"/>
                          </a:lnTo>
                          <a:lnTo>
                            <a:pt x="83" y="152"/>
                          </a:lnTo>
                          <a:lnTo>
                            <a:pt x="80" y="152"/>
                          </a:lnTo>
                          <a:lnTo>
                            <a:pt x="73" y="157"/>
                          </a:lnTo>
                          <a:lnTo>
                            <a:pt x="74" y="162"/>
                          </a:lnTo>
                          <a:lnTo>
                            <a:pt x="65" y="169"/>
                          </a:lnTo>
                          <a:lnTo>
                            <a:pt x="65" y="176"/>
                          </a:lnTo>
                          <a:lnTo>
                            <a:pt x="62" y="184"/>
                          </a:lnTo>
                          <a:lnTo>
                            <a:pt x="62" y="193"/>
                          </a:lnTo>
                          <a:lnTo>
                            <a:pt x="61" y="198"/>
                          </a:lnTo>
                          <a:lnTo>
                            <a:pt x="58" y="202"/>
                          </a:lnTo>
                          <a:lnTo>
                            <a:pt x="49" y="202"/>
                          </a:lnTo>
                          <a:lnTo>
                            <a:pt x="42" y="201"/>
                          </a:lnTo>
                          <a:lnTo>
                            <a:pt x="32" y="195"/>
                          </a:lnTo>
                          <a:lnTo>
                            <a:pt x="27" y="189"/>
                          </a:lnTo>
                          <a:lnTo>
                            <a:pt x="26" y="184"/>
                          </a:lnTo>
                          <a:lnTo>
                            <a:pt x="26" y="178"/>
                          </a:lnTo>
                          <a:lnTo>
                            <a:pt x="22" y="169"/>
                          </a:lnTo>
                          <a:lnTo>
                            <a:pt x="20" y="163"/>
                          </a:lnTo>
                          <a:lnTo>
                            <a:pt x="21" y="157"/>
                          </a:lnTo>
                          <a:lnTo>
                            <a:pt x="20" y="149"/>
                          </a:lnTo>
                          <a:lnTo>
                            <a:pt x="16" y="146"/>
                          </a:lnTo>
                          <a:lnTo>
                            <a:pt x="22" y="140"/>
                          </a:lnTo>
                          <a:lnTo>
                            <a:pt x="26" y="132"/>
                          </a:lnTo>
                          <a:lnTo>
                            <a:pt x="25" y="129"/>
                          </a:lnTo>
                          <a:lnTo>
                            <a:pt x="23" y="122"/>
                          </a:lnTo>
                          <a:lnTo>
                            <a:pt x="18" y="115"/>
                          </a:lnTo>
                          <a:lnTo>
                            <a:pt x="21" y="104"/>
                          </a:lnTo>
                          <a:lnTo>
                            <a:pt x="19" y="93"/>
                          </a:lnTo>
                          <a:lnTo>
                            <a:pt x="17" y="82"/>
                          </a:lnTo>
                          <a:lnTo>
                            <a:pt x="14" y="71"/>
                          </a:lnTo>
                          <a:lnTo>
                            <a:pt x="8" y="66"/>
                          </a:lnTo>
                          <a:lnTo>
                            <a:pt x="0" y="61"/>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15" name="Freeform 114"/>
                    <p:cNvSpPr>
                      <a:spLocks/>
                    </p:cNvSpPr>
                    <p:nvPr/>
                  </p:nvSpPr>
                  <p:spPr bwMode="auto">
                    <a:xfrm>
                      <a:off x="1771" y="2314"/>
                      <a:ext cx="40" cy="42"/>
                    </a:xfrm>
                    <a:custGeom>
                      <a:avLst/>
                      <a:gdLst/>
                      <a:ahLst/>
                      <a:cxnLst>
                        <a:cxn ang="0">
                          <a:pos x="0" y="29"/>
                        </a:cxn>
                        <a:cxn ang="0">
                          <a:pos x="15" y="35"/>
                        </a:cxn>
                        <a:cxn ang="0">
                          <a:pos x="24" y="35"/>
                        </a:cxn>
                        <a:cxn ang="0">
                          <a:pos x="31" y="38"/>
                        </a:cxn>
                        <a:cxn ang="0">
                          <a:pos x="35" y="41"/>
                        </a:cxn>
                        <a:cxn ang="0">
                          <a:pos x="39" y="33"/>
                        </a:cxn>
                        <a:cxn ang="0">
                          <a:pos x="38" y="28"/>
                        </a:cxn>
                        <a:cxn ang="0">
                          <a:pos x="39" y="24"/>
                        </a:cxn>
                        <a:cxn ang="0">
                          <a:pos x="37" y="20"/>
                        </a:cxn>
                        <a:cxn ang="0">
                          <a:pos x="34" y="22"/>
                        </a:cxn>
                        <a:cxn ang="0">
                          <a:pos x="24" y="12"/>
                        </a:cxn>
                        <a:cxn ang="0">
                          <a:pos x="24" y="4"/>
                        </a:cxn>
                        <a:cxn ang="0">
                          <a:pos x="29" y="1"/>
                        </a:cxn>
                        <a:cxn ang="0">
                          <a:pos x="25" y="0"/>
                        </a:cxn>
                        <a:cxn ang="0">
                          <a:pos x="15" y="5"/>
                        </a:cxn>
                        <a:cxn ang="0">
                          <a:pos x="15" y="11"/>
                        </a:cxn>
                        <a:cxn ang="0">
                          <a:pos x="13" y="18"/>
                        </a:cxn>
                        <a:cxn ang="0">
                          <a:pos x="8" y="26"/>
                        </a:cxn>
                        <a:cxn ang="0">
                          <a:pos x="0" y="29"/>
                        </a:cxn>
                      </a:cxnLst>
                      <a:rect l="0" t="0" r="r" b="b"/>
                      <a:pathLst>
                        <a:path w="40" h="42">
                          <a:moveTo>
                            <a:pt x="0" y="29"/>
                          </a:moveTo>
                          <a:lnTo>
                            <a:pt x="15" y="35"/>
                          </a:lnTo>
                          <a:lnTo>
                            <a:pt x="24" y="35"/>
                          </a:lnTo>
                          <a:lnTo>
                            <a:pt x="31" y="38"/>
                          </a:lnTo>
                          <a:lnTo>
                            <a:pt x="35" y="41"/>
                          </a:lnTo>
                          <a:lnTo>
                            <a:pt x="39" y="33"/>
                          </a:lnTo>
                          <a:lnTo>
                            <a:pt x="38" y="28"/>
                          </a:lnTo>
                          <a:lnTo>
                            <a:pt x="39" y="24"/>
                          </a:lnTo>
                          <a:lnTo>
                            <a:pt x="37" y="20"/>
                          </a:lnTo>
                          <a:lnTo>
                            <a:pt x="34" y="22"/>
                          </a:lnTo>
                          <a:lnTo>
                            <a:pt x="24" y="12"/>
                          </a:lnTo>
                          <a:lnTo>
                            <a:pt x="24" y="4"/>
                          </a:lnTo>
                          <a:lnTo>
                            <a:pt x="29" y="1"/>
                          </a:lnTo>
                          <a:lnTo>
                            <a:pt x="25" y="0"/>
                          </a:lnTo>
                          <a:lnTo>
                            <a:pt x="15" y="5"/>
                          </a:lnTo>
                          <a:lnTo>
                            <a:pt x="15" y="11"/>
                          </a:lnTo>
                          <a:lnTo>
                            <a:pt x="13" y="18"/>
                          </a:lnTo>
                          <a:lnTo>
                            <a:pt x="8" y="26"/>
                          </a:lnTo>
                          <a:lnTo>
                            <a:pt x="0" y="29"/>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grpSp>
            <p:grpSp>
              <p:nvGrpSpPr>
                <p:cNvPr id="96" name="Group 95"/>
                <p:cNvGrpSpPr>
                  <a:grpSpLocks/>
                </p:cNvGrpSpPr>
                <p:nvPr/>
              </p:nvGrpSpPr>
              <p:grpSpPr bwMode="auto">
                <a:xfrm>
                  <a:off x="1579" y="2288"/>
                  <a:ext cx="83" cy="86"/>
                  <a:chOff x="1579" y="2288"/>
                  <a:chExt cx="83" cy="86"/>
                </a:xfrm>
                <a:grpFill/>
              </p:grpSpPr>
              <p:sp>
                <p:nvSpPr>
                  <p:cNvPr id="100" name="Freeform 99"/>
                  <p:cNvSpPr>
                    <a:spLocks/>
                  </p:cNvSpPr>
                  <p:nvPr/>
                </p:nvSpPr>
                <p:spPr bwMode="auto">
                  <a:xfrm>
                    <a:off x="1579" y="2288"/>
                    <a:ext cx="56" cy="62"/>
                  </a:xfrm>
                  <a:custGeom>
                    <a:avLst/>
                    <a:gdLst/>
                    <a:ahLst/>
                    <a:cxnLst>
                      <a:cxn ang="0">
                        <a:pos x="0" y="6"/>
                      </a:cxn>
                      <a:cxn ang="0">
                        <a:pos x="8" y="2"/>
                      </a:cxn>
                      <a:cxn ang="0">
                        <a:pos x="10" y="4"/>
                      </a:cxn>
                      <a:cxn ang="0">
                        <a:pos x="16" y="2"/>
                      </a:cxn>
                      <a:cxn ang="0">
                        <a:pos x="24" y="0"/>
                      </a:cxn>
                      <a:cxn ang="0">
                        <a:pos x="29" y="4"/>
                      </a:cxn>
                      <a:cxn ang="0">
                        <a:pos x="33" y="4"/>
                      </a:cxn>
                      <a:cxn ang="0">
                        <a:pos x="36" y="10"/>
                      </a:cxn>
                      <a:cxn ang="0">
                        <a:pos x="40" y="12"/>
                      </a:cxn>
                      <a:cxn ang="0">
                        <a:pos x="39" y="17"/>
                      </a:cxn>
                      <a:cxn ang="0">
                        <a:pos x="40" y="24"/>
                      </a:cxn>
                      <a:cxn ang="0">
                        <a:pos x="41" y="28"/>
                      </a:cxn>
                      <a:cxn ang="0">
                        <a:pos x="48" y="37"/>
                      </a:cxn>
                      <a:cxn ang="0">
                        <a:pos x="51" y="39"/>
                      </a:cxn>
                      <a:cxn ang="0">
                        <a:pos x="54" y="40"/>
                      </a:cxn>
                      <a:cxn ang="0">
                        <a:pos x="55" y="45"/>
                      </a:cxn>
                      <a:cxn ang="0">
                        <a:pos x="49" y="51"/>
                      </a:cxn>
                      <a:cxn ang="0">
                        <a:pos x="41" y="61"/>
                      </a:cxn>
                      <a:cxn ang="0">
                        <a:pos x="39" y="61"/>
                      </a:cxn>
                      <a:cxn ang="0">
                        <a:pos x="37" y="54"/>
                      </a:cxn>
                      <a:cxn ang="0">
                        <a:pos x="38" y="46"/>
                      </a:cxn>
                      <a:cxn ang="0">
                        <a:pos x="40" y="43"/>
                      </a:cxn>
                      <a:cxn ang="0">
                        <a:pos x="39" y="38"/>
                      </a:cxn>
                      <a:cxn ang="0">
                        <a:pos x="26" y="40"/>
                      </a:cxn>
                      <a:cxn ang="0">
                        <a:pos x="16" y="49"/>
                      </a:cxn>
                      <a:cxn ang="0">
                        <a:pos x="16" y="52"/>
                      </a:cxn>
                      <a:cxn ang="0">
                        <a:pos x="13" y="58"/>
                      </a:cxn>
                      <a:cxn ang="0">
                        <a:pos x="7" y="59"/>
                      </a:cxn>
                      <a:cxn ang="0">
                        <a:pos x="4" y="56"/>
                      </a:cxn>
                      <a:cxn ang="0">
                        <a:pos x="7" y="51"/>
                      </a:cxn>
                      <a:cxn ang="0">
                        <a:pos x="8" y="46"/>
                      </a:cxn>
                      <a:cxn ang="0">
                        <a:pos x="9" y="45"/>
                      </a:cxn>
                      <a:cxn ang="0">
                        <a:pos x="9" y="41"/>
                      </a:cxn>
                      <a:cxn ang="0">
                        <a:pos x="15" y="32"/>
                      </a:cxn>
                      <a:cxn ang="0">
                        <a:pos x="19" y="32"/>
                      </a:cxn>
                      <a:cxn ang="0">
                        <a:pos x="24" y="33"/>
                      </a:cxn>
                      <a:cxn ang="0">
                        <a:pos x="28" y="30"/>
                      </a:cxn>
                      <a:cxn ang="0">
                        <a:pos x="31" y="29"/>
                      </a:cxn>
                      <a:cxn ang="0">
                        <a:pos x="32" y="26"/>
                      </a:cxn>
                      <a:cxn ang="0">
                        <a:pos x="21" y="24"/>
                      </a:cxn>
                      <a:cxn ang="0">
                        <a:pos x="22" y="14"/>
                      </a:cxn>
                      <a:cxn ang="0">
                        <a:pos x="18" y="14"/>
                      </a:cxn>
                      <a:cxn ang="0">
                        <a:pos x="10" y="14"/>
                      </a:cxn>
                      <a:cxn ang="0">
                        <a:pos x="0" y="6"/>
                      </a:cxn>
                    </a:cxnLst>
                    <a:rect l="0" t="0" r="r" b="b"/>
                    <a:pathLst>
                      <a:path w="56" h="62">
                        <a:moveTo>
                          <a:pt x="0" y="6"/>
                        </a:moveTo>
                        <a:lnTo>
                          <a:pt x="8" y="2"/>
                        </a:lnTo>
                        <a:lnTo>
                          <a:pt x="10" y="4"/>
                        </a:lnTo>
                        <a:lnTo>
                          <a:pt x="16" y="2"/>
                        </a:lnTo>
                        <a:lnTo>
                          <a:pt x="24" y="0"/>
                        </a:lnTo>
                        <a:lnTo>
                          <a:pt x="29" y="4"/>
                        </a:lnTo>
                        <a:lnTo>
                          <a:pt x="33" y="4"/>
                        </a:lnTo>
                        <a:lnTo>
                          <a:pt x="36" y="10"/>
                        </a:lnTo>
                        <a:lnTo>
                          <a:pt x="40" y="12"/>
                        </a:lnTo>
                        <a:lnTo>
                          <a:pt x="39" y="17"/>
                        </a:lnTo>
                        <a:lnTo>
                          <a:pt x="40" y="24"/>
                        </a:lnTo>
                        <a:lnTo>
                          <a:pt x="41" y="28"/>
                        </a:lnTo>
                        <a:lnTo>
                          <a:pt x="48" y="37"/>
                        </a:lnTo>
                        <a:lnTo>
                          <a:pt x="51" y="39"/>
                        </a:lnTo>
                        <a:lnTo>
                          <a:pt x="54" y="40"/>
                        </a:lnTo>
                        <a:lnTo>
                          <a:pt x="55" y="45"/>
                        </a:lnTo>
                        <a:lnTo>
                          <a:pt x="49" y="51"/>
                        </a:lnTo>
                        <a:lnTo>
                          <a:pt x="41" y="61"/>
                        </a:lnTo>
                        <a:lnTo>
                          <a:pt x="39" y="61"/>
                        </a:lnTo>
                        <a:lnTo>
                          <a:pt x="37" y="54"/>
                        </a:lnTo>
                        <a:lnTo>
                          <a:pt x="38" y="46"/>
                        </a:lnTo>
                        <a:lnTo>
                          <a:pt x="40" y="43"/>
                        </a:lnTo>
                        <a:lnTo>
                          <a:pt x="39" y="38"/>
                        </a:lnTo>
                        <a:lnTo>
                          <a:pt x="26" y="40"/>
                        </a:lnTo>
                        <a:lnTo>
                          <a:pt x="16" y="49"/>
                        </a:lnTo>
                        <a:lnTo>
                          <a:pt x="16" y="52"/>
                        </a:lnTo>
                        <a:lnTo>
                          <a:pt x="13" y="58"/>
                        </a:lnTo>
                        <a:lnTo>
                          <a:pt x="7" y="59"/>
                        </a:lnTo>
                        <a:lnTo>
                          <a:pt x="4" y="56"/>
                        </a:lnTo>
                        <a:lnTo>
                          <a:pt x="7" y="51"/>
                        </a:lnTo>
                        <a:lnTo>
                          <a:pt x="8" y="46"/>
                        </a:lnTo>
                        <a:lnTo>
                          <a:pt x="9" y="45"/>
                        </a:lnTo>
                        <a:lnTo>
                          <a:pt x="9" y="41"/>
                        </a:lnTo>
                        <a:lnTo>
                          <a:pt x="15" y="32"/>
                        </a:lnTo>
                        <a:lnTo>
                          <a:pt x="19" y="32"/>
                        </a:lnTo>
                        <a:lnTo>
                          <a:pt x="24" y="33"/>
                        </a:lnTo>
                        <a:lnTo>
                          <a:pt x="28" y="30"/>
                        </a:lnTo>
                        <a:lnTo>
                          <a:pt x="31" y="29"/>
                        </a:lnTo>
                        <a:lnTo>
                          <a:pt x="32" y="26"/>
                        </a:lnTo>
                        <a:lnTo>
                          <a:pt x="21" y="24"/>
                        </a:lnTo>
                        <a:lnTo>
                          <a:pt x="22" y="14"/>
                        </a:lnTo>
                        <a:lnTo>
                          <a:pt x="18" y="14"/>
                        </a:lnTo>
                        <a:lnTo>
                          <a:pt x="10" y="14"/>
                        </a:lnTo>
                        <a:lnTo>
                          <a:pt x="0" y="6"/>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1" name="Freeform 100"/>
                  <p:cNvSpPr>
                    <a:spLocks/>
                  </p:cNvSpPr>
                  <p:nvPr/>
                </p:nvSpPr>
                <p:spPr bwMode="auto">
                  <a:xfrm>
                    <a:off x="1610" y="2358"/>
                    <a:ext cx="23" cy="16"/>
                  </a:xfrm>
                  <a:custGeom>
                    <a:avLst/>
                    <a:gdLst/>
                    <a:ahLst/>
                    <a:cxnLst>
                      <a:cxn ang="0">
                        <a:pos x="0" y="9"/>
                      </a:cxn>
                      <a:cxn ang="0">
                        <a:pos x="12" y="15"/>
                      </a:cxn>
                      <a:cxn ang="0">
                        <a:pos x="22" y="1"/>
                      </a:cxn>
                      <a:cxn ang="0">
                        <a:pos x="12" y="0"/>
                      </a:cxn>
                      <a:cxn ang="0">
                        <a:pos x="8" y="3"/>
                      </a:cxn>
                      <a:cxn ang="0">
                        <a:pos x="0" y="9"/>
                      </a:cxn>
                    </a:cxnLst>
                    <a:rect l="0" t="0" r="r" b="b"/>
                    <a:pathLst>
                      <a:path w="23" h="16">
                        <a:moveTo>
                          <a:pt x="0" y="9"/>
                        </a:moveTo>
                        <a:lnTo>
                          <a:pt x="12" y="15"/>
                        </a:lnTo>
                        <a:lnTo>
                          <a:pt x="22" y="1"/>
                        </a:lnTo>
                        <a:lnTo>
                          <a:pt x="12" y="0"/>
                        </a:lnTo>
                        <a:lnTo>
                          <a:pt x="8" y="3"/>
                        </a:lnTo>
                        <a:lnTo>
                          <a:pt x="0" y="9"/>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102" name="Freeform 101"/>
                  <p:cNvSpPr>
                    <a:spLocks/>
                  </p:cNvSpPr>
                  <p:nvPr/>
                </p:nvSpPr>
                <p:spPr bwMode="auto">
                  <a:xfrm>
                    <a:off x="1642" y="2353"/>
                    <a:ext cx="20" cy="16"/>
                  </a:xfrm>
                  <a:custGeom>
                    <a:avLst/>
                    <a:gdLst/>
                    <a:ahLst/>
                    <a:cxnLst>
                      <a:cxn ang="0">
                        <a:pos x="0" y="11"/>
                      </a:cxn>
                      <a:cxn ang="0">
                        <a:pos x="11" y="15"/>
                      </a:cxn>
                      <a:cxn ang="0">
                        <a:pos x="19" y="2"/>
                      </a:cxn>
                      <a:cxn ang="0">
                        <a:pos x="14" y="0"/>
                      </a:cxn>
                      <a:cxn ang="0">
                        <a:pos x="0" y="11"/>
                      </a:cxn>
                    </a:cxnLst>
                    <a:rect l="0" t="0" r="r" b="b"/>
                    <a:pathLst>
                      <a:path w="20" h="16">
                        <a:moveTo>
                          <a:pt x="0" y="11"/>
                        </a:moveTo>
                        <a:lnTo>
                          <a:pt x="11" y="15"/>
                        </a:lnTo>
                        <a:lnTo>
                          <a:pt x="19" y="2"/>
                        </a:lnTo>
                        <a:lnTo>
                          <a:pt x="14" y="0"/>
                        </a:lnTo>
                        <a:lnTo>
                          <a:pt x="0" y="11"/>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grpSp>
              <p:nvGrpSpPr>
                <p:cNvPr id="97" name="Group 96"/>
                <p:cNvGrpSpPr>
                  <a:grpSpLocks/>
                </p:cNvGrpSpPr>
                <p:nvPr/>
              </p:nvGrpSpPr>
              <p:grpSpPr bwMode="auto">
                <a:xfrm>
                  <a:off x="1813" y="1824"/>
                  <a:ext cx="19" cy="31"/>
                  <a:chOff x="1813" y="1824"/>
                  <a:chExt cx="19" cy="31"/>
                </a:xfrm>
                <a:grpFill/>
              </p:grpSpPr>
              <p:sp>
                <p:nvSpPr>
                  <p:cNvPr id="98" name="Freeform 97"/>
                  <p:cNvSpPr>
                    <a:spLocks/>
                  </p:cNvSpPr>
                  <p:nvPr/>
                </p:nvSpPr>
                <p:spPr bwMode="auto">
                  <a:xfrm>
                    <a:off x="1813" y="1839"/>
                    <a:ext cx="19" cy="16"/>
                  </a:xfrm>
                  <a:custGeom>
                    <a:avLst/>
                    <a:gdLst/>
                    <a:ahLst/>
                    <a:cxnLst>
                      <a:cxn ang="0">
                        <a:pos x="0" y="10"/>
                      </a:cxn>
                      <a:cxn ang="0">
                        <a:pos x="18" y="15"/>
                      </a:cxn>
                      <a:cxn ang="0">
                        <a:pos x="17" y="7"/>
                      </a:cxn>
                      <a:cxn ang="0">
                        <a:pos x="17" y="0"/>
                      </a:cxn>
                      <a:cxn ang="0">
                        <a:pos x="9" y="4"/>
                      </a:cxn>
                      <a:cxn ang="0">
                        <a:pos x="0" y="10"/>
                      </a:cxn>
                    </a:cxnLst>
                    <a:rect l="0" t="0" r="r" b="b"/>
                    <a:pathLst>
                      <a:path w="19" h="16">
                        <a:moveTo>
                          <a:pt x="0" y="10"/>
                        </a:moveTo>
                        <a:lnTo>
                          <a:pt x="18" y="15"/>
                        </a:lnTo>
                        <a:lnTo>
                          <a:pt x="17" y="7"/>
                        </a:lnTo>
                        <a:lnTo>
                          <a:pt x="17" y="0"/>
                        </a:lnTo>
                        <a:lnTo>
                          <a:pt x="9" y="4"/>
                        </a:lnTo>
                        <a:lnTo>
                          <a:pt x="0" y="1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99" name="Freeform 98"/>
                  <p:cNvSpPr>
                    <a:spLocks/>
                  </p:cNvSpPr>
                  <p:nvPr/>
                </p:nvSpPr>
                <p:spPr bwMode="auto">
                  <a:xfrm>
                    <a:off x="1813" y="1824"/>
                    <a:ext cx="17" cy="16"/>
                  </a:xfrm>
                  <a:custGeom>
                    <a:avLst/>
                    <a:gdLst/>
                    <a:ahLst/>
                    <a:cxnLst>
                      <a:cxn ang="0">
                        <a:pos x="0" y="9"/>
                      </a:cxn>
                      <a:cxn ang="0">
                        <a:pos x="16" y="0"/>
                      </a:cxn>
                      <a:cxn ang="0">
                        <a:pos x="14" y="15"/>
                      </a:cxn>
                      <a:cxn ang="0">
                        <a:pos x="0" y="9"/>
                      </a:cxn>
                    </a:cxnLst>
                    <a:rect l="0" t="0" r="r" b="b"/>
                    <a:pathLst>
                      <a:path w="17" h="16">
                        <a:moveTo>
                          <a:pt x="0" y="9"/>
                        </a:moveTo>
                        <a:lnTo>
                          <a:pt x="16" y="0"/>
                        </a:lnTo>
                        <a:lnTo>
                          <a:pt x="14" y="15"/>
                        </a:lnTo>
                        <a:lnTo>
                          <a:pt x="0" y="9"/>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grpSp>
          <p:grpSp>
            <p:nvGrpSpPr>
              <p:cNvPr id="80" name="Group 79"/>
              <p:cNvGrpSpPr>
                <a:grpSpLocks/>
              </p:cNvGrpSpPr>
              <p:nvPr/>
            </p:nvGrpSpPr>
            <p:grpSpPr bwMode="auto">
              <a:xfrm>
                <a:off x="2544" y="1412"/>
                <a:ext cx="1300" cy="1576"/>
                <a:chOff x="1608" y="1683"/>
                <a:chExt cx="1061" cy="1345"/>
              </a:xfrm>
              <a:grpFill/>
            </p:grpSpPr>
            <p:sp>
              <p:nvSpPr>
                <p:cNvPr id="81" name="Freeform 80"/>
                <p:cNvSpPr>
                  <a:spLocks/>
                </p:cNvSpPr>
                <p:nvPr/>
              </p:nvSpPr>
              <p:spPr bwMode="auto">
                <a:xfrm>
                  <a:off x="2088" y="2275"/>
                  <a:ext cx="581" cy="753"/>
                </a:xfrm>
                <a:custGeom>
                  <a:avLst/>
                  <a:gdLst/>
                  <a:ahLst/>
                  <a:cxnLst>
                    <a:cxn ang="0">
                      <a:pos x="82" y="102"/>
                    </a:cxn>
                    <a:cxn ang="0">
                      <a:pos x="113" y="70"/>
                    </a:cxn>
                    <a:cxn ang="0">
                      <a:pos x="160" y="81"/>
                    </a:cxn>
                    <a:cxn ang="0">
                      <a:pos x="181" y="73"/>
                    </a:cxn>
                    <a:cxn ang="0">
                      <a:pos x="198" y="68"/>
                    </a:cxn>
                    <a:cxn ang="0">
                      <a:pos x="233" y="59"/>
                    </a:cxn>
                    <a:cxn ang="0">
                      <a:pos x="238" y="26"/>
                    </a:cxn>
                    <a:cxn ang="0">
                      <a:pos x="274" y="5"/>
                    </a:cxn>
                    <a:cxn ang="0">
                      <a:pos x="297" y="0"/>
                    </a:cxn>
                    <a:cxn ang="0">
                      <a:pos x="332" y="13"/>
                    </a:cxn>
                    <a:cxn ang="0">
                      <a:pos x="358" y="24"/>
                    </a:cxn>
                    <a:cxn ang="0">
                      <a:pos x="391" y="41"/>
                    </a:cxn>
                    <a:cxn ang="0">
                      <a:pos x="420" y="75"/>
                    </a:cxn>
                    <a:cxn ang="0">
                      <a:pos x="478" y="78"/>
                    </a:cxn>
                    <a:cxn ang="0">
                      <a:pos x="532" y="62"/>
                    </a:cxn>
                    <a:cxn ang="0">
                      <a:pos x="542" y="31"/>
                    </a:cxn>
                    <a:cxn ang="0">
                      <a:pos x="561" y="47"/>
                    </a:cxn>
                    <a:cxn ang="0">
                      <a:pos x="571" y="106"/>
                    </a:cxn>
                    <a:cxn ang="0">
                      <a:pos x="558" y="149"/>
                    </a:cxn>
                    <a:cxn ang="0">
                      <a:pos x="568" y="176"/>
                    </a:cxn>
                    <a:cxn ang="0">
                      <a:pos x="556" y="226"/>
                    </a:cxn>
                    <a:cxn ang="0">
                      <a:pos x="540" y="257"/>
                    </a:cxn>
                    <a:cxn ang="0">
                      <a:pos x="547" y="299"/>
                    </a:cxn>
                    <a:cxn ang="0">
                      <a:pos x="545" y="327"/>
                    </a:cxn>
                    <a:cxn ang="0">
                      <a:pos x="558" y="354"/>
                    </a:cxn>
                    <a:cxn ang="0">
                      <a:pos x="575" y="398"/>
                    </a:cxn>
                    <a:cxn ang="0">
                      <a:pos x="555" y="480"/>
                    </a:cxn>
                    <a:cxn ang="0">
                      <a:pos x="530" y="546"/>
                    </a:cxn>
                    <a:cxn ang="0">
                      <a:pos x="495" y="620"/>
                    </a:cxn>
                    <a:cxn ang="0">
                      <a:pos x="458" y="681"/>
                    </a:cxn>
                    <a:cxn ang="0">
                      <a:pos x="414" y="741"/>
                    </a:cxn>
                    <a:cxn ang="0">
                      <a:pos x="373" y="746"/>
                    </a:cxn>
                    <a:cxn ang="0">
                      <a:pos x="368" y="717"/>
                    </a:cxn>
                    <a:cxn ang="0">
                      <a:pos x="363" y="689"/>
                    </a:cxn>
                    <a:cxn ang="0">
                      <a:pos x="355" y="666"/>
                    </a:cxn>
                    <a:cxn ang="0">
                      <a:pos x="345" y="609"/>
                    </a:cxn>
                    <a:cxn ang="0">
                      <a:pos x="329" y="582"/>
                    </a:cxn>
                    <a:cxn ang="0">
                      <a:pos x="326" y="544"/>
                    </a:cxn>
                    <a:cxn ang="0">
                      <a:pos x="329" y="514"/>
                    </a:cxn>
                    <a:cxn ang="0">
                      <a:pos x="335" y="491"/>
                    </a:cxn>
                    <a:cxn ang="0">
                      <a:pos x="326" y="450"/>
                    </a:cxn>
                    <a:cxn ang="0">
                      <a:pos x="269" y="395"/>
                    </a:cxn>
                    <a:cxn ang="0">
                      <a:pos x="261" y="354"/>
                    </a:cxn>
                    <a:cxn ang="0">
                      <a:pos x="222" y="364"/>
                    </a:cxn>
                    <a:cxn ang="0">
                      <a:pos x="196" y="366"/>
                    </a:cxn>
                    <a:cxn ang="0">
                      <a:pos x="170" y="382"/>
                    </a:cxn>
                    <a:cxn ang="0">
                      <a:pos x="139" y="392"/>
                    </a:cxn>
                    <a:cxn ang="0">
                      <a:pos x="92" y="406"/>
                    </a:cxn>
                    <a:cxn ang="0">
                      <a:pos x="30" y="359"/>
                    </a:cxn>
                    <a:cxn ang="0">
                      <a:pos x="16" y="296"/>
                    </a:cxn>
                    <a:cxn ang="0">
                      <a:pos x="0" y="268"/>
                    </a:cxn>
                    <a:cxn ang="0">
                      <a:pos x="14" y="237"/>
                    </a:cxn>
                    <a:cxn ang="0">
                      <a:pos x="14" y="203"/>
                    </a:cxn>
                    <a:cxn ang="0">
                      <a:pos x="38" y="184"/>
                    </a:cxn>
                    <a:cxn ang="0">
                      <a:pos x="27" y="167"/>
                    </a:cxn>
                    <a:cxn ang="0">
                      <a:pos x="35" y="146"/>
                    </a:cxn>
                  </a:cxnLst>
                  <a:rect l="0" t="0" r="r" b="b"/>
                  <a:pathLst>
                    <a:path w="581" h="753">
                      <a:moveTo>
                        <a:pt x="48" y="114"/>
                      </a:moveTo>
                      <a:lnTo>
                        <a:pt x="82" y="102"/>
                      </a:lnTo>
                      <a:lnTo>
                        <a:pt x="97" y="75"/>
                      </a:lnTo>
                      <a:lnTo>
                        <a:pt x="113" y="70"/>
                      </a:lnTo>
                      <a:lnTo>
                        <a:pt x="137" y="52"/>
                      </a:lnTo>
                      <a:lnTo>
                        <a:pt x="160" y="81"/>
                      </a:lnTo>
                      <a:lnTo>
                        <a:pt x="172" y="70"/>
                      </a:lnTo>
                      <a:lnTo>
                        <a:pt x="181" y="73"/>
                      </a:lnTo>
                      <a:lnTo>
                        <a:pt x="191" y="68"/>
                      </a:lnTo>
                      <a:lnTo>
                        <a:pt x="198" y="68"/>
                      </a:lnTo>
                      <a:lnTo>
                        <a:pt x="214" y="70"/>
                      </a:lnTo>
                      <a:lnTo>
                        <a:pt x="233" y="59"/>
                      </a:lnTo>
                      <a:lnTo>
                        <a:pt x="219" y="44"/>
                      </a:lnTo>
                      <a:lnTo>
                        <a:pt x="238" y="26"/>
                      </a:lnTo>
                      <a:lnTo>
                        <a:pt x="253" y="26"/>
                      </a:lnTo>
                      <a:lnTo>
                        <a:pt x="274" y="5"/>
                      </a:lnTo>
                      <a:lnTo>
                        <a:pt x="290" y="5"/>
                      </a:lnTo>
                      <a:lnTo>
                        <a:pt x="297" y="0"/>
                      </a:lnTo>
                      <a:lnTo>
                        <a:pt x="321" y="5"/>
                      </a:lnTo>
                      <a:lnTo>
                        <a:pt x="332" y="13"/>
                      </a:lnTo>
                      <a:lnTo>
                        <a:pt x="340" y="15"/>
                      </a:lnTo>
                      <a:lnTo>
                        <a:pt x="358" y="24"/>
                      </a:lnTo>
                      <a:lnTo>
                        <a:pt x="376" y="31"/>
                      </a:lnTo>
                      <a:lnTo>
                        <a:pt x="391" y="41"/>
                      </a:lnTo>
                      <a:lnTo>
                        <a:pt x="413" y="62"/>
                      </a:lnTo>
                      <a:lnTo>
                        <a:pt x="420" y="75"/>
                      </a:lnTo>
                      <a:lnTo>
                        <a:pt x="443" y="73"/>
                      </a:lnTo>
                      <a:lnTo>
                        <a:pt x="478" y="78"/>
                      </a:lnTo>
                      <a:lnTo>
                        <a:pt x="495" y="88"/>
                      </a:lnTo>
                      <a:lnTo>
                        <a:pt x="532" y="62"/>
                      </a:lnTo>
                      <a:lnTo>
                        <a:pt x="530" y="47"/>
                      </a:lnTo>
                      <a:lnTo>
                        <a:pt x="542" y="31"/>
                      </a:lnTo>
                      <a:lnTo>
                        <a:pt x="556" y="26"/>
                      </a:lnTo>
                      <a:lnTo>
                        <a:pt x="561" y="47"/>
                      </a:lnTo>
                      <a:lnTo>
                        <a:pt x="564" y="75"/>
                      </a:lnTo>
                      <a:lnTo>
                        <a:pt x="571" y="106"/>
                      </a:lnTo>
                      <a:lnTo>
                        <a:pt x="571" y="129"/>
                      </a:lnTo>
                      <a:lnTo>
                        <a:pt x="558" y="149"/>
                      </a:lnTo>
                      <a:lnTo>
                        <a:pt x="574" y="153"/>
                      </a:lnTo>
                      <a:lnTo>
                        <a:pt x="568" y="176"/>
                      </a:lnTo>
                      <a:lnTo>
                        <a:pt x="564" y="205"/>
                      </a:lnTo>
                      <a:lnTo>
                        <a:pt x="556" y="226"/>
                      </a:lnTo>
                      <a:lnTo>
                        <a:pt x="545" y="245"/>
                      </a:lnTo>
                      <a:lnTo>
                        <a:pt x="540" y="257"/>
                      </a:lnTo>
                      <a:lnTo>
                        <a:pt x="542" y="275"/>
                      </a:lnTo>
                      <a:lnTo>
                        <a:pt x="547" y="299"/>
                      </a:lnTo>
                      <a:lnTo>
                        <a:pt x="542" y="315"/>
                      </a:lnTo>
                      <a:lnTo>
                        <a:pt x="545" y="327"/>
                      </a:lnTo>
                      <a:lnTo>
                        <a:pt x="550" y="338"/>
                      </a:lnTo>
                      <a:lnTo>
                        <a:pt x="558" y="354"/>
                      </a:lnTo>
                      <a:lnTo>
                        <a:pt x="580" y="377"/>
                      </a:lnTo>
                      <a:lnTo>
                        <a:pt x="575" y="398"/>
                      </a:lnTo>
                      <a:lnTo>
                        <a:pt x="567" y="437"/>
                      </a:lnTo>
                      <a:lnTo>
                        <a:pt x="555" y="480"/>
                      </a:lnTo>
                      <a:lnTo>
                        <a:pt x="544" y="511"/>
                      </a:lnTo>
                      <a:lnTo>
                        <a:pt x="530" y="546"/>
                      </a:lnTo>
                      <a:lnTo>
                        <a:pt x="512" y="588"/>
                      </a:lnTo>
                      <a:lnTo>
                        <a:pt x="495" y="620"/>
                      </a:lnTo>
                      <a:lnTo>
                        <a:pt x="475" y="655"/>
                      </a:lnTo>
                      <a:lnTo>
                        <a:pt x="458" y="681"/>
                      </a:lnTo>
                      <a:lnTo>
                        <a:pt x="440" y="710"/>
                      </a:lnTo>
                      <a:lnTo>
                        <a:pt x="414" y="741"/>
                      </a:lnTo>
                      <a:lnTo>
                        <a:pt x="392" y="752"/>
                      </a:lnTo>
                      <a:lnTo>
                        <a:pt x="373" y="746"/>
                      </a:lnTo>
                      <a:lnTo>
                        <a:pt x="363" y="722"/>
                      </a:lnTo>
                      <a:lnTo>
                        <a:pt x="368" y="717"/>
                      </a:lnTo>
                      <a:lnTo>
                        <a:pt x="373" y="699"/>
                      </a:lnTo>
                      <a:lnTo>
                        <a:pt x="363" y="689"/>
                      </a:lnTo>
                      <a:lnTo>
                        <a:pt x="363" y="676"/>
                      </a:lnTo>
                      <a:lnTo>
                        <a:pt x="355" y="666"/>
                      </a:lnTo>
                      <a:lnTo>
                        <a:pt x="355" y="632"/>
                      </a:lnTo>
                      <a:lnTo>
                        <a:pt x="345" y="609"/>
                      </a:lnTo>
                      <a:lnTo>
                        <a:pt x="340" y="595"/>
                      </a:lnTo>
                      <a:lnTo>
                        <a:pt x="329" y="582"/>
                      </a:lnTo>
                      <a:lnTo>
                        <a:pt x="314" y="567"/>
                      </a:lnTo>
                      <a:lnTo>
                        <a:pt x="326" y="544"/>
                      </a:lnTo>
                      <a:lnTo>
                        <a:pt x="329" y="525"/>
                      </a:lnTo>
                      <a:lnTo>
                        <a:pt x="329" y="514"/>
                      </a:lnTo>
                      <a:lnTo>
                        <a:pt x="340" y="506"/>
                      </a:lnTo>
                      <a:lnTo>
                        <a:pt x="335" y="491"/>
                      </a:lnTo>
                      <a:lnTo>
                        <a:pt x="332" y="470"/>
                      </a:lnTo>
                      <a:lnTo>
                        <a:pt x="326" y="450"/>
                      </a:lnTo>
                      <a:lnTo>
                        <a:pt x="274" y="408"/>
                      </a:lnTo>
                      <a:lnTo>
                        <a:pt x="269" y="395"/>
                      </a:lnTo>
                      <a:lnTo>
                        <a:pt x="274" y="366"/>
                      </a:lnTo>
                      <a:lnTo>
                        <a:pt x="261" y="354"/>
                      </a:lnTo>
                      <a:lnTo>
                        <a:pt x="248" y="361"/>
                      </a:lnTo>
                      <a:lnTo>
                        <a:pt x="222" y="364"/>
                      </a:lnTo>
                      <a:lnTo>
                        <a:pt x="213" y="351"/>
                      </a:lnTo>
                      <a:lnTo>
                        <a:pt x="196" y="366"/>
                      </a:lnTo>
                      <a:lnTo>
                        <a:pt x="189" y="382"/>
                      </a:lnTo>
                      <a:lnTo>
                        <a:pt x="170" y="382"/>
                      </a:lnTo>
                      <a:lnTo>
                        <a:pt x="158" y="392"/>
                      </a:lnTo>
                      <a:lnTo>
                        <a:pt x="139" y="392"/>
                      </a:lnTo>
                      <a:lnTo>
                        <a:pt x="118" y="408"/>
                      </a:lnTo>
                      <a:lnTo>
                        <a:pt x="92" y="406"/>
                      </a:lnTo>
                      <a:lnTo>
                        <a:pt x="59" y="380"/>
                      </a:lnTo>
                      <a:lnTo>
                        <a:pt x="30" y="359"/>
                      </a:lnTo>
                      <a:lnTo>
                        <a:pt x="16" y="343"/>
                      </a:lnTo>
                      <a:lnTo>
                        <a:pt x="16" y="296"/>
                      </a:lnTo>
                      <a:lnTo>
                        <a:pt x="0" y="283"/>
                      </a:lnTo>
                      <a:lnTo>
                        <a:pt x="0" y="268"/>
                      </a:lnTo>
                      <a:lnTo>
                        <a:pt x="4" y="255"/>
                      </a:lnTo>
                      <a:lnTo>
                        <a:pt x="14" y="237"/>
                      </a:lnTo>
                      <a:lnTo>
                        <a:pt x="6" y="221"/>
                      </a:lnTo>
                      <a:lnTo>
                        <a:pt x="14" y="203"/>
                      </a:lnTo>
                      <a:lnTo>
                        <a:pt x="27" y="195"/>
                      </a:lnTo>
                      <a:lnTo>
                        <a:pt x="38" y="184"/>
                      </a:lnTo>
                      <a:lnTo>
                        <a:pt x="38" y="174"/>
                      </a:lnTo>
                      <a:lnTo>
                        <a:pt x="27" y="167"/>
                      </a:lnTo>
                      <a:lnTo>
                        <a:pt x="27" y="153"/>
                      </a:lnTo>
                      <a:lnTo>
                        <a:pt x="35" y="146"/>
                      </a:lnTo>
                      <a:lnTo>
                        <a:pt x="48" y="114"/>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nvGrpSpPr>
                <p:cNvPr id="82" name="Group 81"/>
                <p:cNvGrpSpPr>
                  <a:grpSpLocks/>
                </p:cNvGrpSpPr>
                <p:nvPr/>
              </p:nvGrpSpPr>
              <p:grpSpPr bwMode="auto">
                <a:xfrm>
                  <a:off x="2552" y="2551"/>
                  <a:ext cx="66" cy="160"/>
                  <a:chOff x="2552" y="2551"/>
                  <a:chExt cx="66" cy="160"/>
                </a:xfrm>
                <a:grpFill/>
              </p:grpSpPr>
              <p:sp>
                <p:nvSpPr>
                  <p:cNvPr id="92" name="Freeform 91"/>
                  <p:cNvSpPr>
                    <a:spLocks/>
                  </p:cNvSpPr>
                  <p:nvPr/>
                </p:nvSpPr>
                <p:spPr bwMode="auto">
                  <a:xfrm>
                    <a:off x="2552" y="2551"/>
                    <a:ext cx="27" cy="44"/>
                  </a:xfrm>
                  <a:custGeom>
                    <a:avLst/>
                    <a:gdLst/>
                    <a:ahLst/>
                    <a:cxnLst>
                      <a:cxn ang="0">
                        <a:pos x="18" y="0"/>
                      </a:cxn>
                      <a:cxn ang="0">
                        <a:pos x="0" y="13"/>
                      </a:cxn>
                      <a:cxn ang="0">
                        <a:pos x="8" y="30"/>
                      </a:cxn>
                      <a:cxn ang="0">
                        <a:pos x="13" y="43"/>
                      </a:cxn>
                      <a:cxn ang="0">
                        <a:pos x="26" y="34"/>
                      </a:cxn>
                      <a:cxn ang="0">
                        <a:pos x="18" y="0"/>
                      </a:cxn>
                    </a:cxnLst>
                    <a:rect l="0" t="0" r="r" b="b"/>
                    <a:pathLst>
                      <a:path w="27" h="44">
                        <a:moveTo>
                          <a:pt x="18" y="0"/>
                        </a:moveTo>
                        <a:lnTo>
                          <a:pt x="0" y="13"/>
                        </a:lnTo>
                        <a:lnTo>
                          <a:pt x="8" y="30"/>
                        </a:lnTo>
                        <a:lnTo>
                          <a:pt x="13" y="43"/>
                        </a:lnTo>
                        <a:lnTo>
                          <a:pt x="26" y="34"/>
                        </a:lnTo>
                        <a:lnTo>
                          <a:pt x="18" y="0"/>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93" name="Freeform 92"/>
                  <p:cNvSpPr>
                    <a:spLocks/>
                  </p:cNvSpPr>
                  <p:nvPr/>
                </p:nvSpPr>
                <p:spPr bwMode="auto">
                  <a:xfrm>
                    <a:off x="2597" y="2666"/>
                    <a:ext cx="21" cy="45"/>
                  </a:xfrm>
                  <a:custGeom>
                    <a:avLst/>
                    <a:gdLst/>
                    <a:ahLst/>
                    <a:cxnLst>
                      <a:cxn ang="0">
                        <a:pos x="13" y="0"/>
                      </a:cxn>
                      <a:cxn ang="0">
                        <a:pos x="0" y="8"/>
                      </a:cxn>
                      <a:cxn ang="0">
                        <a:pos x="3" y="23"/>
                      </a:cxn>
                      <a:cxn ang="0">
                        <a:pos x="5" y="42"/>
                      </a:cxn>
                      <a:cxn ang="0">
                        <a:pos x="20" y="44"/>
                      </a:cxn>
                      <a:cxn ang="0">
                        <a:pos x="20" y="30"/>
                      </a:cxn>
                      <a:cxn ang="0">
                        <a:pos x="13" y="0"/>
                      </a:cxn>
                    </a:cxnLst>
                    <a:rect l="0" t="0" r="r" b="b"/>
                    <a:pathLst>
                      <a:path w="21" h="45">
                        <a:moveTo>
                          <a:pt x="13" y="0"/>
                        </a:moveTo>
                        <a:lnTo>
                          <a:pt x="0" y="8"/>
                        </a:lnTo>
                        <a:lnTo>
                          <a:pt x="3" y="23"/>
                        </a:lnTo>
                        <a:lnTo>
                          <a:pt x="5" y="42"/>
                        </a:lnTo>
                        <a:lnTo>
                          <a:pt x="20" y="44"/>
                        </a:lnTo>
                        <a:lnTo>
                          <a:pt x="20" y="30"/>
                        </a:lnTo>
                        <a:lnTo>
                          <a:pt x="13" y="0"/>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sp>
              <p:nvSpPr>
                <p:cNvPr id="83" name="Freeform 82"/>
                <p:cNvSpPr>
                  <a:spLocks/>
                </p:cNvSpPr>
                <p:nvPr/>
              </p:nvSpPr>
              <p:spPr bwMode="auto">
                <a:xfrm>
                  <a:off x="1608" y="1683"/>
                  <a:ext cx="1003" cy="711"/>
                </a:xfrm>
                <a:custGeom>
                  <a:avLst/>
                  <a:gdLst/>
                  <a:ahLst/>
                  <a:cxnLst>
                    <a:cxn ang="0">
                      <a:pos x="525" y="707"/>
                    </a:cxn>
                    <a:cxn ang="0">
                      <a:pos x="556" y="639"/>
                    </a:cxn>
                    <a:cxn ang="0">
                      <a:pos x="579" y="605"/>
                    </a:cxn>
                    <a:cxn ang="0">
                      <a:pos x="654" y="587"/>
                    </a:cxn>
                    <a:cxn ang="0">
                      <a:pos x="602" y="557"/>
                    </a:cxn>
                    <a:cxn ang="0">
                      <a:pos x="670" y="580"/>
                    </a:cxn>
                    <a:cxn ang="0">
                      <a:pos x="680" y="546"/>
                    </a:cxn>
                    <a:cxn ang="0">
                      <a:pos x="709" y="553"/>
                    </a:cxn>
                    <a:cxn ang="0">
                      <a:pos x="746" y="535"/>
                    </a:cxn>
                    <a:cxn ang="0">
                      <a:pos x="779" y="534"/>
                    </a:cxn>
                    <a:cxn ang="0">
                      <a:pos x="796" y="584"/>
                    </a:cxn>
                    <a:cxn ang="0">
                      <a:pos x="874" y="600"/>
                    </a:cxn>
                    <a:cxn ang="0">
                      <a:pos x="943" y="636"/>
                    </a:cxn>
                    <a:cxn ang="0">
                      <a:pos x="1000" y="595"/>
                    </a:cxn>
                    <a:cxn ang="0">
                      <a:pos x="996" y="481"/>
                    </a:cxn>
                    <a:cxn ang="0">
                      <a:pos x="961" y="435"/>
                    </a:cxn>
                    <a:cxn ang="0">
                      <a:pos x="933" y="468"/>
                    </a:cxn>
                    <a:cxn ang="0">
                      <a:pos x="901" y="483"/>
                    </a:cxn>
                    <a:cxn ang="0">
                      <a:pos x="877" y="463"/>
                    </a:cxn>
                    <a:cxn ang="0">
                      <a:pos x="921" y="435"/>
                    </a:cxn>
                    <a:cxn ang="0">
                      <a:pos x="919" y="333"/>
                    </a:cxn>
                    <a:cxn ang="0">
                      <a:pos x="765" y="173"/>
                    </a:cxn>
                    <a:cxn ang="0">
                      <a:pos x="590" y="68"/>
                    </a:cxn>
                    <a:cxn ang="0">
                      <a:pos x="314" y="1"/>
                    </a:cxn>
                    <a:cxn ang="0">
                      <a:pos x="145" y="20"/>
                    </a:cxn>
                    <a:cxn ang="0">
                      <a:pos x="73" y="67"/>
                    </a:cxn>
                    <a:cxn ang="0">
                      <a:pos x="26" y="37"/>
                    </a:cxn>
                    <a:cxn ang="0">
                      <a:pos x="16" y="102"/>
                    </a:cxn>
                    <a:cxn ang="0">
                      <a:pos x="12" y="171"/>
                    </a:cxn>
                    <a:cxn ang="0">
                      <a:pos x="63" y="172"/>
                    </a:cxn>
                    <a:cxn ang="0">
                      <a:pos x="134" y="132"/>
                    </a:cxn>
                    <a:cxn ang="0">
                      <a:pos x="200" y="134"/>
                    </a:cxn>
                    <a:cxn ang="0">
                      <a:pos x="260" y="133"/>
                    </a:cxn>
                    <a:cxn ang="0">
                      <a:pos x="320" y="150"/>
                    </a:cxn>
                    <a:cxn ang="0">
                      <a:pos x="318" y="191"/>
                    </a:cxn>
                    <a:cxn ang="0">
                      <a:pos x="412" y="187"/>
                    </a:cxn>
                    <a:cxn ang="0">
                      <a:pos x="448" y="196"/>
                    </a:cxn>
                    <a:cxn ang="0">
                      <a:pos x="438" y="220"/>
                    </a:cxn>
                    <a:cxn ang="0">
                      <a:pos x="454" y="260"/>
                    </a:cxn>
                    <a:cxn ang="0">
                      <a:pos x="480" y="311"/>
                    </a:cxn>
                    <a:cxn ang="0">
                      <a:pos x="486" y="348"/>
                    </a:cxn>
                    <a:cxn ang="0">
                      <a:pos x="469" y="327"/>
                    </a:cxn>
                    <a:cxn ang="0">
                      <a:pos x="433" y="364"/>
                    </a:cxn>
                    <a:cxn ang="0">
                      <a:pos x="449" y="418"/>
                    </a:cxn>
                    <a:cxn ang="0">
                      <a:pos x="472" y="485"/>
                    </a:cxn>
                    <a:cxn ang="0">
                      <a:pos x="521" y="481"/>
                    </a:cxn>
                    <a:cxn ang="0">
                      <a:pos x="502" y="431"/>
                    </a:cxn>
                    <a:cxn ang="0">
                      <a:pos x="481" y="384"/>
                    </a:cxn>
                    <a:cxn ang="0">
                      <a:pos x="516" y="415"/>
                    </a:cxn>
                    <a:cxn ang="0">
                      <a:pos x="535" y="418"/>
                    </a:cxn>
                    <a:cxn ang="0">
                      <a:pos x="554" y="460"/>
                    </a:cxn>
                    <a:cxn ang="0">
                      <a:pos x="530" y="505"/>
                    </a:cxn>
                    <a:cxn ang="0">
                      <a:pos x="498" y="488"/>
                    </a:cxn>
                    <a:cxn ang="0">
                      <a:pos x="514" y="517"/>
                    </a:cxn>
                    <a:cxn ang="0">
                      <a:pos x="498" y="588"/>
                    </a:cxn>
                    <a:cxn ang="0">
                      <a:pos x="522" y="627"/>
                    </a:cxn>
                  </a:cxnLst>
                  <a:rect l="0" t="0" r="r" b="b"/>
                  <a:pathLst>
                    <a:path w="1003" h="711">
                      <a:moveTo>
                        <a:pt x="488" y="660"/>
                      </a:moveTo>
                      <a:lnTo>
                        <a:pt x="502" y="680"/>
                      </a:lnTo>
                      <a:lnTo>
                        <a:pt x="496" y="692"/>
                      </a:lnTo>
                      <a:lnTo>
                        <a:pt x="503" y="700"/>
                      </a:lnTo>
                      <a:lnTo>
                        <a:pt x="512" y="710"/>
                      </a:lnTo>
                      <a:lnTo>
                        <a:pt x="525" y="707"/>
                      </a:lnTo>
                      <a:lnTo>
                        <a:pt x="537" y="692"/>
                      </a:lnTo>
                      <a:lnTo>
                        <a:pt x="554" y="681"/>
                      </a:lnTo>
                      <a:lnTo>
                        <a:pt x="561" y="673"/>
                      </a:lnTo>
                      <a:lnTo>
                        <a:pt x="558" y="662"/>
                      </a:lnTo>
                      <a:lnTo>
                        <a:pt x="556" y="651"/>
                      </a:lnTo>
                      <a:lnTo>
                        <a:pt x="556" y="639"/>
                      </a:lnTo>
                      <a:lnTo>
                        <a:pt x="564" y="634"/>
                      </a:lnTo>
                      <a:lnTo>
                        <a:pt x="564" y="623"/>
                      </a:lnTo>
                      <a:lnTo>
                        <a:pt x="561" y="616"/>
                      </a:lnTo>
                      <a:lnTo>
                        <a:pt x="566" y="610"/>
                      </a:lnTo>
                      <a:lnTo>
                        <a:pt x="576" y="611"/>
                      </a:lnTo>
                      <a:lnTo>
                        <a:pt x="579" y="605"/>
                      </a:lnTo>
                      <a:lnTo>
                        <a:pt x="579" y="597"/>
                      </a:lnTo>
                      <a:lnTo>
                        <a:pt x="582" y="590"/>
                      </a:lnTo>
                      <a:lnTo>
                        <a:pt x="605" y="593"/>
                      </a:lnTo>
                      <a:lnTo>
                        <a:pt x="612" y="600"/>
                      </a:lnTo>
                      <a:lnTo>
                        <a:pt x="653" y="595"/>
                      </a:lnTo>
                      <a:lnTo>
                        <a:pt x="654" y="587"/>
                      </a:lnTo>
                      <a:lnTo>
                        <a:pt x="642" y="578"/>
                      </a:lnTo>
                      <a:lnTo>
                        <a:pt x="615" y="579"/>
                      </a:lnTo>
                      <a:lnTo>
                        <a:pt x="602" y="578"/>
                      </a:lnTo>
                      <a:lnTo>
                        <a:pt x="598" y="572"/>
                      </a:lnTo>
                      <a:lnTo>
                        <a:pt x="598" y="563"/>
                      </a:lnTo>
                      <a:lnTo>
                        <a:pt x="602" y="557"/>
                      </a:lnTo>
                      <a:lnTo>
                        <a:pt x="612" y="566"/>
                      </a:lnTo>
                      <a:lnTo>
                        <a:pt x="629" y="566"/>
                      </a:lnTo>
                      <a:lnTo>
                        <a:pt x="638" y="567"/>
                      </a:lnTo>
                      <a:lnTo>
                        <a:pt x="649" y="567"/>
                      </a:lnTo>
                      <a:lnTo>
                        <a:pt x="656" y="574"/>
                      </a:lnTo>
                      <a:lnTo>
                        <a:pt x="670" y="580"/>
                      </a:lnTo>
                      <a:lnTo>
                        <a:pt x="680" y="581"/>
                      </a:lnTo>
                      <a:lnTo>
                        <a:pt x="680" y="572"/>
                      </a:lnTo>
                      <a:lnTo>
                        <a:pt x="689" y="567"/>
                      </a:lnTo>
                      <a:lnTo>
                        <a:pt x="685" y="559"/>
                      </a:lnTo>
                      <a:lnTo>
                        <a:pt x="679" y="553"/>
                      </a:lnTo>
                      <a:lnTo>
                        <a:pt x="680" y="546"/>
                      </a:lnTo>
                      <a:lnTo>
                        <a:pt x="683" y="540"/>
                      </a:lnTo>
                      <a:lnTo>
                        <a:pt x="693" y="528"/>
                      </a:lnTo>
                      <a:lnTo>
                        <a:pt x="698" y="535"/>
                      </a:lnTo>
                      <a:lnTo>
                        <a:pt x="693" y="546"/>
                      </a:lnTo>
                      <a:lnTo>
                        <a:pt x="701" y="551"/>
                      </a:lnTo>
                      <a:lnTo>
                        <a:pt x="709" y="553"/>
                      </a:lnTo>
                      <a:lnTo>
                        <a:pt x="717" y="557"/>
                      </a:lnTo>
                      <a:lnTo>
                        <a:pt x="728" y="557"/>
                      </a:lnTo>
                      <a:lnTo>
                        <a:pt x="738" y="556"/>
                      </a:lnTo>
                      <a:lnTo>
                        <a:pt x="741" y="549"/>
                      </a:lnTo>
                      <a:lnTo>
                        <a:pt x="741" y="541"/>
                      </a:lnTo>
                      <a:lnTo>
                        <a:pt x="746" y="535"/>
                      </a:lnTo>
                      <a:lnTo>
                        <a:pt x="756" y="530"/>
                      </a:lnTo>
                      <a:lnTo>
                        <a:pt x="761" y="524"/>
                      </a:lnTo>
                      <a:lnTo>
                        <a:pt x="758" y="517"/>
                      </a:lnTo>
                      <a:lnTo>
                        <a:pt x="762" y="509"/>
                      </a:lnTo>
                      <a:lnTo>
                        <a:pt x="774" y="524"/>
                      </a:lnTo>
                      <a:lnTo>
                        <a:pt x="779" y="534"/>
                      </a:lnTo>
                      <a:lnTo>
                        <a:pt x="782" y="539"/>
                      </a:lnTo>
                      <a:lnTo>
                        <a:pt x="787" y="549"/>
                      </a:lnTo>
                      <a:lnTo>
                        <a:pt x="792" y="556"/>
                      </a:lnTo>
                      <a:lnTo>
                        <a:pt x="791" y="566"/>
                      </a:lnTo>
                      <a:lnTo>
                        <a:pt x="790" y="575"/>
                      </a:lnTo>
                      <a:lnTo>
                        <a:pt x="796" y="584"/>
                      </a:lnTo>
                      <a:lnTo>
                        <a:pt x="805" y="590"/>
                      </a:lnTo>
                      <a:lnTo>
                        <a:pt x="815" y="590"/>
                      </a:lnTo>
                      <a:lnTo>
                        <a:pt x="826" y="588"/>
                      </a:lnTo>
                      <a:lnTo>
                        <a:pt x="844" y="590"/>
                      </a:lnTo>
                      <a:lnTo>
                        <a:pt x="864" y="602"/>
                      </a:lnTo>
                      <a:lnTo>
                        <a:pt x="874" y="600"/>
                      </a:lnTo>
                      <a:lnTo>
                        <a:pt x="883" y="609"/>
                      </a:lnTo>
                      <a:lnTo>
                        <a:pt x="891" y="616"/>
                      </a:lnTo>
                      <a:lnTo>
                        <a:pt x="907" y="623"/>
                      </a:lnTo>
                      <a:lnTo>
                        <a:pt x="918" y="623"/>
                      </a:lnTo>
                      <a:lnTo>
                        <a:pt x="930" y="626"/>
                      </a:lnTo>
                      <a:lnTo>
                        <a:pt x="943" y="636"/>
                      </a:lnTo>
                      <a:lnTo>
                        <a:pt x="962" y="654"/>
                      </a:lnTo>
                      <a:lnTo>
                        <a:pt x="976" y="667"/>
                      </a:lnTo>
                      <a:lnTo>
                        <a:pt x="985" y="651"/>
                      </a:lnTo>
                      <a:lnTo>
                        <a:pt x="989" y="637"/>
                      </a:lnTo>
                      <a:lnTo>
                        <a:pt x="996" y="620"/>
                      </a:lnTo>
                      <a:lnTo>
                        <a:pt x="1000" y="595"/>
                      </a:lnTo>
                      <a:lnTo>
                        <a:pt x="1002" y="568"/>
                      </a:lnTo>
                      <a:lnTo>
                        <a:pt x="998" y="564"/>
                      </a:lnTo>
                      <a:lnTo>
                        <a:pt x="1001" y="533"/>
                      </a:lnTo>
                      <a:lnTo>
                        <a:pt x="1000" y="512"/>
                      </a:lnTo>
                      <a:lnTo>
                        <a:pt x="996" y="500"/>
                      </a:lnTo>
                      <a:lnTo>
                        <a:pt x="996" y="481"/>
                      </a:lnTo>
                      <a:lnTo>
                        <a:pt x="988" y="473"/>
                      </a:lnTo>
                      <a:lnTo>
                        <a:pt x="983" y="464"/>
                      </a:lnTo>
                      <a:lnTo>
                        <a:pt x="978" y="452"/>
                      </a:lnTo>
                      <a:lnTo>
                        <a:pt x="978" y="442"/>
                      </a:lnTo>
                      <a:lnTo>
                        <a:pt x="972" y="435"/>
                      </a:lnTo>
                      <a:lnTo>
                        <a:pt x="961" y="435"/>
                      </a:lnTo>
                      <a:lnTo>
                        <a:pt x="952" y="435"/>
                      </a:lnTo>
                      <a:lnTo>
                        <a:pt x="947" y="443"/>
                      </a:lnTo>
                      <a:lnTo>
                        <a:pt x="940" y="445"/>
                      </a:lnTo>
                      <a:lnTo>
                        <a:pt x="929" y="445"/>
                      </a:lnTo>
                      <a:lnTo>
                        <a:pt x="929" y="460"/>
                      </a:lnTo>
                      <a:lnTo>
                        <a:pt x="933" y="468"/>
                      </a:lnTo>
                      <a:lnTo>
                        <a:pt x="931" y="476"/>
                      </a:lnTo>
                      <a:lnTo>
                        <a:pt x="928" y="486"/>
                      </a:lnTo>
                      <a:lnTo>
                        <a:pt x="919" y="489"/>
                      </a:lnTo>
                      <a:lnTo>
                        <a:pt x="912" y="488"/>
                      </a:lnTo>
                      <a:lnTo>
                        <a:pt x="906" y="485"/>
                      </a:lnTo>
                      <a:lnTo>
                        <a:pt x="901" y="483"/>
                      </a:lnTo>
                      <a:lnTo>
                        <a:pt x="895" y="483"/>
                      </a:lnTo>
                      <a:lnTo>
                        <a:pt x="888" y="482"/>
                      </a:lnTo>
                      <a:lnTo>
                        <a:pt x="880" y="481"/>
                      </a:lnTo>
                      <a:lnTo>
                        <a:pt x="872" y="480"/>
                      </a:lnTo>
                      <a:lnTo>
                        <a:pt x="867" y="470"/>
                      </a:lnTo>
                      <a:lnTo>
                        <a:pt x="877" y="463"/>
                      </a:lnTo>
                      <a:lnTo>
                        <a:pt x="883" y="462"/>
                      </a:lnTo>
                      <a:lnTo>
                        <a:pt x="887" y="465"/>
                      </a:lnTo>
                      <a:lnTo>
                        <a:pt x="894" y="464"/>
                      </a:lnTo>
                      <a:lnTo>
                        <a:pt x="907" y="458"/>
                      </a:lnTo>
                      <a:lnTo>
                        <a:pt x="913" y="446"/>
                      </a:lnTo>
                      <a:lnTo>
                        <a:pt x="921" y="435"/>
                      </a:lnTo>
                      <a:lnTo>
                        <a:pt x="929" y="423"/>
                      </a:lnTo>
                      <a:lnTo>
                        <a:pt x="935" y="414"/>
                      </a:lnTo>
                      <a:lnTo>
                        <a:pt x="942" y="408"/>
                      </a:lnTo>
                      <a:lnTo>
                        <a:pt x="943" y="397"/>
                      </a:lnTo>
                      <a:lnTo>
                        <a:pt x="950" y="375"/>
                      </a:lnTo>
                      <a:lnTo>
                        <a:pt x="919" y="333"/>
                      </a:lnTo>
                      <a:lnTo>
                        <a:pt x="891" y="294"/>
                      </a:lnTo>
                      <a:lnTo>
                        <a:pt x="861" y="261"/>
                      </a:lnTo>
                      <a:lnTo>
                        <a:pt x="831" y="231"/>
                      </a:lnTo>
                      <a:lnTo>
                        <a:pt x="809" y="210"/>
                      </a:lnTo>
                      <a:lnTo>
                        <a:pt x="790" y="193"/>
                      </a:lnTo>
                      <a:lnTo>
                        <a:pt x="765" y="173"/>
                      </a:lnTo>
                      <a:lnTo>
                        <a:pt x="739" y="153"/>
                      </a:lnTo>
                      <a:lnTo>
                        <a:pt x="706" y="130"/>
                      </a:lnTo>
                      <a:lnTo>
                        <a:pt x="679" y="111"/>
                      </a:lnTo>
                      <a:lnTo>
                        <a:pt x="653" y="97"/>
                      </a:lnTo>
                      <a:lnTo>
                        <a:pt x="624" y="83"/>
                      </a:lnTo>
                      <a:lnTo>
                        <a:pt x="590" y="68"/>
                      </a:lnTo>
                      <a:lnTo>
                        <a:pt x="542" y="48"/>
                      </a:lnTo>
                      <a:lnTo>
                        <a:pt x="491" y="31"/>
                      </a:lnTo>
                      <a:lnTo>
                        <a:pt x="447" y="20"/>
                      </a:lnTo>
                      <a:lnTo>
                        <a:pt x="415" y="13"/>
                      </a:lnTo>
                      <a:lnTo>
                        <a:pt x="370" y="7"/>
                      </a:lnTo>
                      <a:lnTo>
                        <a:pt x="314" y="1"/>
                      </a:lnTo>
                      <a:lnTo>
                        <a:pt x="241" y="0"/>
                      </a:lnTo>
                      <a:lnTo>
                        <a:pt x="184" y="4"/>
                      </a:lnTo>
                      <a:lnTo>
                        <a:pt x="179" y="13"/>
                      </a:lnTo>
                      <a:lnTo>
                        <a:pt x="168" y="17"/>
                      </a:lnTo>
                      <a:lnTo>
                        <a:pt x="160" y="20"/>
                      </a:lnTo>
                      <a:lnTo>
                        <a:pt x="145" y="20"/>
                      </a:lnTo>
                      <a:lnTo>
                        <a:pt x="131" y="26"/>
                      </a:lnTo>
                      <a:lnTo>
                        <a:pt x="111" y="28"/>
                      </a:lnTo>
                      <a:lnTo>
                        <a:pt x="99" y="42"/>
                      </a:lnTo>
                      <a:lnTo>
                        <a:pt x="97" y="54"/>
                      </a:lnTo>
                      <a:lnTo>
                        <a:pt x="86" y="68"/>
                      </a:lnTo>
                      <a:lnTo>
                        <a:pt x="73" y="67"/>
                      </a:lnTo>
                      <a:lnTo>
                        <a:pt x="61" y="79"/>
                      </a:lnTo>
                      <a:lnTo>
                        <a:pt x="61" y="62"/>
                      </a:lnTo>
                      <a:lnTo>
                        <a:pt x="72" y="36"/>
                      </a:lnTo>
                      <a:lnTo>
                        <a:pt x="73" y="24"/>
                      </a:lnTo>
                      <a:lnTo>
                        <a:pt x="46" y="32"/>
                      </a:lnTo>
                      <a:lnTo>
                        <a:pt x="26" y="37"/>
                      </a:lnTo>
                      <a:lnTo>
                        <a:pt x="27" y="47"/>
                      </a:lnTo>
                      <a:lnTo>
                        <a:pt x="43" y="59"/>
                      </a:lnTo>
                      <a:lnTo>
                        <a:pt x="41" y="68"/>
                      </a:lnTo>
                      <a:lnTo>
                        <a:pt x="38" y="80"/>
                      </a:lnTo>
                      <a:lnTo>
                        <a:pt x="29" y="90"/>
                      </a:lnTo>
                      <a:lnTo>
                        <a:pt x="16" y="102"/>
                      </a:lnTo>
                      <a:lnTo>
                        <a:pt x="15" y="118"/>
                      </a:lnTo>
                      <a:lnTo>
                        <a:pt x="9" y="133"/>
                      </a:lnTo>
                      <a:lnTo>
                        <a:pt x="11" y="146"/>
                      </a:lnTo>
                      <a:lnTo>
                        <a:pt x="27" y="144"/>
                      </a:lnTo>
                      <a:lnTo>
                        <a:pt x="26" y="163"/>
                      </a:lnTo>
                      <a:lnTo>
                        <a:pt x="12" y="171"/>
                      </a:lnTo>
                      <a:lnTo>
                        <a:pt x="0" y="183"/>
                      </a:lnTo>
                      <a:lnTo>
                        <a:pt x="14" y="197"/>
                      </a:lnTo>
                      <a:lnTo>
                        <a:pt x="30" y="181"/>
                      </a:lnTo>
                      <a:lnTo>
                        <a:pt x="38" y="180"/>
                      </a:lnTo>
                      <a:lnTo>
                        <a:pt x="53" y="177"/>
                      </a:lnTo>
                      <a:lnTo>
                        <a:pt x="63" y="172"/>
                      </a:lnTo>
                      <a:lnTo>
                        <a:pt x="73" y="171"/>
                      </a:lnTo>
                      <a:lnTo>
                        <a:pt x="86" y="159"/>
                      </a:lnTo>
                      <a:lnTo>
                        <a:pt x="97" y="143"/>
                      </a:lnTo>
                      <a:lnTo>
                        <a:pt x="108" y="140"/>
                      </a:lnTo>
                      <a:lnTo>
                        <a:pt x="119" y="135"/>
                      </a:lnTo>
                      <a:lnTo>
                        <a:pt x="134" y="132"/>
                      </a:lnTo>
                      <a:lnTo>
                        <a:pt x="139" y="135"/>
                      </a:lnTo>
                      <a:lnTo>
                        <a:pt x="149" y="133"/>
                      </a:lnTo>
                      <a:lnTo>
                        <a:pt x="156" y="130"/>
                      </a:lnTo>
                      <a:lnTo>
                        <a:pt x="175" y="130"/>
                      </a:lnTo>
                      <a:lnTo>
                        <a:pt x="180" y="132"/>
                      </a:lnTo>
                      <a:lnTo>
                        <a:pt x="200" y="134"/>
                      </a:lnTo>
                      <a:lnTo>
                        <a:pt x="212" y="130"/>
                      </a:lnTo>
                      <a:lnTo>
                        <a:pt x="223" y="120"/>
                      </a:lnTo>
                      <a:lnTo>
                        <a:pt x="239" y="122"/>
                      </a:lnTo>
                      <a:lnTo>
                        <a:pt x="253" y="120"/>
                      </a:lnTo>
                      <a:lnTo>
                        <a:pt x="261" y="120"/>
                      </a:lnTo>
                      <a:lnTo>
                        <a:pt x="260" y="133"/>
                      </a:lnTo>
                      <a:lnTo>
                        <a:pt x="265" y="138"/>
                      </a:lnTo>
                      <a:lnTo>
                        <a:pt x="274" y="143"/>
                      </a:lnTo>
                      <a:lnTo>
                        <a:pt x="284" y="136"/>
                      </a:lnTo>
                      <a:lnTo>
                        <a:pt x="295" y="141"/>
                      </a:lnTo>
                      <a:lnTo>
                        <a:pt x="306" y="147"/>
                      </a:lnTo>
                      <a:lnTo>
                        <a:pt x="320" y="150"/>
                      </a:lnTo>
                      <a:lnTo>
                        <a:pt x="342" y="153"/>
                      </a:lnTo>
                      <a:lnTo>
                        <a:pt x="316" y="156"/>
                      </a:lnTo>
                      <a:lnTo>
                        <a:pt x="306" y="159"/>
                      </a:lnTo>
                      <a:lnTo>
                        <a:pt x="301" y="165"/>
                      </a:lnTo>
                      <a:lnTo>
                        <a:pt x="310" y="182"/>
                      </a:lnTo>
                      <a:lnTo>
                        <a:pt x="318" y="191"/>
                      </a:lnTo>
                      <a:lnTo>
                        <a:pt x="335" y="189"/>
                      </a:lnTo>
                      <a:lnTo>
                        <a:pt x="347" y="193"/>
                      </a:lnTo>
                      <a:lnTo>
                        <a:pt x="363" y="200"/>
                      </a:lnTo>
                      <a:lnTo>
                        <a:pt x="379" y="201"/>
                      </a:lnTo>
                      <a:lnTo>
                        <a:pt x="389" y="201"/>
                      </a:lnTo>
                      <a:lnTo>
                        <a:pt x="412" y="187"/>
                      </a:lnTo>
                      <a:lnTo>
                        <a:pt x="418" y="188"/>
                      </a:lnTo>
                      <a:lnTo>
                        <a:pt x="405" y="201"/>
                      </a:lnTo>
                      <a:lnTo>
                        <a:pt x="418" y="216"/>
                      </a:lnTo>
                      <a:lnTo>
                        <a:pt x="444" y="210"/>
                      </a:lnTo>
                      <a:lnTo>
                        <a:pt x="448" y="207"/>
                      </a:lnTo>
                      <a:lnTo>
                        <a:pt x="448" y="196"/>
                      </a:lnTo>
                      <a:lnTo>
                        <a:pt x="458" y="201"/>
                      </a:lnTo>
                      <a:lnTo>
                        <a:pt x="475" y="213"/>
                      </a:lnTo>
                      <a:lnTo>
                        <a:pt x="458" y="211"/>
                      </a:lnTo>
                      <a:lnTo>
                        <a:pt x="454" y="214"/>
                      </a:lnTo>
                      <a:lnTo>
                        <a:pt x="447" y="217"/>
                      </a:lnTo>
                      <a:lnTo>
                        <a:pt x="438" y="220"/>
                      </a:lnTo>
                      <a:lnTo>
                        <a:pt x="428" y="221"/>
                      </a:lnTo>
                      <a:lnTo>
                        <a:pt x="418" y="228"/>
                      </a:lnTo>
                      <a:lnTo>
                        <a:pt x="428" y="234"/>
                      </a:lnTo>
                      <a:lnTo>
                        <a:pt x="461" y="233"/>
                      </a:lnTo>
                      <a:lnTo>
                        <a:pt x="458" y="245"/>
                      </a:lnTo>
                      <a:lnTo>
                        <a:pt x="454" y="260"/>
                      </a:lnTo>
                      <a:lnTo>
                        <a:pt x="464" y="262"/>
                      </a:lnTo>
                      <a:lnTo>
                        <a:pt x="471" y="268"/>
                      </a:lnTo>
                      <a:lnTo>
                        <a:pt x="475" y="284"/>
                      </a:lnTo>
                      <a:lnTo>
                        <a:pt x="481" y="292"/>
                      </a:lnTo>
                      <a:lnTo>
                        <a:pt x="480" y="299"/>
                      </a:lnTo>
                      <a:lnTo>
                        <a:pt x="480" y="311"/>
                      </a:lnTo>
                      <a:lnTo>
                        <a:pt x="511" y="338"/>
                      </a:lnTo>
                      <a:lnTo>
                        <a:pt x="509" y="348"/>
                      </a:lnTo>
                      <a:lnTo>
                        <a:pt x="504" y="353"/>
                      </a:lnTo>
                      <a:lnTo>
                        <a:pt x="498" y="350"/>
                      </a:lnTo>
                      <a:lnTo>
                        <a:pt x="491" y="347"/>
                      </a:lnTo>
                      <a:lnTo>
                        <a:pt x="486" y="348"/>
                      </a:lnTo>
                      <a:lnTo>
                        <a:pt x="482" y="348"/>
                      </a:lnTo>
                      <a:lnTo>
                        <a:pt x="493" y="336"/>
                      </a:lnTo>
                      <a:lnTo>
                        <a:pt x="491" y="327"/>
                      </a:lnTo>
                      <a:lnTo>
                        <a:pt x="481" y="324"/>
                      </a:lnTo>
                      <a:lnTo>
                        <a:pt x="475" y="325"/>
                      </a:lnTo>
                      <a:lnTo>
                        <a:pt x="469" y="327"/>
                      </a:lnTo>
                      <a:lnTo>
                        <a:pt x="459" y="333"/>
                      </a:lnTo>
                      <a:lnTo>
                        <a:pt x="454" y="338"/>
                      </a:lnTo>
                      <a:lnTo>
                        <a:pt x="441" y="340"/>
                      </a:lnTo>
                      <a:lnTo>
                        <a:pt x="431" y="340"/>
                      </a:lnTo>
                      <a:lnTo>
                        <a:pt x="433" y="350"/>
                      </a:lnTo>
                      <a:lnTo>
                        <a:pt x="433" y="364"/>
                      </a:lnTo>
                      <a:lnTo>
                        <a:pt x="431" y="376"/>
                      </a:lnTo>
                      <a:lnTo>
                        <a:pt x="434" y="388"/>
                      </a:lnTo>
                      <a:lnTo>
                        <a:pt x="438" y="397"/>
                      </a:lnTo>
                      <a:lnTo>
                        <a:pt x="437" y="406"/>
                      </a:lnTo>
                      <a:lnTo>
                        <a:pt x="441" y="413"/>
                      </a:lnTo>
                      <a:lnTo>
                        <a:pt x="449" y="418"/>
                      </a:lnTo>
                      <a:lnTo>
                        <a:pt x="448" y="426"/>
                      </a:lnTo>
                      <a:lnTo>
                        <a:pt x="458" y="431"/>
                      </a:lnTo>
                      <a:lnTo>
                        <a:pt x="452" y="443"/>
                      </a:lnTo>
                      <a:lnTo>
                        <a:pt x="454" y="458"/>
                      </a:lnTo>
                      <a:lnTo>
                        <a:pt x="460" y="468"/>
                      </a:lnTo>
                      <a:lnTo>
                        <a:pt x="472" y="485"/>
                      </a:lnTo>
                      <a:lnTo>
                        <a:pt x="478" y="485"/>
                      </a:lnTo>
                      <a:lnTo>
                        <a:pt x="486" y="488"/>
                      </a:lnTo>
                      <a:lnTo>
                        <a:pt x="496" y="476"/>
                      </a:lnTo>
                      <a:lnTo>
                        <a:pt x="504" y="469"/>
                      </a:lnTo>
                      <a:lnTo>
                        <a:pt x="513" y="479"/>
                      </a:lnTo>
                      <a:lnTo>
                        <a:pt x="521" y="481"/>
                      </a:lnTo>
                      <a:lnTo>
                        <a:pt x="532" y="478"/>
                      </a:lnTo>
                      <a:lnTo>
                        <a:pt x="533" y="467"/>
                      </a:lnTo>
                      <a:lnTo>
                        <a:pt x="522" y="456"/>
                      </a:lnTo>
                      <a:lnTo>
                        <a:pt x="513" y="447"/>
                      </a:lnTo>
                      <a:lnTo>
                        <a:pt x="512" y="438"/>
                      </a:lnTo>
                      <a:lnTo>
                        <a:pt x="502" y="431"/>
                      </a:lnTo>
                      <a:lnTo>
                        <a:pt x="493" y="429"/>
                      </a:lnTo>
                      <a:lnTo>
                        <a:pt x="490" y="415"/>
                      </a:lnTo>
                      <a:lnTo>
                        <a:pt x="486" y="408"/>
                      </a:lnTo>
                      <a:lnTo>
                        <a:pt x="480" y="402"/>
                      </a:lnTo>
                      <a:lnTo>
                        <a:pt x="478" y="387"/>
                      </a:lnTo>
                      <a:lnTo>
                        <a:pt x="481" y="384"/>
                      </a:lnTo>
                      <a:lnTo>
                        <a:pt x="490" y="394"/>
                      </a:lnTo>
                      <a:lnTo>
                        <a:pt x="491" y="402"/>
                      </a:lnTo>
                      <a:lnTo>
                        <a:pt x="498" y="411"/>
                      </a:lnTo>
                      <a:lnTo>
                        <a:pt x="506" y="418"/>
                      </a:lnTo>
                      <a:lnTo>
                        <a:pt x="511" y="423"/>
                      </a:lnTo>
                      <a:lnTo>
                        <a:pt x="516" y="415"/>
                      </a:lnTo>
                      <a:lnTo>
                        <a:pt x="521" y="413"/>
                      </a:lnTo>
                      <a:lnTo>
                        <a:pt x="527" y="411"/>
                      </a:lnTo>
                      <a:lnTo>
                        <a:pt x="530" y="405"/>
                      </a:lnTo>
                      <a:lnTo>
                        <a:pt x="537" y="402"/>
                      </a:lnTo>
                      <a:lnTo>
                        <a:pt x="532" y="411"/>
                      </a:lnTo>
                      <a:lnTo>
                        <a:pt x="535" y="418"/>
                      </a:lnTo>
                      <a:lnTo>
                        <a:pt x="543" y="423"/>
                      </a:lnTo>
                      <a:lnTo>
                        <a:pt x="542" y="431"/>
                      </a:lnTo>
                      <a:lnTo>
                        <a:pt x="535" y="438"/>
                      </a:lnTo>
                      <a:lnTo>
                        <a:pt x="537" y="446"/>
                      </a:lnTo>
                      <a:lnTo>
                        <a:pt x="547" y="452"/>
                      </a:lnTo>
                      <a:lnTo>
                        <a:pt x="554" y="460"/>
                      </a:lnTo>
                      <a:lnTo>
                        <a:pt x="547" y="468"/>
                      </a:lnTo>
                      <a:lnTo>
                        <a:pt x="542" y="478"/>
                      </a:lnTo>
                      <a:lnTo>
                        <a:pt x="543" y="484"/>
                      </a:lnTo>
                      <a:lnTo>
                        <a:pt x="539" y="491"/>
                      </a:lnTo>
                      <a:lnTo>
                        <a:pt x="535" y="500"/>
                      </a:lnTo>
                      <a:lnTo>
                        <a:pt x="530" y="505"/>
                      </a:lnTo>
                      <a:lnTo>
                        <a:pt x="524" y="500"/>
                      </a:lnTo>
                      <a:lnTo>
                        <a:pt x="514" y="500"/>
                      </a:lnTo>
                      <a:lnTo>
                        <a:pt x="510" y="493"/>
                      </a:lnTo>
                      <a:lnTo>
                        <a:pt x="507" y="485"/>
                      </a:lnTo>
                      <a:lnTo>
                        <a:pt x="500" y="483"/>
                      </a:lnTo>
                      <a:lnTo>
                        <a:pt x="498" y="488"/>
                      </a:lnTo>
                      <a:lnTo>
                        <a:pt x="502" y="493"/>
                      </a:lnTo>
                      <a:lnTo>
                        <a:pt x="503" y="501"/>
                      </a:lnTo>
                      <a:lnTo>
                        <a:pt x="503" y="507"/>
                      </a:lnTo>
                      <a:lnTo>
                        <a:pt x="510" y="507"/>
                      </a:lnTo>
                      <a:lnTo>
                        <a:pt x="514" y="509"/>
                      </a:lnTo>
                      <a:lnTo>
                        <a:pt x="514" y="517"/>
                      </a:lnTo>
                      <a:lnTo>
                        <a:pt x="509" y="527"/>
                      </a:lnTo>
                      <a:lnTo>
                        <a:pt x="511" y="540"/>
                      </a:lnTo>
                      <a:lnTo>
                        <a:pt x="507" y="556"/>
                      </a:lnTo>
                      <a:lnTo>
                        <a:pt x="510" y="572"/>
                      </a:lnTo>
                      <a:lnTo>
                        <a:pt x="507" y="580"/>
                      </a:lnTo>
                      <a:lnTo>
                        <a:pt x="498" y="588"/>
                      </a:lnTo>
                      <a:lnTo>
                        <a:pt x="498" y="595"/>
                      </a:lnTo>
                      <a:lnTo>
                        <a:pt x="503" y="605"/>
                      </a:lnTo>
                      <a:lnTo>
                        <a:pt x="512" y="607"/>
                      </a:lnTo>
                      <a:lnTo>
                        <a:pt x="522" y="613"/>
                      </a:lnTo>
                      <a:lnTo>
                        <a:pt x="526" y="623"/>
                      </a:lnTo>
                      <a:lnTo>
                        <a:pt x="522" y="627"/>
                      </a:lnTo>
                      <a:lnTo>
                        <a:pt x="511" y="639"/>
                      </a:lnTo>
                      <a:lnTo>
                        <a:pt x="499" y="645"/>
                      </a:lnTo>
                      <a:lnTo>
                        <a:pt x="488" y="66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nvGrpSpPr>
                <p:cNvPr id="84" name="Group 83"/>
                <p:cNvGrpSpPr>
                  <a:grpSpLocks/>
                </p:cNvGrpSpPr>
                <p:nvPr/>
              </p:nvGrpSpPr>
              <p:grpSpPr bwMode="auto">
                <a:xfrm>
                  <a:off x="1973" y="1930"/>
                  <a:ext cx="337" cy="379"/>
                  <a:chOff x="1973" y="1930"/>
                  <a:chExt cx="337" cy="379"/>
                </a:xfrm>
                <a:grpFill/>
              </p:grpSpPr>
              <p:sp>
                <p:nvSpPr>
                  <p:cNvPr id="86" name="Freeform 85"/>
                  <p:cNvSpPr>
                    <a:spLocks/>
                  </p:cNvSpPr>
                  <p:nvPr/>
                </p:nvSpPr>
                <p:spPr bwMode="auto">
                  <a:xfrm>
                    <a:off x="2040" y="2232"/>
                    <a:ext cx="24" cy="31"/>
                  </a:xfrm>
                  <a:custGeom>
                    <a:avLst/>
                    <a:gdLst/>
                    <a:ahLst/>
                    <a:cxnLst>
                      <a:cxn ang="0">
                        <a:pos x="2" y="0"/>
                      </a:cxn>
                      <a:cxn ang="0">
                        <a:pos x="0" y="12"/>
                      </a:cxn>
                      <a:cxn ang="0">
                        <a:pos x="2" y="25"/>
                      </a:cxn>
                      <a:cxn ang="0">
                        <a:pos x="9" y="25"/>
                      </a:cxn>
                      <a:cxn ang="0">
                        <a:pos x="23" y="30"/>
                      </a:cxn>
                      <a:cxn ang="0">
                        <a:pos x="18" y="18"/>
                      </a:cxn>
                      <a:cxn ang="0">
                        <a:pos x="20" y="12"/>
                      </a:cxn>
                      <a:cxn ang="0">
                        <a:pos x="2" y="0"/>
                      </a:cxn>
                    </a:cxnLst>
                    <a:rect l="0" t="0" r="r" b="b"/>
                    <a:pathLst>
                      <a:path w="24" h="31">
                        <a:moveTo>
                          <a:pt x="2" y="0"/>
                        </a:moveTo>
                        <a:lnTo>
                          <a:pt x="0" y="12"/>
                        </a:lnTo>
                        <a:lnTo>
                          <a:pt x="2" y="25"/>
                        </a:lnTo>
                        <a:lnTo>
                          <a:pt x="9" y="25"/>
                        </a:lnTo>
                        <a:lnTo>
                          <a:pt x="23" y="30"/>
                        </a:lnTo>
                        <a:lnTo>
                          <a:pt x="18" y="18"/>
                        </a:lnTo>
                        <a:lnTo>
                          <a:pt x="20" y="12"/>
                        </a:lnTo>
                        <a:lnTo>
                          <a:pt x="2" y="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87" name="Freeform 86"/>
                  <p:cNvSpPr>
                    <a:spLocks/>
                  </p:cNvSpPr>
                  <p:nvPr/>
                </p:nvSpPr>
                <p:spPr bwMode="auto">
                  <a:xfrm>
                    <a:off x="2041" y="2196"/>
                    <a:ext cx="62" cy="76"/>
                  </a:xfrm>
                  <a:custGeom>
                    <a:avLst/>
                    <a:gdLst/>
                    <a:ahLst/>
                    <a:cxnLst>
                      <a:cxn ang="0">
                        <a:pos x="3" y="0"/>
                      </a:cxn>
                      <a:cxn ang="0">
                        <a:pos x="21" y="11"/>
                      </a:cxn>
                      <a:cxn ang="0">
                        <a:pos x="28" y="11"/>
                      </a:cxn>
                      <a:cxn ang="0">
                        <a:pos x="29" y="21"/>
                      </a:cxn>
                      <a:cxn ang="0">
                        <a:pos x="36" y="29"/>
                      </a:cxn>
                      <a:cxn ang="0">
                        <a:pos x="42" y="36"/>
                      </a:cxn>
                      <a:cxn ang="0">
                        <a:pos x="50" y="35"/>
                      </a:cxn>
                      <a:cxn ang="0">
                        <a:pos x="59" y="42"/>
                      </a:cxn>
                      <a:cxn ang="0">
                        <a:pos x="57" y="51"/>
                      </a:cxn>
                      <a:cxn ang="0">
                        <a:pos x="61" y="56"/>
                      </a:cxn>
                      <a:cxn ang="0">
                        <a:pos x="50" y="65"/>
                      </a:cxn>
                      <a:cxn ang="0">
                        <a:pos x="42" y="74"/>
                      </a:cxn>
                      <a:cxn ang="0">
                        <a:pos x="36" y="75"/>
                      </a:cxn>
                      <a:cxn ang="0">
                        <a:pos x="34" y="68"/>
                      </a:cxn>
                      <a:cxn ang="0">
                        <a:pos x="37" y="62"/>
                      </a:cxn>
                      <a:cxn ang="0">
                        <a:pos x="34" y="54"/>
                      </a:cxn>
                      <a:cxn ang="0">
                        <a:pos x="34" y="39"/>
                      </a:cxn>
                      <a:cxn ang="0">
                        <a:pos x="24" y="33"/>
                      </a:cxn>
                      <a:cxn ang="0">
                        <a:pos x="14" y="32"/>
                      </a:cxn>
                      <a:cxn ang="0">
                        <a:pos x="13" y="27"/>
                      </a:cxn>
                      <a:cxn ang="0">
                        <a:pos x="8" y="21"/>
                      </a:cxn>
                      <a:cxn ang="0">
                        <a:pos x="0" y="16"/>
                      </a:cxn>
                      <a:cxn ang="0">
                        <a:pos x="3" y="0"/>
                      </a:cxn>
                    </a:cxnLst>
                    <a:rect l="0" t="0" r="r" b="b"/>
                    <a:pathLst>
                      <a:path w="62" h="76">
                        <a:moveTo>
                          <a:pt x="3" y="0"/>
                        </a:moveTo>
                        <a:lnTo>
                          <a:pt x="21" y="11"/>
                        </a:lnTo>
                        <a:lnTo>
                          <a:pt x="28" y="11"/>
                        </a:lnTo>
                        <a:lnTo>
                          <a:pt x="29" y="21"/>
                        </a:lnTo>
                        <a:lnTo>
                          <a:pt x="36" y="29"/>
                        </a:lnTo>
                        <a:lnTo>
                          <a:pt x="42" y="36"/>
                        </a:lnTo>
                        <a:lnTo>
                          <a:pt x="50" y="35"/>
                        </a:lnTo>
                        <a:lnTo>
                          <a:pt x="59" y="42"/>
                        </a:lnTo>
                        <a:lnTo>
                          <a:pt x="57" y="51"/>
                        </a:lnTo>
                        <a:lnTo>
                          <a:pt x="61" y="56"/>
                        </a:lnTo>
                        <a:lnTo>
                          <a:pt x="50" y="65"/>
                        </a:lnTo>
                        <a:lnTo>
                          <a:pt x="42" y="74"/>
                        </a:lnTo>
                        <a:lnTo>
                          <a:pt x="36" y="75"/>
                        </a:lnTo>
                        <a:lnTo>
                          <a:pt x="34" y="68"/>
                        </a:lnTo>
                        <a:lnTo>
                          <a:pt x="37" y="62"/>
                        </a:lnTo>
                        <a:lnTo>
                          <a:pt x="34" y="54"/>
                        </a:lnTo>
                        <a:lnTo>
                          <a:pt x="34" y="39"/>
                        </a:lnTo>
                        <a:lnTo>
                          <a:pt x="24" y="33"/>
                        </a:lnTo>
                        <a:lnTo>
                          <a:pt x="14" y="32"/>
                        </a:lnTo>
                        <a:lnTo>
                          <a:pt x="13" y="27"/>
                        </a:lnTo>
                        <a:lnTo>
                          <a:pt x="8" y="21"/>
                        </a:lnTo>
                        <a:lnTo>
                          <a:pt x="0" y="16"/>
                        </a:lnTo>
                        <a:lnTo>
                          <a:pt x="3" y="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88" name="Freeform 87"/>
                  <p:cNvSpPr>
                    <a:spLocks/>
                  </p:cNvSpPr>
                  <p:nvPr/>
                </p:nvSpPr>
                <p:spPr bwMode="auto">
                  <a:xfrm>
                    <a:off x="2192" y="2288"/>
                    <a:ext cx="18" cy="21"/>
                  </a:xfrm>
                  <a:custGeom>
                    <a:avLst/>
                    <a:gdLst/>
                    <a:ahLst/>
                    <a:cxnLst>
                      <a:cxn ang="0">
                        <a:pos x="0" y="0"/>
                      </a:cxn>
                      <a:cxn ang="0">
                        <a:pos x="3" y="18"/>
                      </a:cxn>
                      <a:cxn ang="0">
                        <a:pos x="17" y="20"/>
                      </a:cxn>
                      <a:cxn ang="0">
                        <a:pos x="0" y="0"/>
                      </a:cxn>
                    </a:cxnLst>
                    <a:rect l="0" t="0" r="r" b="b"/>
                    <a:pathLst>
                      <a:path w="18" h="21">
                        <a:moveTo>
                          <a:pt x="0" y="0"/>
                        </a:moveTo>
                        <a:lnTo>
                          <a:pt x="3" y="18"/>
                        </a:lnTo>
                        <a:lnTo>
                          <a:pt x="17" y="20"/>
                        </a:lnTo>
                        <a:lnTo>
                          <a:pt x="0" y="0"/>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89" name="Freeform 88"/>
                  <p:cNvSpPr>
                    <a:spLocks/>
                  </p:cNvSpPr>
                  <p:nvPr/>
                </p:nvSpPr>
                <p:spPr bwMode="auto">
                  <a:xfrm>
                    <a:off x="2236" y="2292"/>
                    <a:ext cx="22" cy="17"/>
                  </a:xfrm>
                  <a:custGeom>
                    <a:avLst/>
                    <a:gdLst/>
                    <a:ahLst/>
                    <a:cxnLst>
                      <a:cxn ang="0">
                        <a:pos x="0" y="13"/>
                      </a:cxn>
                      <a:cxn ang="0">
                        <a:pos x="11" y="0"/>
                      </a:cxn>
                      <a:cxn ang="0">
                        <a:pos x="21" y="3"/>
                      </a:cxn>
                      <a:cxn ang="0">
                        <a:pos x="13" y="16"/>
                      </a:cxn>
                      <a:cxn ang="0">
                        <a:pos x="0" y="13"/>
                      </a:cxn>
                    </a:cxnLst>
                    <a:rect l="0" t="0" r="r" b="b"/>
                    <a:pathLst>
                      <a:path w="22" h="17">
                        <a:moveTo>
                          <a:pt x="0" y="13"/>
                        </a:moveTo>
                        <a:lnTo>
                          <a:pt x="11" y="0"/>
                        </a:lnTo>
                        <a:lnTo>
                          <a:pt x="21" y="3"/>
                        </a:lnTo>
                        <a:lnTo>
                          <a:pt x="13" y="16"/>
                        </a:lnTo>
                        <a:lnTo>
                          <a:pt x="0" y="13"/>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90" name="Freeform 89"/>
                  <p:cNvSpPr>
                    <a:spLocks/>
                  </p:cNvSpPr>
                  <p:nvPr/>
                </p:nvSpPr>
                <p:spPr bwMode="auto">
                  <a:xfrm>
                    <a:off x="2285" y="2260"/>
                    <a:ext cx="25" cy="23"/>
                  </a:xfrm>
                  <a:custGeom>
                    <a:avLst/>
                    <a:gdLst/>
                    <a:ahLst/>
                    <a:cxnLst>
                      <a:cxn ang="0">
                        <a:pos x="0" y="14"/>
                      </a:cxn>
                      <a:cxn ang="0">
                        <a:pos x="24" y="22"/>
                      </a:cxn>
                      <a:cxn ang="0">
                        <a:pos x="12" y="0"/>
                      </a:cxn>
                      <a:cxn ang="0">
                        <a:pos x="0" y="14"/>
                      </a:cxn>
                    </a:cxnLst>
                    <a:rect l="0" t="0" r="r" b="b"/>
                    <a:pathLst>
                      <a:path w="25" h="23">
                        <a:moveTo>
                          <a:pt x="0" y="14"/>
                        </a:moveTo>
                        <a:lnTo>
                          <a:pt x="24" y="22"/>
                        </a:lnTo>
                        <a:lnTo>
                          <a:pt x="12" y="0"/>
                        </a:lnTo>
                        <a:lnTo>
                          <a:pt x="0" y="14"/>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sp>
                <p:nvSpPr>
                  <p:cNvPr id="91" name="Freeform 90"/>
                  <p:cNvSpPr>
                    <a:spLocks/>
                  </p:cNvSpPr>
                  <p:nvPr/>
                </p:nvSpPr>
                <p:spPr bwMode="auto">
                  <a:xfrm>
                    <a:off x="1973" y="1930"/>
                    <a:ext cx="74" cy="35"/>
                  </a:xfrm>
                  <a:custGeom>
                    <a:avLst/>
                    <a:gdLst/>
                    <a:ahLst/>
                    <a:cxnLst>
                      <a:cxn ang="0">
                        <a:pos x="0" y="21"/>
                      </a:cxn>
                      <a:cxn ang="0">
                        <a:pos x="34" y="23"/>
                      </a:cxn>
                      <a:cxn ang="0">
                        <a:pos x="44" y="32"/>
                      </a:cxn>
                      <a:cxn ang="0">
                        <a:pos x="55" y="34"/>
                      </a:cxn>
                      <a:cxn ang="0">
                        <a:pos x="73" y="27"/>
                      </a:cxn>
                      <a:cxn ang="0">
                        <a:pos x="62" y="17"/>
                      </a:cxn>
                      <a:cxn ang="0">
                        <a:pos x="47" y="17"/>
                      </a:cxn>
                      <a:cxn ang="0">
                        <a:pos x="41" y="0"/>
                      </a:cxn>
                      <a:cxn ang="0">
                        <a:pos x="29" y="3"/>
                      </a:cxn>
                      <a:cxn ang="0">
                        <a:pos x="0" y="21"/>
                      </a:cxn>
                    </a:cxnLst>
                    <a:rect l="0" t="0" r="r" b="b"/>
                    <a:pathLst>
                      <a:path w="74" h="35">
                        <a:moveTo>
                          <a:pt x="0" y="21"/>
                        </a:moveTo>
                        <a:lnTo>
                          <a:pt x="34" y="23"/>
                        </a:lnTo>
                        <a:lnTo>
                          <a:pt x="44" y="32"/>
                        </a:lnTo>
                        <a:lnTo>
                          <a:pt x="55" y="34"/>
                        </a:lnTo>
                        <a:lnTo>
                          <a:pt x="73" y="27"/>
                        </a:lnTo>
                        <a:lnTo>
                          <a:pt x="62" y="17"/>
                        </a:lnTo>
                        <a:lnTo>
                          <a:pt x="47" y="17"/>
                        </a:lnTo>
                        <a:lnTo>
                          <a:pt x="41" y="0"/>
                        </a:lnTo>
                        <a:lnTo>
                          <a:pt x="29" y="3"/>
                        </a:lnTo>
                        <a:lnTo>
                          <a:pt x="0" y="21"/>
                        </a:lnTo>
                      </a:path>
                    </a:pathLst>
                  </a:custGeom>
                  <a:solidFill>
                    <a:schemeClr val="tx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sp>
              <p:nvSpPr>
                <p:cNvPr id="85" name="Freeform 84"/>
                <p:cNvSpPr>
                  <a:spLocks/>
                </p:cNvSpPr>
                <p:nvPr/>
              </p:nvSpPr>
              <p:spPr bwMode="auto">
                <a:xfrm>
                  <a:off x="2298" y="2018"/>
                  <a:ext cx="116" cy="80"/>
                </a:xfrm>
                <a:custGeom>
                  <a:avLst/>
                  <a:gdLst/>
                  <a:ahLst/>
                  <a:cxnLst>
                    <a:cxn ang="0">
                      <a:pos x="111" y="49"/>
                    </a:cxn>
                    <a:cxn ang="0">
                      <a:pos x="115" y="72"/>
                    </a:cxn>
                    <a:cxn ang="0">
                      <a:pos x="103" y="77"/>
                    </a:cxn>
                    <a:cxn ang="0">
                      <a:pos x="88" y="79"/>
                    </a:cxn>
                    <a:cxn ang="0">
                      <a:pos x="77" y="72"/>
                    </a:cxn>
                    <a:cxn ang="0">
                      <a:pos x="69" y="63"/>
                    </a:cxn>
                    <a:cxn ang="0">
                      <a:pos x="63" y="56"/>
                    </a:cxn>
                    <a:cxn ang="0">
                      <a:pos x="47" y="59"/>
                    </a:cxn>
                    <a:cxn ang="0">
                      <a:pos x="33" y="60"/>
                    </a:cxn>
                    <a:cxn ang="0">
                      <a:pos x="22" y="56"/>
                    </a:cxn>
                    <a:cxn ang="0">
                      <a:pos x="16" y="46"/>
                    </a:cxn>
                    <a:cxn ang="0">
                      <a:pos x="0" y="45"/>
                    </a:cxn>
                    <a:cxn ang="0">
                      <a:pos x="1" y="36"/>
                    </a:cxn>
                    <a:cxn ang="0">
                      <a:pos x="4" y="28"/>
                    </a:cxn>
                    <a:cxn ang="0">
                      <a:pos x="1" y="19"/>
                    </a:cxn>
                    <a:cxn ang="0">
                      <a:pos x="3" y="13"/>
                    </a:cxn>
                    <a:cxn ang="0">
                      <a:pos x="6" y="7"/>
                    </a:cxn>
                    <a:cxn ang="0">
                      <a:pos x="16" y="0"/>
                    </a:cxn>
                    <a:cxn ang="0">
                      <a:pos x="27" y="2"/>
                    </a:cxn>
                    <a:cxn ang="0">
                      <a:pos x="27" y="12"/>
                    </a:cxn>
                    <a:cxn ang="0">
                      <a:pos x="26" y="19"/>
                    </a:cxn>
                    <a:cxn ang="0">
                      <a:pos x="30" y="23"/>
                    </a:cxn>
                    <a:cxn ang="0">
                      <a:pos x="37" y="25"/>
                    </a:cxn>
                    <a:cxn ang="0">
                      <a:pos x="43" y="28"/>
                    </a:cxn>
                    <a:cxn ang="0">
                      <a:pos x="50" y="25"/>
                    </a:cxn>
                    <a:cxn ang="0">
                      <a:pos x="55" y="25"/>
                    </a:cxn>
                    <a:cxn ang="0">
                      <a:pos x="60" y="18"/>
                    </a:cxn>
                    <a:cxn ang="0">
                      <a:pos x="66" y="20"/>
                    </a:cxn>
                    <a:cxn ang="0">
                      <a:pos x="71" y="28"/>
                    </a:cxn>
                    <a:cxn ang="0">
                      <a:pos x="71" y="33"/>
                    </a:cxn>
                    <a:cxn ang="0">
                      <a:pos x="81" y="33"/>
                    </a:cxn>
                    <a:cxn ang="0">
                      <a:pos x="94" y="31"/>
                    </a:cxn>
                    <a:cxn ang="0">
                      <a:pos x="99" y="35"/>
                    </a:cxn>
                    <a:cxn ang="0">
                      <a:pos x="111" y="49"/>
                    </a:cxn>
                  </a:cxnLst>
                  <a:rect l="0" t="0" r="r" b="b"/>
                  <a:pathLst>
                    <a:path w="116" h="80">
                      <a:moveTo>
                        <a:pt x="111" y="49"/>
                      </a:moveTo>
                      <a:lnTo>
                        <a:pt x="115" y="72"/>
                      </a:lnTo>
                      <a:lnTo>
                        <a:pt x="103" y="77"/>
                      </a:lnTo>
                      <a:lnTo>
                        <a:pt x="88" y="79"/>
                      </a:lnTo>
                      <a:lnTo>
                        <a:pt x="77" y="72"/>
                      </a:lnTo>
                      <a:lnTo>
                        <a:pt x="69" y="63"/>
                      </a:lnTo>
                      <a:lnTo>
                        <a:pt x="63" y="56"/>
                      </a:lnTo>
                      <a:lnTo>
                        <a:pt x="47" y="59"/>
                      </a:lnTo>
                      <a:lnTo>
                        <a:pt x="33" y="60"/>
                      </a:lnTo>
                      <a:lnTo>
                        <a:pt x="22" y="56"/>
                      </a:lnTo>
                      <a:lnTo>
                        <a:pt x="16" y="46"/>
                      </a:lnTo>
                      <a:lnTo>
                        <a:pt x="0" y="45"/>
                      </a:lnTo>
                      <a:lnTo>
                        <a:pt x="1" y="36"/>
                      </a:lnTo>
                      <a:lnTo>
                        <a:pt x="4" y="28"/>
                      </a:lnTo>
                      <a:lnTo>
                        <a:pt x="1" y="19"/>
                      </a:lnTo>
                      <a:lnTo>
                        <a:pt x="3" y="13"/>
                      </a:lnTo>
                      <a:lnTo>
                        <a:pt x="6" y="7"/>
                      </a:lnTo>
                      <a:lnTo>
                        <a:pt x="16" y="0"/>
                      </a:lnTo>
                      <a:lnTo>
                        <a:pt x="27" y="2"/>
                      </a:lnTo>
                      <a:lnTo>
                        <a:pt x="27" y="12"/>
                      </a:lnTo>
                      <a:lnTo>
                        <a:pt x="26" y="19"/>
                      </a:lnTo>
                      <a:lnTo>
                        <a:pt x="30" y="23"/>
                      </a:lnTo>
                      <a:lnTo>
                        <a:pt x="37" y="25"/>
                      </a:lnTo>
                      <a:lnTo>
                        <a:pt x="43" y="28"/>
                      </a:lnTo>
                      <a:lnTo>
                        <a:pt x="50" y="25"/>
                      </a:lnTo>
                      <a:lnTo>
                        <a:pt x="55" y="25"/>
                      </a:lnTo>
                      <a:lnTo>
                        <a:pt x="60" y="18"/>
                      </a:lnTo>
                      <a:lnTo>
                        <a:pt x="66" y="20"/>
                      </a:lnTo>
                      <a:lnTo>
                        <a:pt x="71" y="28"/>
                      </a:lnTo>
                      <a:lnTo>
                        <a:pt x="71" y="33"/>
                      </a:lnTo>
                      <a:lnTo>
                        <a:pt x="81" y="33"/>
                      </a:lnTo>
                      <a:lnTo>
                        <a:pt x="94" y="31"/>
                      </a:lnTo>
                      <a:lnTo>
                        <a:pt x="99" y="35"/>
                      </a:lnTo>
                      <a:lnTo>
                        <a:pt x="111" y="49"/>
                      </a:lnTo>
                    </a:path>
                  </a:pathLst>
                </a:custGeom>
                <a:solidFill>
                  <a:schemeClr val="bg2"/>
                </a:solidFill>
                <a:ln w="12700" cap="rnd" cmpd="sng">
                  <a:solidFill>
                    <a:schemeClr val="tx2"/>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he-IL" dirty="0"/>
                </a:p>
              </p:txBody>
            </p:sp>
          </p:grpSp>
        </p:grpSp>
      </p:grpSp>
      <p:sp>
        <p:nvSpPr>
          <p:cNvPr id="2" name="TextBox 1"/>
          <p:cNvSpPr txBox="1"/>
          <p:nvPr/>
        </p:nvSpPr>
        <p:spPr>
          <a:xfrm>
            <a:off x="658322" y="4543827"/>
            <a:ext cx="2466736" cy="276999"/>
          </a:xfrm>
          <a:prstGeom prst="rect">
            <a:avLst/>
          </a:prstGeom>
          <a:noFill/>
          <a:ln>
            <a:noFill/>
          </a:ln>
        </p:spPr>
        <p:txBody>
          <a:bodyPr wrap="square" lIns="0" tIns="0" rIns="0" bIns="0" rtlCol="1">
            <a:spAutoFit/>
          </a:bodyPr>
          <a:lstStyle/>
          <a:p>
            <a:pPr algn="ctr" rtl="1"/>
            <a:r>
              <a:rPr lang="he-IL" sz="1800" noProof="0" dirty="0" smtClean="0">
                <a:solidFill>
                  <a:schemeClr val="bg1"/>
                </a:solidFill>
                <a:latin typeface="Georgia" pitchFamily="18" charset="0"/>
                <a:cs typeface="Arial" pitchFamily="34" charset="0"/>
              </a:rPr>
              <a:t>חברות</a:t>
            </a:r>
          </a:p>
        </p:txBody>
      </p:sp>
      <p:sp>
        <p:nvSpPr>
          <p:cNvPr id="118" name="TextBox 117"/>
          <p:cNvSpPr txBox="1"/>
          <p:nvPr/>
        </p:nvSpPr>
        <p:spPr>
          <a:xfrm>
            <a:off x="670276" y="6489521"/>
            <a:ext cx="2466736" cy="276999"/>
          </a:xfrm>
          <a:prstGeom prst="rect">
            <a:avLst/>
          </a:prstGeom>
          <a:noFill/>
          <a:ln>
            <a:noFill/>
          </a:ln>
        </p:spPr>
        <p:txBody>
          <a:bodyPr wrap="square" lIns="0" tIns="0" rIns="0" bIns="0" rtlCol="1">
            <a:spAutoFit/>
          </a:bodyPr>
          <a:lstStyle/>
          <a:p>
            <a:pPr algn="ctr" rtl="1"/>
            <a:r>
              <a:rPr lang="he-IL" sz="1800" noProof="0" dirty="0" smtClean="0">
                <a:solidFill>
                  <a:schemeClr val="bg1"/>
                </a:solidFill>
                <a:latin typeface="Georgia" pitchFamily="18" charset="0"/>
                <a:cs typeface="Arial" pitchFamily="34" charset="0"/>
              </a:rPr>
              <a:t>נכסים</a:t>
            </a:r>
          </a:p>
        </p:txBody>
      </p:sp>
      <p:sp>
        <p:nvSpPr>
          <p:cNvPr id="119" name="Oval 118"/>
          <p:cNvSpPr/>
          <p:nvPr/>
        </p:nvSpPr>
        <p:spPr>
          <a:xfrm>
            <a:off x="395728" y="4258514"/>
            <a:ext cx="901528" cy="920276"/>
          </a:xfrm>
          <a:prstGeom prst="ellipse">
            <a:avLst/>
          </a:prstGeom>
          <a:solidFill>
            <a:schemeClr val="accent4"/>
          </a:solidFill>
          <a:ln w="25400">
            <a:solidFill>
              <a:schemeClr val="accent4"/>
            </a:solidFill>
          </a:ln>
        </p:spPr>
        <p:txBody>
          <a:bodyPr vert="horz" wrap="square" lIns="91440" tIns="45720" rIns="91440" bIns="45720" rtlCol="0" anchor="ctr">
            <a:noAutofit/>
          </a:bodyPr>
          <a:lstStyle/>
          <a:p>
            <a:pPr algn="ctr"/>
            <a:r>
              <a:rPr lang="he-IL" sz="1400" b="1" dirty="0" smtClean="0">
                <a:solidFill>
                  <a:schemeClr val="bg1"/>
                </a:solidFill>
              </a:rPr>
              <a:t>מעריך שווי</a:t>
            </a:r>
          </a:p>
        </p:txBody>
      </p:sp>
      <p:cxnSp>
        <p:nvCxnSpPr>
          <p:cNvPr id="120" name="Straight Arrow Connector 119"/>
          <p:cNvCxnSpPr>
            <a:stCxn id="121" idx="1"/>
          </p:cNvCxnSpPr>
          <p:nvPr/>
        </p:nvCxnSpPr>
        <p:spPr>
          <a:xfrm flipH="1" flipV="1">
            <a:off x="2255872" y="5505913"/>
            <a:ext cx="496686" cy="53086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2629806" y="5912436"/>
            <a:ext cx="838200" cy="849080"/>
          </a:xfrm>
          <a:prstGeom prst="ellipse">
            <a:avLst/>
          </a:prstGeom>
          <a:solidFill>
            <a:schemeClr val="tx2"/>
          </a:solidFill>
          <a:ln w="25400">
            <a:solidFill>
              <a:schemeClr val="tx2"/>
            </a:solidFill>
          </a:ln>
        </p:spPr>
        <p:txBody>
          <a:bodyPr vert="horz" wrap="square" lIns="91440" tIns="45720" rIns="91440" bIns="45720" rtlCol="0" anchor="ctr">
            <a:noAutofit/>
          </a:bodyPr>
          <a:lstStyle/>
          <a:p>
            <a:pPr algn="ctr"/>
            <a:r>
              <a:rPr lang="he-IL" sz="1400" b="1" dirty="0" smtClean="0">
                <a:solidFill>
                  <a:schemeClr val="bg1"/>
                </a:solidFill>
              </a:rPr>
              <a:t>שמאי</a:t>
            </a:r>
          </a:p>
        </p:txBody>
      </p:sp>
    </p:spTree>
    <p:custDataLst>
      <p:tags r:id="rId1"/>
    </p:custDataLst>
    <p:extLst>
      <p:ext uri="{BB962C8B-B14F-4D97-AF65-F5344CB8AC3E}">
        <p14:creationId xmlns:p14="http://schemas.microsoft.com/office/powerpoint/2010/main" val="3274032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5</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מי עושה מה?</a:t>
            </a:r>
            <a:br>
              <a:rPr lang="he-IL" sz="2400" dirty="0" smtClean="0"/>
            </a:br>
            <a:r>
              <a:rPr lang="he-IL" sz="2000" dirty="0" smtClean="0"/>
              <a:t>נכסים מול חברות</a:t>
            </a:r>
            <a:endParaRPr lang="he-IL" sz="2400" dirty="0"/>
          </a:p>
        </p:txBody>
      </p:sp>
      <p:sp>
        <p:nvSpPr>
          <p:cNvPr id="122" name="Rectangle 121"/>
          <p:cNvSpPr/>
          <p:nvPr/>
        </p:nvSpPr>
        <p:spPr>
          <a:xfrm>
            <a:off x="7710046" y="2662577"/>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p>
        </p:txBody>
      </p:sp>
      <p:sp>
        <p:nvSpPr>
          <p:cNvPr id="123" name="Rectangle 122"/>
          <p:cNvSpPr/>
          <p:nvPr/>
        </p:nvSpPr>
        <p:spPr>
          <a:xfrm>
            <a:off x="7710046" y="3962400"/>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endParaRPr lang="he-IL" sz="1400" b="1" dirty="0">
              <a:solidFill>
                <a:schemeClr val="bg1"/>
              </a:solidFill>
            </a:endParaRPr>
          </a:p>
        </p:txBody>
      </p:sp>
      <p:sp>
        <p:nvSpPr>
          <p:cNvPr id="124" name="Rectangle 123"/>
          <p:cNvSpPr/>
          <p:nvPr/>
        </p:nvSpPr>
        <p:spPr>
          <a:xfrm>
            <a:off x="7710046" y="3315780"/>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endParaRPr lang="he-IL" sz="1400" b="1" dirty="0">
              <a:solidFill>
                <a:schemeClr val="bg1"/>
              </a:solidFill>
            </a:endParaRPr>
          </a:p>
        </p:txBody>
      </p:sp>
      <p:sp>
        <p:nvSpPr>
          <p:cNvPr id="125" name="Rectangle 124"/>
          <p:cNvSpPr/>
          <p:nvPr/>
        </p:nvSpPr>
        <p:spPr>
          <a:xfrm>
            <a:off x="6631133" y="2662577"/>
            <a:ext cx="988867" cy="570420"/>
          </a:xfrm>
          <a:prstGeom prst="rect">
            <a:avLst/>
          </a:prstGeom>
          <a:solidFill>
            <a:schemeClr val="accent5"/>
          </a:solidFill>
          <a:ln w="25400">
            <a:solidFill>
              <a:schemeClr val="accent5"/>
            </a:solidFill>
          </a:ln>
        </p:spPr>
        <p:txBody>
          <a:bodyPr vert="horz" wrap="square" lIns="91440" tIns="45720" rIns="91440" bIns="45720" rtlCol="0" anchor="ctr">
            <a:noAutofit/>
          </a:bodyPr>
          <a:lstStyle/>
          <a:p>
            <a:pPr algn="ctr" rtl="1"/>
            <a:r>
              <a:rPr lang="he-IL" sz="1400" b="1" dirty="0" smtClean="0">
                <a:solidFill>
                  <a:schemeClr val="bg1"/>
                </a:solidFill>
              </a:rPr>
              <a:t>מעריך שווי</a:t>
            </a:r>
            <a:endParaRPr lang="he-IL" sz="1400" b="1" dirty="0">
              <a:solidFill>
                <a:schemeClr val="bg1"/>
              </a:solidFill>
            </a:endParaRPr>
          </a:p>
        </p:txBody>
      </p:sp>
      <p:sp>
        <p:nvSpPr>
          <p:cNvPr id="126" name="Rectangle 125"/>
          <p:cNvSpPr/>
          <p:nvPr/>
        </p:nvSpPr>
        <p:spPr>
          <a:xfrm>
            <a:off x="6622596" y="3962400"/>
            <a:ext cx="988867" cy="570420"/>
          </a:xfrm>
          <a:prstGeom prst="rect">
            <a:avLst/>
          </a:prstGeom>
          <a:solidFill>
            <a:schemeClr val="accent5"/>
          </a:solidFill>
          <a:ln w="25400">
            <a:solidFill>
              <a:schemeClr val="accent5"/>
            </a:solidFill>
          </a:ln>
        </p:spPr>
        <p:txBody>
          <a:bodyPr vert="horz" wrap="square" lIns="91440" tIns="45720" rIns="91440" bIns="45720" rtlCol="0" anchor="ctr">
            <a:noAutofit/>
          </a:bodyPr>
          <a:lstStyle/>
          <a:p>
            <a:pPr algn="ctr" rtl="1"/>
            <a:r>
              <a:rPr lang="he-IL" sz="1400" b="1" dirty="0" smtClean="0">
                <a:solidFill>
                  <a:schemeClr val="bg1"/>
                </a:solidFill>
              </a:rPr>
              <a:t>מעריך שווי</a:t>
            </a:r>
            <a:endParaRPr lang="he-IL" sz="1400" b="1" dirty="0">
              <a:solidFill>
                <a:schemeClr val="bg1"/>
              </a:solidFill>
            </a:endParaRPr>
          </a:p>
        </p:txBody>
      </p:sp>
      <p:sp>
        <p:nvSpPr>
          <p:cNvPr id="127" name="Rectangle 126"/>
          <p:cNvSpPr/>
          <p:nvPr/>
        </p:nvSpPr>
        <p:spPr>
          <a:xfrm>
            <a:off x="6622596" y="3315780"/>
            <a:ext cx="988867" cy="570420"/>
          </a:xfrm>
          <a:prstGeom prst="rect">
            <a:avLst/>
          </a:prstGeom>
          <a:solidFill>
            <a:schemeClr val="accent5"/>
          </a:solidFill>
          <a:ln w="25400">
            <a:solidFill>
              <a:schemeClr val="accent5"/>
            </a:solidFill>
          </a:ln>
        </p:spPr>
        <p:txBody>
          <a:bodyPr vert="horz" wrap="square" lIns="91440" tIns="45720" rIns="91440" bIns="45720" rtlCol="0" anchor="ctr">
            <a:noAutofit/>
          </a:bodyPr>
          <a:lstStyle/>
          <a:p>
            <a:pPr algn="ctr" rtl="1"/>
            <a:r>
              <a:rPr lang="he-IL" sz="1400" b="1" dirty="0" smtClean="0">
                <a:solidFill>
                  <a:schemeClr val="bg1"/>
                </a:solidFill>
              </a:rPr>
              <a:t>מעריך שווי</a:t>
            </a:r>
            <a:endParaRPr lang="he-IL" sz="1400" b="1" dirty="0">
              <a:solidFill>
                <a:schemeClr val="bg1"/>
              </a:solidFill>
            </a:endParaRPr>
          </a:p>
        </p:txBody>
      </p:sp>
      <p:sp>
        <p:nvSpPr>
          <p:cNvPr id="128" name="Rectangle 127"/>
          <p:cNvSpPr/>
          <p:nvPr/>
        </p:nvSpPr>
        <p:spPr>
          <a:xfrm>
            <a:off x="5564333" y="2650694"/>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endParaRPr lang="he-IL" sz="1400" b="1" dirty="0">
              <a:solidFill>
                <a:schemeClr val="bg1"/>
              </a:solidFill>
            </a:endParaRPr>
          </a:p>
        </p:txBody>
      </p:sp>
      <p:sp>
        <p:nvSpPr>
          <p:cNvPr id="129" name="Rectangle 128"/>
          <p:cNvSpPr/>
          <p:nvPr/>
        </p:nvSpPr>
        <p:spPr>
          <a:xfrm>
            <a:off x="5564333" y="3962400"/>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endParaRPr lang="he-IL" sz="1400" b="1" dirty="0">
              <a:solidFill>
                <a:schemeClr val="bg1"/>
              </a:solidFill>
            </a:endParaRPr>
          </a:p>
        </p:txBody>
      </p:sp>
      <p:sp>
        <p:nvSpPr>
          <p:cNvPr id="130" name="Rectangle 129"/>
          <p:cNvSpPr/>
          <p:nvPr/>
        </p:nvSpPr>
        <p:spPr>
          <a:xfrm>
            <a:off x="5564333" y="3315780"/>
            <a:ext cx="988867" cy="570420"/>
          </a:xfrm>
          <a:prstGeom prst="rect">
            <a:avLst/>
          </a:prstGeom>
          <a:solidFill>
            <a:schemeClr val="tx2"/>
          </a:solidFill>
          <a:ln w="25400">
            <a:solidFill>
              <a:schemeClr val="tx2"/>
            </a:solidFill>
          </a:ln>
        </p:spPr>
        <p:txBody>
          <a:bodyPr vert="horz" wrap="square" lIns="91440" tIns="45720" rIns="91440" bIns="45720" rtlCol="0" anchor="ctr">
            <a:noAutofit/>
          </a:bodyPr>
          <a:lstStyle/>
          <a:p>
            <a:pPr algn="ctr" rtl="1"/>
            <a:r>
              <a:rPr lang="he-IL" sz="1400" b="1" dirty="0" smtClean="0">
                <a:solidFill>
                  <a:schemeClr val="bg1"/>
                </a:solidFill>
              </a:rPr>
              <a:t>שמאי</a:t>
            </a:r>
            <a:endParaRPr lang="he-IL" sz="1400" b="1" dirty="0">
              <a:solidFill>
                <a:schemeClr val="bg1"/>
              </a:solidFill>
            </a:endParaRPr>
          </a:p>
        </p:txBody>
      </p:sp>
      <p:sp>
        <p:nvSpPr>
          <p:cNvPr id="131" name="TextBox 130"/>
          <p:cNvSpPr txBox="1"/>
          <p:nvPr/>
        </p:nvSpPr>
        <p:spPr>
          <a:xfrm>
            <a:off x="7710046" y="2234214"/>
            <a:ext cx="1046411" cy="246221"/>
          </a:xfrm>
          <a:prstGeom prst="rect">
            <a:avLst/>
          </a:prstGeom>
          <a:noFill/>
          <a:ln>
            <a:noFill/>
          </a:ln>
        </p:spPr>
        <p:txBody>
          <a:bodyPr wrap="square" lIns="0" tIns="0" rIns="0" bIns="0" rtlCol="1">
            <a:spAutoFit/>
          </a:bodyPr>
          <a:lstStyle/>
          <a:p>
            <a:pPr algn="ctr" rtl="1"/>
            <a:r>
              <a:rPr lang="he-IL" sz="1600" b="1" noProof="0" dirty="0" smtClean="0">
                <a:solidFill>
                  <a:schemeClr val="tx1"/>
                </a:solidFill>
                <a:latin typeface="Georgia" pitchFamily="18" charset="0"/>
                <a:cs typeface="Arial" pitchFamily="34" charset="0"/>
              </a:rPr>
              <a:t>קרקע</a:t>
            </a:r>
          </a:p>
        </p:txBody>
      </p:sp>
      <p:cxnSp>
        <p:nvCxnSpPr>
          <p:cNvPr id="132" name="Straight Connector 131"/>
          <p:cNvCxnSpPr/>
          <p:nvPr/>
        </p:nvCxnSpPr>
        <p:spPr>
          <a:xfrm>
            <a:off x="7710046" y="2514600"/>
            <a:ext cx="9888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702876" y="2234214"/>
            <a:ext cx="917123" cy="246221"/>
          </a:xfrm>
          <a:prstGeom prst="rect">
            <a:avLst/>
          </a:prstGeom>
          <a:noFill/>
          <a:ln>
            <a:noFill/>
          </a:ln>
        </p:spPr>
        <p:txBody>
          <a:bodyPr wrap="square" lIns="0" tIns="0" rIns="0" bIns="0" rtlCol="1">
            <a:spAutoFit/>
          </a:bodyPr>
          <a:lstStyle/>
          <a:p>
            <a:pPr algn="ctr" rtl="1"/>
            <a:r>
              <a:rPr lang="he-IL" sz="1600" b="1" noProof="0" dirty="0" smtClean="0">
                <a:solidFill>
                  <a:schemeClr val="tx1"/>
                </a:solidFill>
                <a:latin typeface="Georgia" pitchFamily="18" charset="0"/>
                <a:cs typeface="Arial" pitchFamily="34" charset="0"/>
              </a:rPr>
              <a:t>פרויקט</a:t>
            </a:r>
          </a:p>
        </p:txBody>
      </p:sp>
      <p:cxnSp>
        <p:nvCxnSpPr>
          <p:cNvPr id="134" name="Straight Connector 133"/>
          <p:cNvCxnSpPr/>
          <p:nvPr/>
        </p:nvCxnSpPr>
        <p:spPr>
          <a:xfrm>
            <a:off x="6631133" y="2514600"/>
            <a:ext cx="9888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458173" y="2265602"/>
            <a:ext cx="1244703" cy="246221"/>
          </a:xfrm>
          <a:prstGeom prst="rect">
            <a:avLst/>
          </a:prstGeom>
          <a:noFill/>
          <a:ln>
            <a:noFill/>
          </a:ln>
        </p:spPr>
        <p:txBody>
          <a:bodyPr wrap="square" lIns="0" tIns="0" rIns="0" bIns="0" rtlCol="1">
            <a:spAutoFit/>
          </a:bodyPr>
          <a:lstStyle/>
          <a:p>
            <a:pPr algn="ctr" rtl="1"/>
            <a:r>
              <a:rPr lang="he-IL" sz="1600" b="1" noProof="0" dirty="0" smtClean="0">
                <a:solidFill>
                  <a:schemeClr val="tx1"/>
                </a:solidFill>
                <a:latin typeface="Georgia" pitchFamily="18" charset="0"/>
                <a:cs typeface="Arial" pitchFamily="34" charset="0"/>
              </a:rPr>
              <a:t>נכס מוגמר</a:t>
            </a:r>
          </a:p>
        </p:txBody>
      </p:sp>
      <p:cxnSp>
        <p:nvCxnSpPr>
          <p:cNvPr id="136" name="Straight Connector 135"/>
          <p:cNvCxnSpPr/>
          <p:nvPr/>
        </p:nvCxnSpPr>
        <p:spPr>
          <a:xfrm>
            <a:off x="5564333" y="2514600"/>
            <a:ext cx="9888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8756457" y="2870055"/>
            <a:ext cx="858245" cy="246221"/>
          </a:xfrm>
          <a:prstGeom prst="rect">
            <a:avLst/>
          </a:prstGeom>
          <a:noFill/>
          <a:ln>
            <a:noFill/>
          </a:ln>
        </p:spPr>
        <p:txBody>
          <a:bodyPr wrap="square" lIns="0" tIns="0" rIns="0" bIns="0" rtlCol="1">
            <a:spAutoFit/>
          </a:bodyPr>
          <a:lstStyle/>
          <a:p>
            <a:pPr algn="r" rtl="1"/>
            <a:r>
              <a:rPr lang="he-IL" sz="1600" b="1" noProof="0" dirty="0" smtClean="0">
                <a:solidFill>
                  <a:schemeClr val="tx1"/>
                </a:solidFill>
                <a:latin typeface="Georgia" pitchFamily="18" charset="0"/>
                <a:cs typeface="Arial" pitchFamily="34" charset="0"/>
              </a:rPr>
              <a:t>מגורים</a:t>
            </a:r>
          </a:p>
        </p:txBody>
      </p:sp>
      <p:sp>
        <p:nvSpPr>
          <p:cNvPr id="138" name="TextBox 137"/>
          <p:cNvSpPr txBox="1"/>
          <p:nvPr/>
        </p:nvSpPr>
        <p:spPr>
          <a:xfrm>
            <a:off x="8794791" y="3357562"/>
            <a:ext cx="784478" cy="492443"/>
          </a:xfrm>
          <a:prstGeom prst="rect">
            <a:avLst/>
          </a:prstGeom>
          <a:noFill/>
          <a:ln>
            <a:noFill/>
          </a:ln>
        </p:spPr>
        <p:txBody>
          <a:bodyPr wrap="square" lIns="0" tIns="0" rIns="0" bIns="0" rtlCol="1">
            <a:spAutoFit/>
          </a:bodyPr>
          <a:lstStyle/>
          <a:p>
            <a:pPr algn="r" rtl="1"/>
            <a:r>
              <a:rPr lang="he-IL" sz="1600" b="1" noProof="0" dirty="0" smtClean="0">
                <a:solidFill>
                  <a:schemeClr val="tx1"/>
                </a:solidFill>
                <a:latin typeface="Georgia" pitchFamily="18" charset="0"/>
                <a:cs typeface="Arial" pitchFamily="34" charset="0"/>
              </a:rPr>
              <a:t>מסחר ומשרדים</a:t>
            </a:r>
          </a:p>
        </p:txBody>
      </p:sp>
      <p:sp>
        <p:nvSpPr>
          <p:cNvPr id="139" name="TextBox 138"/>
          <p:cNvSpPr txBox="1"/>
          <p:nvPr/>
        </p:nvSpPr>
        <p:spPr>
          <a:xfrm>
            <a:off x="8928540" y="4129208"/>
            <a:ext cx="654078" cy="246221"/>
          </a:xfrm>
          <a:prstGeom prst="rect">
            <a:avLst/>
          </a:prstGeom>
          <a:noFill/>
          <a:ln>
            <a:noFill/>
          </a:ln>
        </p:spPr>
        <p:txBody>
          <a:bodyPr wrap="square" lIns="0" tIns="0" rIns="0" bIns="0" rtlCol="1">
            <a:spAutoFit/>
          </a:bodyPr>
          <a:lstStyle/>
          <a:p>
            <a:pPr algn="r" rtl="1"/>
            <a:r>
              <a:rPr lang="he-IL" sz="1600" b="1" noProof="0" dirty="0" smtClean="0">
                <a:solidFill>
                  <a:schemeClr val="tx1"/>
                </a:solidFill>
                <a:latin typeface="Georgia" pitchFamily="18" charset="0"/>
                <a:cs typeface="Arial" pitchFamily="34" charset="0"/>
              </a:rPr>
              <a:t>תעשייה</a:t>
            </a:r>
          </a:p>
        </p:txBody>
      </p:sp>
      <p:sp>
        <p:nvSpPr>
          <p:cNvPr id="140" name="Right Brace 139"/>
          <p:cNvSpPr/>
          <p:nvPr/>
        </p:nvSpPr>
        <p:spPr>
          <a:xfrm rot="5400000">
            <a:off x="6762320" y="3314479"/>
            <a:ext cx="762000" cy="3289910"/>
          </a:xfrm>
          <a:prstGeom prst="rightBrac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1" name="TextBox 140"/>
          <p:cNvSpPr txBox="1"/>
          <p:nvPr/>
        </p:nvSpPr>
        <p:spPr>
          <a:xfrm>
            <a:off x="5756361" y="5351520"/>
            <a:ext cx="2778039" cy="307777"/>
          </a:xfrm>
          <a:prstGeom prst="rect">
            <a:avLst/>
          </a:prstGeom>
          <a:noFill/>
          <a:ln>
            <a:noFill/>
          </a:ln>
        </p:spPr>
        <p:txBody>
          <a:bodyPr wrap="square" lIns="0" tIns="0" rIns="0" bIns="0" rtlCol="1">
            <a:spAutoFit/>
          </a:bodyPr>
          <a:lstStyle/>
          <a:p>
            <a:pPr algn="ctr"/>
            <a:r>
              <a:rPr lang="he-IL" sz="2000" b="1" noProof="0" dirty="0" smtClean="0">
                <a:solidFill>
                  <a:schemeClr val="tx1"/>
                </a:solidFill>
                <a:latin typeface="Georgia" pitchFamily="18" charset="0"/>
                <a:cs typeface="Arial" pitchFamily="34" charset="0"/>
              </a:rPr>
              <a:t>נכסים</a:t>
            </a:r>
          </a:p>
        </p:txBody>
      </p:sp>
      <p:sp>
        <p:nvSpPr>
          <p:cNvPr id="3" name="Rectangle 2"/>
          <p:cNvSpPr/>
          <p:nvPr/>
        </p:nvSpPr>
        <p:spPr>
          <a:xfrm>
            <a:off x="996752" y="2650694"/>
            <a:ext cx="3134580" cy="1882126"/>
          </a:xfrm>
          <a:prstGeom prst="rect">
            <a:avLst/>
          </a:prstGeom>
          <a:solidFill>
            <a:schemeClr val="accent5"/>
          </a:solidFill>
          <a:ln w="6350">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he-IL" sz="2400" b="1" dirty="0" smtClean="0">
                <a:solidFill>
                  <a:schemeClr val="bg1"/>
                </a:solidFill>
              </a:rPr>
              <a:t>הערכת חברות נעשית על ידי מעריך שווי</a:t>
            </a:r>
          </a:p>
        </p:txBody>
      </p:sp>
      <p:sp>
        <p:nvSpPr>
          <p:cNvPr id="142" name="Right Brace 141"/>
          <p:cNvSpPr/>
          <p:nvPr/>
        </p:nvSpPr>
        <p:spPr>
          <a:xfrm rot="5400000">
            <a:off x="2145307" y="3314479"/>
            <a:ext cx="762000" cy="3289910"/>
          </a:xfrm>
          <a:prstGeom prst="rightBrac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43" name="TextBox 142"/>
          <p:cNvSpPr txBox="1"/>
          <p:nvPr/>
        </p:nvSpPr>
        <p:spPr>
          <a:xfrm>
            <a:off x="1139348" y="5351520"/>
            <a:ext cx="2778039" cy="307777"/>
          </a:xfrm>
          <a:prstGeom prst="rect">
            <a:avLst/>
          </a:prstGeom>
          <a:noFill/>
          <a:ln>
            <a:noFill/>
          </a:ln>
        </p:spPr>
        <p:txBody>
          <a:bodyPr wrap="square" lIns="0" tIns="0" rIns="0" bIns="0" rtlCol="1">
            <a:spAutoFit/>
          </a:bodyPr>
          <a:lstStyle/>
          <a:p>
            <a:pPr algn="ctr"/>
            <a:r>
              <a:rPr lang="he-IL" sz="2000" b="1" noProof="0" dirty="0" smtClean="0">
                <a:solidFill>
                  <a:schemeClr val="tx1"/>
                </a:solidFill>
                <a:latin typeface="Georgia" pitchFamily="18" charset="0"/>
                <a:cs typeface="Arial" pitchFamily="34" charset="0"/>
              </a:rPr>
              <a:t>חברות</a:t>
            </a:r>
          </a:p>
        </p:txBody>
      </p:sp>
    </p:spTree>
    <p:custDataLst>
      <p:tags r:id="rId1"/>
    </p:custDataLst>
    <p:extLst>
      <p:ext uri="{BB962C8B-B14F-4D97-AF65-F5344CB8AC3E}">
        <p14:creationId xmlns:p14="http://schemas.microsoft.com/office/powerpoint/2010/main" val="2134659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6</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איך מעריכים </a:t>
            </a:r>
            <a:r>
              <a:rPr lang="he-IL" sz="2400" dirty="0" smtClean="0"/>
              <a:t>חברות נדל"ן</a:t>
            </a:r>
            <a:r>
              <a:rPr lang="he-IL" sz="2400" dirty="0" smtClean="0"/>
              <a:t>?</a:t>
            </a:r>
            <a:br>
              <a:rPr lang="he-IL" sz="2400" dirty="0" smtClean="0"/>
            </a:br>
            <a:r>
              <a:rPr lang="he-IL" sz="2000" dirty="0" err="1" smtClean="0"/>
              <a:t>Net</a:t>
            </a:r>
            <a:r>
              <a:rPr lang="he-IL" sz="2000" dirty="0" smtClean="0"/>
              <a:t> </a:t>
            </a:r>
            <a:r>
              <a:rPr lang="he-IL" sz="2000" dirty="0" err="1" smtClean="0"/>
              <a:t>Asset</a:t>
            </a:r>
            <a:r>
              <a:rPr lang="he-IL" sz="2000" dirty="0" smtClean="0"/>
              <a:t> </a:t>
            </a:r>
            <a:r>
              <a:rPr lang="he-IL" sz="2000" dirty="0" err="1" smtClean="0"/>
              <a:t>Value</a:t>
            </a:r>
            <a:r>
              <a:rPr lang="he-IL" sz="2000" dirty="0" smtClean="0"/>
              <a:t> </a:t>
            </a:r>
            <a:r>
              <a:rPr lang="he-IL" sz="2000" dirty="0" smtClean="0"/>
              <a:t>- </a:t>
            </a:r>
            <a:r>
              <a:rPr lang="en-US" sz="2000" dirty="0" smtClean="0"/>
              <a:t>NAV</a:t>
            </a:r>
            <a:endParaRPr lang="he-IL" sz="2400" dirty="0"/>
          </a:p>
        </p:txBody>
      </p:sp>
      <p:sp>
        <p:nvSpPr>
          <p:cNvPr id="66" name="TextBox 65"/>
          <p:cNvSpPr txBox="1"/>
          <p:nvPr/>
        </p:nvSpPr>
        <p:spPr>
          <a:xfrm>
            <a:off x="5245224" y="2061220"/>
            <a:ext cx="4112140" cy="2257028"/>
          </a:xfrm>
          <a:prstGeom prst="rect">
            <a:avLst/>
          </a:prstGeom>
          <a:noFill/>
          <a:ln>
            <a:noFill/>
          </a:ln>
        </p:spPr>
        <p:txBody>
          <a:bodyPr wrap="square" lIns="0" tIns="0" rIns="0" bIns="0" rtlCol="1">
            <a:spAutoFit/>
          </a:bodyPr>
          <a:lstStyle/>
          <a:p>
            <a:pPr lvl="0" indent="-304018" algn="r" defTabSz="1019175" rtl="1" fontAlgn="base">
              <a:lnSpc>
                <a:spcPts val="1671"/>
              </a:lnSpc>
              <a:spcAft>
                <a:spcPts val="600"/>
              </a:spcAft>
              <a:buClr>
                <a:srgbClr val="000000"/>
              </a:buClr>
            </a:pPr>
            <a:r>
              <a:rPr lang="he-IL" sz="2000" b="1" dirty="0">
                <a:solidFill>
                  <a:srgbClr val="C00000"/>
                </a:solidFill>
                <a:latin typeface="Georgia" pitchFamily="18" charset="0"/>
              </a:rPr>
              <a:t>שיטת השווי </a:t>
            </a:r>
            <a:r>
              <a:rPr lang="he-IL" sz="2000" b="1" dirty="0" err="1" smtClean="0">
                <a:solidFill>
                  <a:srgbClr val="C00000"/>
                </a:solidFill>
                <a:latin typeface="Georgia" pitchFamily="18" charset="0"/>
              </a:rPr>
              <a:t>הנכסי</a:t>
            </a:r>
            <a:r>
              <a:rPr lang="he-IL" sz="2000" b="1" dirty="0" smtClean="0">
                <a:solidFill>
                  <a:srgbClr val="C00000"/>
                </a:solidFill>
                <a:latin typeface="Georgia" pitchFamily="18" charset="0"/>
              </a:rPr>
              <a:t> הנקי </a:t>
            </a:r>
            <a:r>
              <a:rPr lang="he-IL" sz="2000" b="1" dirty="0">
                <a:solidFill>
                  <a:srgbClr val="C00000"/>
                </a:solidFill>
                <a:latin typeface="Georgia" pitchFamily="18" charset="0"/>
              </a:rPr>
              <a:t>- NAV</a:t>
            </a:r>
          </a:p>
          <a:p>
            <a:pPr lvl="0" indent="-304018" algn="r" defTabSz="1019175" rtl="1" fontAlgn="base">
              <a:lnSpc>
                <a:spcPts val="1671"/>
              </a:lnSpc>
              <a:spcAft>
                <a:spcPts val="600"/>
              </a:spcAft>
              <a:buClr>
                <a:srgbClr val="000000"/>
              </a:buClr>
            </a:pPr>
            <a:r>
              <a:rPr lang="he-IL" sz="1600" dirty="0">
                <a:solidFill>
                  <a:srgbClr val="000000"/>
                </a:solidFill>
                <a:latin typeface="Georgia" pitchFamily="18" charset="0"/>
              </a:rPr>
              <a:t>שיטת השווי </a:t>
            </a:r>
            <a:r>
              <a:rPr lang="he-IL" sz="1600" dirty="0" err="1">
                <a:solidFill>
                  <a:srgbClr val="000000"/>
                </a:solidFill>
                <a:latin typeface="Georgia" pitchFamily="18" charset="0"/>
              </a:rPr>
              <a:t>הנכסי</a:t>
            </a:r>
            <a:r>
              <a:rPr lang="he-IL" sz="1600" dirty="0">
                <a:solidFill>
                  <a:srgbClr val="000000"/>
                </a:solidFill>
                <a:latin typeface="Georgia" pitchFamily="18" charset="0"/>
              </a:rPr>
              <a:t> הנקי </a:t>
            </a:r>
            <a:r>
              <a:rPr lang="he-IL" sz="1600" dirty="0" smtClean="0">
                <a:solidFill>
                  <a:srgbClr val="000000"/>
                </a:solidFill>
                <a:latin typeface="Georgia" pitchFamily="18" charset="0"/>
              </a:rPr>
              <a:t>(NAV), </a:t>
            </a:r>
            <a:r>
              <a:rPr lang="he-IL" sz="1600" dirty="0">
                <a:solidFill>
                  <a:srgbClr val="000000"/>
                </a:solidFill>
                <a:latin typeface="Georgia" pitchFamily="18" charset="0"/>
              </a:rPr>
              <a:t>מתבססת על שווי נכסי העסק בניכוי התחייבויותיו, כפי שהן משתקפות במאזנו, בניכוי המס שצפוי להיות מוטל על החברה ובניכוי הוצאות המטה הנדרשות לשמירה על הקיים. ההערכה יכול שתיעשה תוך ביצוע התאמות ותיקונים, בניסיון לאמוד את שווי השוק של הנכסים וההתחייבויות. שיטה זו מתאימה בעיקר לעסקים בעלי נכסים מוחשיים רבים, כדוגמת חברות נדל"ן וחברות החזקה</a:t>
            </a:r>
            <a:r>
              <a:rPr lang="he-IL" sz="1600" dirty="0" smtClean="0">
                <a:solidFill>
                  <a:srgbClr val="000000"/>
                </a:solidFill>
                <a:latin typeface="Georgia" pitchFamily="18" charset="0"/>
              </a:rPr>
              <a:t>.</a:t>
            </a:r>
            <a:endParaRPr lang="he-IL" sz="1600" dirty="0">
              <a:solidFill>
                <a:srgbClr val="000000"/>
              </a:solidFill>
              <a:latin typeface="Georgia" pitchFamily="18" charset="0"/>
            </a:endParaRPr>
          </a:p>
        </p:txBody>
      </p:sp>
      <p:grpSp>
        <p:nvGrpSpPr>
          <p:cNvPr id="122" name="Group 121"/>
          <p:cNvGrpSpPr/>
          <p:nvPr/>
        </p:nvGrpSpPr>
        <p:grpSpPr>
          <a:xfrm>
            <a:off x="755490" y="1908423"/>
            <a:ext cx="3372010" cy="4968552"/>
            <a:chOff x="567076" y="1908423"/>
            <a:chExt cx="3372010" cy="4968552"/>
          </a:xfrm>
        </p:grpSpPr>
        <p:sp>
          <p:nvSpPr>
            <p:cNvPr id="123" name="Freeform 9"/>
            <p:cNvSpPr>
              <a:spLocks/>
            </p:cNvSpPr>
            <p:nvPr/>
          </p:nvSpPr>
          <p:spPr bwMode="auto">
            <a:xfrm>
              <a:off x="567076" y="1908423"/>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02320"/>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24" name="Freeform 9"/>
            <p:cNvSpPr>
              <a:spLocks/>
            </p:cNvSpPr>
            <p:nvPr/>
          </p:nvSpPr>
          <p:spPr bwMode="auto">
            <a:xfrm>
              <a:off x="567076" y="4227067"/>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DC6900"/>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25" name="Freeform 9"/>
            <p:cNvSpPr>
              <a:spLocks/>
            </p:cNvSpPr>
            <p:nvPr/>
          </p:nvSpPr>
          <p:spPr bwMode="auto">
            <a:xfrm flipH="1">
              <a:off x="567076" y="3071350"/>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32020"/>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26" name="Freeform 9"/>
            <p:cNvSpPr>
              <a:spLocks/>
            </p:cNvSpPr>
            <p:nvPr/>
          </p:nvSpPr>
          <p:spPr bwMode="auto">
            <a:xfrm flipH="1">
              <a:off x="567076" y="5389994"/>
              <a:ext cx="3372010"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EB8C00"/>
            </a:solidFill>
            <a:ln w="1270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27" name="Oval 126"/>
            <p:cNvSpPr/>
            <p:nvPr/>
          </p:nvSpPr>
          <p:spPr bwMode="ltGray">
            <a:xfrm>
              <a:off x="751287" y="4804737"/>
              <a:ext cx="611119" cy="611119"/>
            </a:xfrm>
            <a:prstGeom prst="ellipse">
              <a:avLst/>
            </a:prstGeom>
            <a:solidFill>
              <a:srgbClr val="FFFFFF"/>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28" name="Oval 127"/>
            <p:cNvSpPr/>
            <p:nvPr/>
          </p:nvSpPr>
          <p:spPr bwMode="ltGray">
            <a:xfrm>
              <a:off x="3151405" y="5936660"/>
              <a:ext cx="611119" cy="611119"/>
            </a:xfrm>
            <a:prstGeom prst="ellipse">
              <a:avLst/>
            </a:prstGeom>
            <a:solidFill>
              <a:srgbClr val="FFFFFF"/>
            </a:solid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err="1" smtClean="0">
                <a:ln>
                  <a:noFill/>
                </a:ln>
                <a:solidFill>
                  <a:srgbClr val="FFFFFF"/>
                </a:solidFill>
                <a:effectLst/>
                <a:uLnTx/>
                <a:uFillTx/>
                <a:latin typeface="Georgia" pitchFamily="18" charset="0"/>
                <a:ea typeface="+mn-ea"/>
                <a:cs typeface="+mn-cs"/>
              </a:endParaRPr>
            </a:p>
          </p:txBody>
        </p:sp>
        <p:sp>
          <p:nvSpPr>
            <p:cNvPr id="129" name="TextBox 128"/>
            <p:cNvSpPr txBox="1"/>
            <p:nvPr/>
          </p:nvSpPr>
          <p:spPr>
            <a:xfrm>
              <a:off x="1890316" y="2491743"/>
              <a:ext cx="914400" cy="352784"/>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1" i="0" u="none" strike="noStrike" kern="0" cap="none" spc="0" normalizeH="0" baseline="0" noProof="0" dirty="0" smtClean="0">
                  <a:ln>
                    <a:noFill/>
                  </a:ln>
                  <a:solidFill>
                    <a:srgbClr val="FFFFFF"/>
                  </a:solidFill>
                  <a:effectLst/>
                  <a:uLnTx/>
                  <a:uFillTx/>
                  <a:latin typeface="Georgia" pitchFamily="18" charset="0"/>
                </a:rPr>
                <a:t>שווי הנכסים</a:t>
              </a:r>
            </a:p>
          </p:txBody>
        </p:sp>
        <p:sp>
          <p:nvSpPr>
            <p:cNvPr id="130" name="TextBox 129"/>
            <p:cNvSpPr txBox="1"/>
            <p:nvPr/>
          </p:nvSpPr>
          <p:spPr>
            <a:xfrm>
              <a:off x="1890316" y="3628779"/>
              <a:ext cx="914400" cy="352784"/>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lang="he-IL" sz="1800" b="1" kern="0" dirty="0" smtClean="0">
                  <a:solidFill>
                    <a:srgbClr val="FFFFFF"/>
                  </a:solidFill>
                  <a:latin typeface="Georgia" pitchFamily="18" charset="0"/>
                </a:rPr>
                <a:t>מס</a:t>
              </a:r>
              <a:endParaRPr kumimoji="0" lang="he-IL" sz="1800" b="1" i="0" u="none" strike="noStrike" kern="0" cap="none" spc="0" normalizeH="0" baseline="0" noProof="0" dirty="0" smtClean="0">
                <a:ln>
                  <a:noFill/>
                </a:ln>
                <a:solidFill>
                  <a:srgbClr val="FFFFFF"/>
                </a:solidFill>
                <a:effectLst/>
                <a:uLnTx/>
                <a:uFillTx/>
                <a:latin typeface="Georgia" pitchFamily="18" charset="0"/>
              </a:endParaRPr>
            </a:p>
          </p:txBody>
        </p:sp>
        <p:sp>
          <p:nvSpPr>
            <p:cNvPr id="131" name="TextBox 130"/>
            <p:cNvSpPr txBox="1"/>
            <p:nvPr/>
          </p:nvSpPr>
          <p:spPr>
            <a:xfrm>
              <a:off x="1890316" y="4805572"/>
              <a:ext cx="914400" cy="352784"/>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1" i="0" u="none" strike="noStrike" kern="0" cap="none" spc="0" normalizeH="0" baseline="0" noProof="0" dirty="0" smtClean="0">
                  <a:ln>
                    <a:noFill/>
                  </a:ln>
                  <a:solidFill>
                    <a:srgbClr val="FFFFFF"/>
                  </a:solidFill>
                  <a:effectLst/>
                  <a:uLnTx/>
                  <a:uFillTx/>
                  <a:latin typeface="Georgia" pitchFamily="18" charset="0"/>
                </a:rPr>
                <a:t>הוצאות מטה</a:t>
              </a:r>
            </a:p>
          </p:txBody>
        </p:sp>
        <p:sp>
          <p:nvSpPr>
            <p:cNvPr id="132" name="TextBox 131"/>
            <p:cNvSpPr txBox="1"/>
            <p:nvPr/>
          </p:nvSpPr>
          <p:spPr>
            <a:xfrm>
              <a:off x="1890316" y="5950560"/>
              <a:ext cx="914400" cy="352784"/>
            </a:xfrm>
            <a:prstGeom prst="rect">
              <a:avLst/>
            </a:prstGeom>
            <a:noFill/>
          </p:spPr>
          <p:txBody>
            <a:bodyPr wrap="none" lIns="0" tIns="0" rIns="0" bIns="0" rtlCol="0">
              <a:noAutofit/>
            </a:bodyPr>
            <a:lstStyle/>
            <a:p>
              <a:pPr marL="0" marR="0" lvl="0" indent="0" algn="ctr" defTabSz="914400" eaLnBrk="1" fontAlgn="auto" latinLnBrk="0" hangingPunct="1">
                <a:lnSpc>
                  <a:spcPct val="100000"/>
                </a:lnSpc>
                <a:spcBef>
                  <a:spcPts val="0"/>
                </a:spcBef>
                <a:spcAft>
                  <a:spcPts val="900"/>
                </a:spcAft>
                <a:buClrTx/>
                <a:buSzTx/>
                <a:buFontTx/>
                <a:buNone/>
                <a:tabLst/>
                <a:defRPr/>
              </a:pPr>
              <a:r>
                <a:rPr kumimoji="0" lang="he-IL" sz="1800" b="1" i="0" u="none" strike="noStrike" kern="0" cap="none" spc="0" normalizeH="0" baseline="0" noProof="0" dirty="0" smtClean="0">
                  <a:ln>
                    <a:noFill/>
                  </a:ln>
                  <a:solidFill>
                    <a:srgbClr val="FFFFFF"/>
                  </a:solidFill>
                  <a:effectLst/>
                  <a:uLnTx/>
                  <a:uFillTx/>
                  <a:latin typeface="Georgia" pitchFamily="18" charset="0"/>
                </a:rPr>
                <a:t>התחייבויות</a:t>
              </a:r>
            </a:p>
          </p:txBody>
        </p:sp>
        <p:sp>
          <p:nvSpPr>
            <p:cNvPr id="133" name="Freeform 4843"/>
            <p:cNvSpPr>
              <a:spLocks noEditPoints="1"/>
            </p:cNvSpPr>
            <p:nvPr/>
          </p:nvSpPr>
          <p:spPr bwMode="auto">
            <a:xfrm>
              <a:off x="805830" y="2544810"/>
              <a:ext cx="502032" cy="48741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rgbClr val="60232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34" name="Freeform 4831"/>
            <p:cNvSpPr>
              <a:spLocks noEditPoints="1"/>
            </p:cNvSpPr>
            <p:nvPr/>
          </p:nvSpPr>
          <p:spPr bwMode="auto">
            <a:xfrm>
              <a:off x="3205168" y="3784301"/>
              <a:ext cx="501699" cy="270719"/>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A3202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35" name="Freeform 4995"/>
            <p:cNvSpPr>
              <a:spLocks noEditPoints="1"/>
            </p:cNvSpPr>
            <p:nvPr/>
          </p:nvSpPr>
          <p:spPr bwMode="auto">
            <a:xfrm>
              <a:off x="886327" y="4873369"/>
              <a:ext cx="407068" cy="457951"/>
            </a:xfrm>
            <a:custGeom>
              <a:avLst/>
              <a:gdLst>
                <a:gd name="T0" fmla="*/ 54 w 336"/>
                <a:gd name="T1" fmla="*/ 152 h 378"/>
                <a:gd name="T2" fmla="*/ 62 w 336"/>
                <a:gd name="T3" fmla="*/ 142 h 378"/>
                <a:gd name="T4" fmla="*/ 86 w 336"/>
                <a:gd name="T5" fmla="*/ 122 h 378"/>
                <a:gd name="T6" fmla="*/ 42 w 336"/>
                <a:gd name="T7" fmla="*/ 228 h 378"/>
                <a:gd name="T8" fmla="*/ 94 w 336"/>
                <a:gd name="T9" fmla="*/ 250 h 378"/>
                <a:gd name="T10" fmla="*/ 162 w 336"/>
                <a:gd name="T11" fmla="*/ 160 h 378"/>
                <a:gd name="T12" fmla="*/ 200 w 336"/>
                <a:gd name="T13" fmla="*/ 80 h 378"/>
                <a:gd name="T14" fmla="*/ 162 w 336"/>
                <a:gd name="T15" fmla="*/ 22 h 378"/>
                <a:gd name="T16" fmla="*/ 154 w 336"/>
                <a:gd name="T17" fmla="*/ 8 h 378"/>
                <a:gd name="T18" fmla="*/ 122 w 336"/>
                <a:gd name="T19" fmla="*/ 8 h 378"/>
                <a:gd name="T20" fmla="*/ 104 w 336"/>
                <a:gd name="T21" fmla="*/ 40 h 378"/>
                <a:gd name="T22" fmla="*/ 84 w 336"/>
                <a:gd name="T23" fmla="*/ 98 h 378"/>
                <a:gd name="T24" fmla="*/ 56 w 336"/>
                <a:gd name="T25" fmla="*/ 128 h 378"/>
                <a:gd name="T26" fmla="*/ 50 w 336"/>
                <a:gd name="T27" fmla="*/ 126 h 378"/>
                <a:gd name="T28" fmla="*/ 36 w 336"/>
                <a:gd name="T29" fmla="*/ 134 h 378"/>
                <a:gd name="T30" fmla="*/ 42 w 336"/>
                <a:gd name="T31" fmla="*/ 152 h 378"/>
                <a:gd name="T32" fmla="*/ 162 w 336"/>
                <a:gd name="T33" fmla="*/ 46 h 378"/>
                <a:gd name="T34" fmla="*/ 168 w 336"/>
                <a:gd name="T35" fmla="*/ 54 h 378"/>
                <a:gd name="T36" fmla="*/ 116 w 336"/>
                <a:gd name="T37" fmla="*/ 134 h 378"/>
                <a:gd name="T38" fmla="*/ 74 w 336"/>
                <a:gd name="T39" fmla="*/ 216 h 378"/>
                <a:gd name="T40" fmla="*/ 68 w 336"/>
                <a:gd name="T41" fmla="*/ 220 h 378"/>
                <a:gd name="T42" fmla="*/ 62 w 336"/>
                <a:gd name="T43" fmla="*/ 212 h 378"/>
                <a:gd name="T44" fmla="*/ 106 w 336"/>
                <a:gd name="T45" fmla="*/ 128 h 378"/>
                <a:gd name="T46" fmla="*/ 158 w 336"/>
                <a:gd name="T47" fmla="*/ 48 h 378"/>
                <a:gd name="T48" fmla="*/ 124 w 336"/>
                <a:gd name="T49" fmla="*/ 28 h 378"/>
                <a:gd name="T50" fmla="*/ 134 w 336"/>
                <a:gd name="T51" fmla="*/ 20 h 378"/>
                <a:gd name="T52" fmla="*/ 148 w 336"/>
                <a:gd name="T53" fmla="*/ 26 h 378"/>
                <a:gd name="T54" fmla="*/ 128 w 336"/>
                <a:gd name="T55" fmla="*/ 58 h 378"/>
                <a:gd name="T56" fmla="*/ 120 w 336"/>
                <a:gd name="T57" fmla="*/ 44 h 378"/>
                <a:gd name="T58" fmla="*/ 34 w 336"/>
                <a:gd name="T59" fmla="*/ 262 h 378"/>
                <a:gd name="T60" fmla="*/ 64 w 336"/>
                <a:gd name="T61" fmla="*/ 280 h 378"/>
                <a:gd name="T62" fmla="*/ 170 w 336"/>
                <a:gd name="T63" fmla="*/ 12 h 378"/>
                <a:gd name="T64" fmla="*/ 194 w 336"/>
                <a:gd name="T65" fmla="*/ 0 h 378"/>
                <a:gd name="T66" fmla="*/ 214 w 336"/>
                <a:gd name="T67" fmla="*/ 18 h 378"/>
                <a:gd name="T68" fmla="*/ 336 w 336"/>
                <a:gd name="T69" fmla="*/ 212 h 378"/>
                <a:gd name="T70" fmla="*/ 330 w 336"/>
                <a:gd name="T71" fmla="*/ 222 h 378"/>
                <a:gd name="T72" fmla="*/ 264 w 336"/>
                <a:gd name="T73" fmla="*/ 226 h 378"/>
                <a:gd name="T74" fmla="*/ 196 w 336"/>
                <a:gd name="T75" fmla="*/ 246 h 378"/>
                <a:gd name="T76" fmla="*/ 188 w 336"/>
                <a:gd name="T77" fmla="*/ 264 h 378"/>
                <a:gd name="T78" fmla="*/ 212 w 336"/>
                <a:gd name="T79" fmla="*/ 284 h 378"/>
                <a:gd name="T80" fmla="*/ 228 w 336"/>
                <a:gd name="T81" fmla="*/ 314 h 378"/>
                <a:gd name="T82" fmla="*/ 214 w 336"/>
                <a:gd name="T83" fmla="*/ 342 h 378"/>
                <a:gd name="T84" fmla="*/ 142 w 336"/>
                <a:gd name="T85" fmla="*/ 368 h 378"/>
                <a:gd name="T86" fmla="*/ 44 w 336"/>
                <a:gd name="T87" fmla="*/ 378 h 378"/>
                <a:gd name="T88" fmla="*/ 2 w 336"/>
                <a:gd name="T89" fmla="*/ 376 h 378"/>
                <a:gd name="T90" fmla="*/ 0 w 336"/>
                <a:gd name="T91" fmla="*/ 364 h 378"/>
                <a:gd name="T92" fmla="*/ 10 w 336"/>
                <a:gd name="T93" fmla="*/ 358 h 378"/>
                <a:gd name="T94" fmla="*/ 156 w 336"/>
                <a:gd name="T95" fmla="*/ 344 h 378"/>
                <a:gd name="T96" fmla="*/ 208 w 336"/>
                <a:gd name="T97" fmla="*/ 318 h 378"/>
                <a:gd name="T98" fmla="*/ 204 w 336"/>
                <a:gd name="T99" fmla="*/ 304 h 378"/>
                <a:gd name="T100" fmla="*/ 176 w 336"/>
                <a:gd name="T101" fmla="*/ 282 h 378"/>
                <a:gd name="T102" fmla="*/ 168 w 336"/>
                <a:gd name="T103" fmla="*/ 260 h 378"/>
                <a:gd name="T104" fmla="*/ 186 w 336"/>
                <a:gd name="T105" fmla="*/ 228 h 378"/>
                <a:gd name="T106" fmla="*/ 254 w 336"/>
                <a:gd name="T107" fmla="*/ 206 h 378"/>
                <a:gd name="T108" fmla="*/ 330 w 336"/>
                <a:gd name="T109" fmla="*/ 202 h 378"/>
                <a:gd name="T110" fmla="*/ 336 w 336"/>
                <a:gd name="T111" fmla="*/ 212 h 378"/>
                <a:gd name="T112" fmla="*/ 10 w 336"/>
                <a:gd name="T113" fmla="*/ 270 h 378"/>
                <a:gd name="T114" fmla="*/ 40 w 336"/>
                <a:gd name="T115" fmla="*/ 274 h 378"/>
                <a:gd name="T116" fmla="*/ 26 w 336"/>
                <a:gd name="T117" fmla="*/ 310 h 378"/>
                <a:gd name="T118" fmla="*/ 32 w 336"/>
                <a:gd name="T119" fmla="*/ 310 h 378"/>
                <a:gd name="T120" fmla="*/ 58 w 336"/>
                <a:gd name="T121" fmla="*/ 286 h 378"/>
                <a:gd name="T122" fmla="*/ 68 w 336"/>
                <a:gd name="T12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378">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DC69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sp>
          <p:nvSpPr>
            <p:cNvPr id="136" name="Freeform 4915"/>
            <p:cNvSpPr>
              <a:spLocks noEditPoints="1"/>
            </p:cNvSpPr>
            <p:nvPr/>
          </p:nvSpPr>
          <p:spPr bwMode="auto">
            <a:xfrm>
              <a:off x="3232917" y="6065392"/>
              <a:ext cx="448094" cy="385457"/>
            </a:xfrm>
            <a:custGeom>
              <a:avLst/>
              <a:gdLst>
                <a:gd name="T0" fmla="*/ 160 w 372"/>
                <a:gd name="T1" fmla="*/ 242 h 320"/>
                <a:gd name="T2" fmla="*/ 166 w 372"/>
                <a:gd name="T3" fmla="*/ 226 h 320"/>
                <a:gd name="T4" fmla="*/ 210 w 372"/>
                <a:gd name="T5" fmla="*/ 228 h 320"/>
                <a:gd name="T6" fmla="*/ 210 w 372"/>
                <a:gd name="T7" fmla="*/ 246 h 320"/>
                <a:gd name="T8" fmla="*/ 98 w 372"/>
                <a:gd name="T9" fmla="*/ 320 h 320"/>
                <a:gd name="T10" fmla="*/ 372 w 372"/>
                <a:gd name="T11" fmla="*/ 54 h 320"/>
                <a:gd name="T12" fmla="*/ 356 w 372"/>
                <a:gd name="T13" fmla="*/ 92 h 320"/>
                <a:gd name="T14" fmla="*/ 308 w 372"/>
                <a:gd name="T15" fmla="*/ 118 h 320"/>
                <a:gd name="T16" fmla="*/ 266 w 372"/>
                <a:gd name="T17" fmla="*/ 144 h 320"/>
                <a:gd name="T18" fmla="*/ 280 w 372"/>
                <a:gd name="T19" fmla="*/ 154 h 320"/>
                <a:gd name="T20" fmla="*/ 292 w 372"/>
                <a:gd name="T21" fmla="*/ 158 h 320"/>
                <a:gd name="T22" fmla="*/ 288 w 372"/>
                <a:gd name="T23" fmla="*/ 170 h 320"/>
                <a:gd name="T24" fmla="*/ 266 w 372"/>
                <a:gd name="T25" fmla="*/ 172 h 320"/>
                <a:gd name="T26" fmla="*/ 240 w 372"/>
                <a:gd name="T27" fmla="*/ 184 h 320"/>
                <a:gd name="T28" fmla="*/ 196 w 372"/>
                <a:gd name="T29" fmla="*/ 212 h 320"/>
                <a:gd name="T30" fmla="*/ 158 w 372"/>
                <a:gd name="T31" fmla="*/ 206 h 320"/>
                <a:gd name="T32" fmla="*/ 118 w 372"/>
                <a:gd name="T33" fmla="*/ 162 h 320"/>
                <a:gd name="T34" fmla="*/ 98 w 372"/>
                <a:gd name="T35" fmla="*/ 172 h 320"/>
                <a:gd name="T36" fmla="*/ 80 w 372"/>
                <a:gd name="T37" fmla="*/ 164 h 320"/>
                <a:gd name="T38" fmla="*/ 84 w 372"/>
                <a:gd name="T39" fmla="*/ 154 h 320"/>
                <a:gd name="T40" fmla="*/ 104 w 372"/>
                <a:gd name="T41" fmla="*/ 154 h 320"/>
                <a:gd name="T42" fmla="*/ 104 w 372"/>
                <a:gd name="T43" fmla="*/ 140 h 320"/>
                <a:gd name="T44" fmla="*/ 42 w 372"/>
                <a:gd name="T45" fmla="*/ 110 h 320"/>
                <a:gd name="T46" fmla="*/ 4 w 372"/>
                <a:gd name="T47" fmla="*/ 78 h 320"/>
                <a:gd name="T48" fmla="*/ 0 w 372"/>
                <a:gd name="T49" fmla="*/ 46 h 320"/>
                <a:gd name="T50" fmla="*/ 24 w 372"/>
                <a:gd name="T51" fmla="*/ 18 h 320"/>
                <a:gd name="T52" fmla="*/ 66 w 372"/>
                <a:gd name="T53" fmla="*/ 24 h 320"/>
                <a:gd name="T54" fmla="*/ 292 w 372"/>
                <a:gd name="T55" fmla="*/ 0 h 320"/>
                <a:gd name="T56" fmla="*/ 306 w 372"/>
                <a:gd name="T57" fmla="*/ 24 h 320"/>
                <a:gd name="T58" fmla="*/ 348 w 372"/>
                <a:gd name="T59" fmla="*/ 18 h 320"/>
                <a:gd name="T60" fmla="*/ 372 w 372"/>
                <a:gd name="T61" fmla="*/ 46 h 320"/>
                <a:gd name="T62" fmla="*/ 88 w 372"/>
                <a:gd name="T63" fmla="*/ 86 h 320"/>
                <a:gd name="T64" fmla="*/ 74 w 372"/>
                <a:gd name="T65" fmla="*/ 80 h 320"/>
                <a:gd name="T66" fmla="*/ 62 w 372"/>
                <a:gd name="T67" fmla="*/ 80 h 320"/>
                <a:gd name="T68" fmla="*/ 62 w 372"/>
                <a:gd name="T69" fmla="*/ 68 h 320"/>
                <a:gd name="T70" fmla="*/ 60 w 372"/>
                <a:gd name="T71" fmla="*/ 38 h 320"/>
                <a:gd name="T72" fmla="*/ 22 w 372"/>
                <a:gd name="T73" fmla="*/ 38 h 320"/>
                <a:gd name="T74" fmla="*/ 20 w 372"/>
                <a:gd name="T75" fmla="*/ 74 h 320"/>
                <a:gd name="T76" fmla="*/ 70 w 372"/>
                <a:gd name="T77" fmla="*/ 104 h 320"/>
                <a:gd name="T78" fmla="*/ 272 w 372"/>
                <a:gd name="T79" fmla="*/ 26 h 320"/>
                <a:gd name="T80" fmla="*/ 234 w 372"/>
                <a:gd name="T81" fmla="*/ 20 h 320"/>
                <a:gd name="T82" fmla="*/ 226 w 372"/>
                <a:gd name="T83" fmla="*/ 28 h 320"/>
                <a:gd name="T84" fmla="*/ 234 w 372"/>
                <a:gd name="T85" fmla="*/ 36 h 320"/>
                <a:gd name="T86" fmla="*/ 240 w 372"/>
                <a:gd name="T87" fmla="*/ 112 h 320"/>
                <a:gd name="T88" fmla="*/ 192 w 372"/>
                <a:gd name="T89" fmla="*/ 176 h 320"/>
                <a:gd name="T90" fmla="*/ 186 w 372"/>
                <a:gd name="T91" fmla="*/ 186 h 320"/>
                <a:gd name="T92" fmla="*/ 196 w 372"/>
                <a:gd name="T93" fmla="*/ 192 h 320"/>
                <a:gd name="T94" fmla="*/ 236 w 372"/>
                <a:gd name="T95" fmla="*/ 158 h 320"/>
                <a:gd name="T96" fmla="*/ 272 w 372"/>
                <a:gd name="T97" fmla="*/ 28 h 320"/>
                <a:gd name="T98" fmla="*/ 350 w 372"/>
                <a:gd name="T99" fmla="*/ 38 h 320"/>
                <a:gd name="T100" fmla="*/ 312 w 372"/>
                <a:gd name="T101" fmla="*/ 38 h 320"/>
                <a:gd name="T102" fmla="*/ 310 w 372"/>
                <a:gd name="T103" fmla="*/ 68 h 320"/>
                <a:gd name="T104" fmla="*/ 310 w 372"/>
                <a:gd name="T105" fmla="*/ 80 h 320"/>
                <a:gd name="T106" fmla="*/ 298 w 372"/>
                <a:gd name="T107" fmla="*/ 80 h 320"/>
                <a:gd name="T108" fmla="*/ 284 w 372"/>
                <a:gd name="T109" fmla="*/ 86 h 320"/>
                <a:gd name="T110" fmla="*/ 322 w 372"/>
                <a:gd name="T111" fmla="*/ 96 h 320"/>
                <a:gd name="T112" fmla="*/ 356 w 372"/>
                <a:gd name="T113"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20">
                  <a:moveTo>
                    <a:pt x="170" y="250"/>
                  </a:moveTo>
                  <a:lnTo>
                    <a:pt x="170" y="250"/>
                  </a:lnTo>
                  <a:lnTo>
                    <a:pt x="166" y="248"/>
                  </a:lnTo>
                  <a:lnTo>
                    <a:pt x="162" y="246"/>
                  </a:lnTo>
                  <a:lnTo>
                    <a:pt x="160" y="242"/>
                  </a:lnTo>
                  <a:lnTo>
                    <a:pt x="158" y="238"/>
                  </a:lnTo>
                  <a:lnTo>
                    <a:pt x="158" y="238"/>
                  </a:lnTo>
                  <a:lnTo>
                    <a:pt x="160" y="232"/>
                  </a:lnTo>
                  <a:lnTo>
                    <a:pt x="162" y="228"/>
                  </a:lnTo>
                  <a:lnTo>
                    <a:pt x="166" y="226"/>
                  </a:lnTo>
                  <a:lnTo>
                    <a:pt x="170" y="226"/>
                  </a:lnTo>
                  <a:lnTo>
                    <a:pt x="202" y="226"/>
                  </a:lnTo>
                  <a:lnTo>
                    <a:pt x="202" y="226"/>
                  </a:lnTo>
                  <a:lnTo>
                    <a:pt x="206" y="226"/>
                  </a:lnTo>
                  <a:lnTo>
                    <a:pt x="210" y="228"/>
                  </a:lnTo>
                  <a:lnTo>
                    <a:pt x="212" y="232"/>
                  </a:lnTo>
                  <a:lnTo>
                    <a:pt x="214" y="238"/>
                  </a:lnTo>
                  <a:lnTo>
                    <a:pt x="214" y="238"/>
                  </a:lnTo>
                  <a:lnTo>
                    <a:pt x="212" y="242"/>
                  </a:lnTo>
                  <a:lnTo>
                    <a:pt x="210" y="246"/>
                  </a:lnTo>
                  <a:lnTo>
                    <a:pt x="206" y="248"/>
                  </a:lnTo>
                  <a:lnTo>
                    <a:pt x="202" y="250"/>
                  </a:lnTo>
                  <a:lnTo>
                    <a:pt x="170" y="250"/>
                  </a:lnTo>
                  <a:close/>
                  <a:moveTo>
                    <a:pt x="130" y="264"/>
                  </a:moveTo>
                  <a:lnTo>
                    <a:pt x="98" y="320"/>
                  </a:lnTo>
                  <a:lnTo>
                    <a:pt x="274" y="320"/>
                  </a:lnTo>
                  <a:lnTo>
                    <a:pt x="242" y="264"/>
                  </a:lnTo>
                  <a:lnTo>
                    <a:pt x="130" y="264"/>
                  </a:lnTo>
                  <a:close/>
                  <a:moveTo>
                    <a:pt x="372" y="54"/>
                  </a:moveTo>
                  <a:lnTo>
                    <a:pt x="372" y="54"/>
                  </a:lnTo>
                  <a:lnTo>
                    <a:pt x="372" y="64"/>
                  </a:lnTo>
                  <a:lnTo>
                    <a:pt x="370" y="72"/>
                  </a:lnTo>
                  <a:lnTo>
                    <a:pt x="368" y="78"/>
                  </a:lnTo>
                  <a:lnTo>
                    <a:pt x="362" y="86"/>
                  </a:lnTo>
                  <a:lnTo>
                    <a:pt x="356" y="92"/>
                  </a:lnTo>
                  <a:lnTo>
                    <a:pt x="350" y="98"/>
                  </a:lnTo>
                  <a:lnTo>
                    <a:pt x="330" y="110"/>
                  </a:lnTo>
                  <a:lnTo>
                    <a:pt x="330" y="110"/>
                  </a:lnTo>
                  <a:lnTo>
                    <a:pt x="308" y="118"/>
                  </a:lnTo>
                  <a:lnTo>
                    <a:pt x="308" y="118"/>
                  </a:lnTo>
                  <a:lnTo>
                    <a:pt x="282" y="130"/>
                  </a:lnTo>
                  <a:lnTo>
                    <a:pt x="272" y="136"/>
                  </a:lnTo>
                  <a:lnTo>
                    <a:pt x="268" y="140"/>
                  </a:lnTo>
                  <a:lnTo>
                    <a:pt x="266" y="144"/>
                  </a:lnTo>
                  <a:lnTo>
                    <a:pt x="266" y="144"/>
                  </a:lnTo>
                  <a:lnTo>
                    <a:pt x="266" y="150"/>
                  </a:lnTo>
                  <a:lnTo>
                    <a:pt x="268" y="154"/>
                  </a:lnTo>
                  <a:lnTo>
                    <a:pt x="268" y="154"/>
                  </a:lnTo>
                  <a:lnTo>
                    <a:pt x="274" y="156"/>
                  </a:lnTo>
                  <a:lnTo>
                    <a:pt x="280" y="154"/>
                  </a:lnTo>
                  <a:lnTo>
                    <a:pt x="280" y="154"/>
                  </a:lnTo>
                  <a:lnTo>
                    <a:pt x="284" y="154"/>
                  </a:lnTo>
                  <a:lnTo>
                    <a:pt x="288" y="154"/>
                  </a:lnTo>
                  <a:lnTo>
                    <a:pt x="290" y="156"/>
                  </a:lnTo>
                  <a:lnTo>
                    <a:pt x="292" y="158"/>
                  </a:lnTo>
                  <a:lnTo>
                    <a:pt x="292" y="158"/>
                  </a:lnTo>
                  <a:lnTo>
                    <a:pt x="292" y="162"/>
                  </a:lnTo>
                  <a:lnTo>
                    <a:pt x="292" y="164"/>
                  </a:lnTo>
                  <a:lnTo>
                    <a:pt x="290" y="168"/>
                  </a:lnTo>
                  <a:lnTo>
                    <a:pt x="288" y="170"/>
                  </a:lnTo>
                  <a:lnTo>
                    <a:pt x="288" y="170"/>
                  </a:lnTo>
                  <a:lnTo>
                    <a:pt x="282" y="172"/>
                  </a:lnTo>
                  <a:lnTo>
                    <a:pt x="274" y="172"/>
                  </a:lnTo>
                  <a:lnTo>
                    <a:pt x="274" y="172"/>
                  </a:lnTo>
                  <a:lnTo>
                    <a:pt x="266" y="172"/>
                  </a:lnTo>
                  <a:lnTo>
                    <a:pt x="258" y="166"/>
                  </a:lnTo>
                  <a:lnTo>
                    <a:pt x="258" y="166"/>
                  </a:lnTo>
                  <a:lnTo>
                    <a:pt x="254" y="162"/>
                  </a:lnTo>
                  <a:lnTo>
                    <a:pt x="254" y="162"/>
                  </a:lnTo>
                  <a:lnTo>
                    <a:pt x="240" y="184"/>
                  </a:lnTo>
                  <a:lnTo>
                    <a:pt x="232" y="192"/>
                  </a:lnTo>
                  <a:lnTo>
                    <a:pt x="224" y="200"/>
                  </a:lnTo>
                  <a:lnTo>
                    <a:pt x="214" y="206"/>
                  </a:lnTo>
                  <a:lnTo>
                    <a:pt x="206" y="210"/>
                  </a:lnTo>
                  <a:lnTo>
                    <a:pt x="196" y="212"/>
                  </a:lnTo>
                  <a:lnTo>
                    <a:pt x="186" y="212"/>
                  </a:lnTo>
                  <a:lnTo>
                    <a:pt x="186" y="212"/>
                  </a:lnTo>
                  <a:lnTo>
                    <a:pt x="176" y="212"/>
                  </a:lnTo>
                  <a:lnTo>
                    <a:pt x="166" y="210"/>
                  </a:lnTo>
                  <a:lnTo>
                    <a:pt x="158" y="206"/>
                  </a:lnTo>
                  <a:lnTo>
                    <a:pt x="148" y="200"/>
                  </a:lnTo>
                  <a:lnTo>
                    <a:pt x="140" y="192"/>
                  </a:lnTo>
                  <a:lnTo>
                    <a:pt x="132" y="184"/>
                  </a:lnTo>
                  <a:lnTo>
                    <a:pt x="118" y="162"/>
                  </a:lnTo>
                  <a:lnTo>
                    <a:pt x="118" y="162"/>
                  </a:lnTo>
                  <a:lnTo>
                    <a:pt x="114" y="166"/>
                  </a:lnTo>
                  <a:lnTo>
                    <a:pt x="114" y="166"/>
                  </a:lnTo>
                  <a:lnTo>
                    <a:pt x="106" y="172"/>
                  </a:lnTo>
                  <a:lnTo>
                    <a:pt x="98" y="172"/>
                  </a:lnTo>
                  <a:lnTo>
                    <a:pt x="98" y="172"/>
                  </a:lnTo>
                  <a:lnTo>
                    <a:pt x="90" y="172"/>
                  </a:lnTo>
                  <a:lnTo>
                    <a:pt x="84" y="170"/>
                  </a:lnTo>
                  <a:lnTo>
                    <a:pt x="84" y="170"/>
                  </a:lnTo>
                  <a:lnTo>
                    <a:pt x="82" y="168"/>
                  </a:lnTo>
                  <a:lnTo>
                    <a:pt x="80" y="164"/>
                  </a:lnTo>
                  <a:lnTo>
                    <a:pt x="80" y="162"/>
                  </a:lnTo>
                  <a:lnTo>
                    <a:pt x="80" y="158"/>
                  </a:lnTo>
                  <a:lnTo>
                    <a:pt x="80" y="158"/>
                  </a:lnTo>
                  <a:lnTo>
                    <a:pt x="82" y="156"/>
                  </a:lnTo>
                  <a:lnTo>
                    <a:pt x="84" y="154"/>
                  </a:lnTo>
                  <a:lnTo>
                    <a:pt x="88" y="154"/>
                  </a:lnTo>
                  <a:lnTo>
                    <a:pt x="92" y="154"/>
                  </a:lnTo>
                  <a:lnTo>
                    <a:pt x="92" y="154"/>
                  </a:lnTo>
                  <a:lnTo>
                    <a:pt x="98" y="156"/>
                  </a:lnTo>
                  <a:lnTo>
                    <a:pt x="104" y="154"/>
                  </a:lnTo>
                  <a:lnTo>
                    <a:pt x="104" y="154"/>
                  </a:lnTo>
                  <a:lnTo>
                    <a:pt x="106" y="150"/>
                  </a:lnTo>
                  <a:lnTo>
                    <a:pt x="106" y="144"/>
                  </a:lnTo>
                  <a:lnTo>
                    <a:pt x="106" y="144"/>
                  </a:lnTo>
                  <a:lnTo>
                    <a:pt x="104" y="140"/>
                  </a:lnTo>
                  <a:lnTo>
                    <a:pt x="100" y="136"/>
                  </a:lnTo>
                  <a:lnTo>
                    <a:pt x="90" y="130"/>
                  </a:lnTo>
                  <a:lnTo>
                    <a:pt x="64" y="118"/>
                  </a:lnTo>
                  <a:lnTo>
                    <a:pt x="64" y="118"/>
                  </a:lnTo>
                  <a:lnTo>
                    <a:pt x="42" y="110"/>
                  </a:lnTo>
                  <a:lnTo>
                    <a:pt x="42" y="110"/>
                  </a:lnTo>
                  <a:lnTo>
                    <a:pt x="22" y="98"/>
                  </a:lnTo>
                  <a:lnTo>
                    <a:pt x="16" y="92"/>
                  </a:lnTo>
                  <a:lnTo>
                    <a:pt x="10" y="86"/>
                  </a:lnTo>
                  <a:lnTo>
                    <a:pt x="4" y="78"/>
                  </a:lnTo>
                  <a:lnTo>
                    <a:pt x="2" y="72"/>
                  </a:lnTo>
                  <a:lnTo>
                    <a:pt x="0" y="64"/>
                  </a:lnTo>
                  <a:lnTo>
                    <a:pt x="0" y="54"/>
                  </a:lnTo>
                  <a:lnTo>
                    <a:pt x="0" y="54"/>
                  </a:lnTo>
                  <a:lnTo>
                    <a:pt x="0" y="46"/>
                  </a:lnTo>
                  <a:lnTo>
                    <a:pt x="2" y="40"/>
                  </a:lnTo>
                  <a:lnTo>
                    <a:pt x="6" y="32"/>
                  </a:lnTo>
                  <a:lnTo>
                    <a:pt x="12" y="26"/>
                  </a:lnTo>
                  <a:lnTo>
                    <a:pt x="18" y="22"/>
                  </a:lnTo>
                  <a:lnTo>
                    <a:pt x="24" y="18"/>
                  </a:lnTo>
                  <a:lnTo>
                    <a:pt x="32" y="16"/>
                  </a:lnTo>
                  <a:lnTo>
                    <a:pt x="42" y="14"/>
                  </a:lnTo>
                  <a:lnTo>
                    <a:pt x="42" y="14"/>
                  </a:lnTo>
                  <a:lnTo>
                    <a:pt x="54" y="18"/>
                  </a:lnTo>
                  <a:lnTo>
                    <a:pt x="66" y="24"/>
                  </a:lnTo>
                  <a:lnTo>
                    <a:pt x="76" y="32"/>
                  </a:lnTo>
                  <a:lnTo>
                    <a:pt x="82" y="44"/>
                  </a:lnTo>
                  <a:lnTo>
                    <a:pt x="82" y="44"/>
                  </a:lnTo>
                  <a:lnTo>
                    <a:pt x="80" y="0"/>
                  </a:lnTo>
                  <a:lnTo>
                    <a:pt x="292" y="0"/>
                  </a:lnTo>
                  <a:lnTo>
                    <a:pt x="292" y="0"/>
                  </a:lnTo>
                  <a:lnTo>
                    <a:pt x="290" y="44"/>
                  </a:lnTo>
                  <a:lnTo>
                    <a:pt x="290" y="44"/>
                  </a:lnTo>
                  <a:lnTo>
                    <a:pt x="296" y="32"/>
                  </a:lnTo>
                  <a:lnTo>
                    <a:pt x="306" y="24"/>
                  </a:lnTo>
                  <a:lnTo>
                    <a:pt x="318" y="18"/>
                  </a:lnTo>
                  <a:lnTo>
                    <a:pt x="330" y="14"/>
                  </a:lnTo>
                  <a:lnTo>
                    <a:pt x="330" y="14"/>
                  </a:lnTo>
                  <a:lnTo>
                    <a:pt x="340" y="16"/>
                  </a:lnTo>
                  <a:lnTo>
                    <a:pt x="348" y="18"/>
                  </a:lnTo>
                  <a:lnTo>
                    <a:pt x="354" y="22"/>
                  </a:lnTo>
                  <a:lnTo>
                    <a:pt x="360" y="26"/>
                  </a:lnTo>
                  <a:lnTo>
                    <a:pt x="366" y="32"/>
                  </a:lnTo>
                  <a:lnTo>
                    <a:pt x="370" y="40"/>
                  </a:lnTo>
                  <a:lnTo>
                    <a:pt x="372" y="46"/>
                  </a:lnTo>
                  <a:lnTo>
                    <a:pt x="372" y="54"/>
                  </a:lnTo>
                  <a:lnTo>
                    <a:pt x="372" y="54"/>
                  </a:lnTo>
                  <a:close/>
                  <a:moveTo>
                    <a:pt x="96" y="114"/>
                  </a:moveTo>
                  <a:lnTo>
                    <a:pt x="96" y="114"/>
                  </a:lnTo>
                  <a:lnTo>
                    <a:pt x="88" y="86"/>
                  </a:lnTo>
                  <a:lnTo>
                    <a:pt x="82" y="56"/>
                  </a:lnTo>
                  <a:lnTo>
                    <a:pt x="82" y="56"/>
                  </a:lnTo>
                  <a:lnTo>
                    <a:pt x="80" y="68"/>
                  </a:lnTo>
                  <a:lnTo>
                    <a:pt x="74" y="80"/>
                  </a:lnTo>
                  <a:lnTo>
                    <a:pt x="74" y="80"/>
                  </a:lnTo>
                  <a:lnTo>
                    <a:pt x="72" y="82"/>
                  </a:lnTo>
                  <a:lnTo>
                    <a:pt x="68" y="82"/>
                  </a:lnTo>
                  <a:lnTo>
                    <a:pt x="66" y="82"/>
                  </a:lnTo>
                  <a:lnTo>
                    <a:pt x="62" y="80"/>
                  </a:lnTo>
                  <a:lnTo>
                    <a:pt x="62" y="80"/>
                  </a:lnTo>
                  <a:lnTo>
                    <a:pt x="60" y="78"/>
                  </a:lnTo>
                  <a:lnTo>
                    <a:pt x="60" y="74"/>
                  </a:lnTo>
                  <a:lnTo>
                    <a:pt x="60" y="72"/>
                  </a:lnTo>
                  <a:lnTo>
                    <a:pt x="62" y="68"/>
                  </a:lnTo>
                  <a:lnTo>
                    <a:pt x="62" y="68"/>
                  </a:lnTo>
                  <a:lnTo>
                    <a:pt x="66" y="62"/>
                  </a:lnTo>
                  <a:lnTo>
                    <a:pt x="66" y="54"/>
                  </a:lnTo>
                  <a:lnTo>
                    <a:pt x="66" y="54"/>
                  </a:lnTo>
                  <a:lnTo>
                    <a:pt x="64" y="46"/>
                  </a:lnTo>
                  <a:lnTo>
                    <a:pt x="60" y="38"/>
                  </a:lnTo>
                  <a:lnTo>
                    <a:pt x="52" y="32"/>
                  </a:lnTo>
                  <a:lnTo>
                    <a:pt x="42" y="30"/>
                  </a:lnTo>
                  <a:lnTo>
                    <a:pt x="42" y="30"/>
                  </a:lnTo>
                  <a:lnTo>
                    <a:pt x="32" y="32"/>
                  </a:lnTo>
                  <a:lnTo>
                    <a:pt x="22" y="38"/>
                  </a:lnTo>
                  <a:lnTo>
                    <a:pt x="18" y="46"/>
                  </a:lnTo>
                  <a:lnTo>
                    <a:pt x="16" y="54"/>
                  </a:lnTo>
                  <a:lnTo>
                    <a:pt x="16" y="54"/>
                  </a:lnTo>
                  <a:lnTo>
                    <a:pt x="16" y="64"/>
                  </a:lnTo>
                  <a:lnTo>
                    <a:pt x="20" y="74"/>
                  </a:lnTo>
                  <a:lnTo>
                    <a:pt x="32" y="84"/>
                  </a:lnTo>
                  <a:lnTo>
                    <a:pt x="50" y="96"/>
                  </a:lnTo>
                  <a:lnTo>
                    <a:pt x="50" y="96"/>
                  </a:lnTo>
                  <a:lnTo>
                    <a:pt x="70" y="104"/>
                  </a:lnTo>
                  <a:lnTo>
                    <a:pt x="70" y="104"/>
                  </a:lnTo>
                  <a:lnTo>
                    <a:pt x="96" y="114"/>
                  </a:lnTo>
                  <a:lnTo>
                    <a:pt x="96" y="114"/>
                  </a:lnTo>
                  <a:close/>
                  <a:moveTo>
                    <a:pt x="272" y="28"/>
                  </a:moveTo>
                  <a:lnTo>
                    <a:pt x="272" y="28"/>
                  </a:lnTo>
                  <a:lnTo>
                    <a:pt x="272" y="26"/>
                  </a:lnTo>
                  <a:lnTo>
                    <a:pt x="270" y="22"/>
                  </a:lnTo>
                  <a:lnTo>
                    <a:pt x="270" y="22"/>
                  </a:lnTo>
                  <a:lnTo>
                    <a:pt x="268" y="20"/>
                  </a:lnTo>
                  <a:lnTo>
                    <a:pt x="264" y="20"/>
                  </a:lnTo>
                  <a:lnTo>
                    <a:pt x="234" y="20"/>
                  </a:lnTo>
                  <a:lnTo>
                    <a:pt x="234" y="20"/>
                  </a:lnTo>
                  <a:lnTo>
                    <a:pt x="230" y="20"/>
                  </a:lnTo>
                  <a:lnTo>
                    <a:pt x="228" y="22"/>
                  </a:lnTo>
                  <a:lnTo>
                    <a:pt x="226" y="24"/>
                  </a:lnTo>
                  <a:lnTo>
                    <a:pt x="226" y="28"/>
                  </a:lnTo>
                  <a:lnTo>
                    <a:pt x="226" y="28"/>
                  </a:lnTo>
                  <a:lnTo>
                    <a:pt x="226" y="32"/>
                  </a:lnTo>
                  <a:lnTo>
                    <a:pt x="228" y="34"/>
                  </a:lnTo>
                  <a:lnTo>
                    <a:pt x="230" y="36"/>
                  </a:lnTo>
                  <a:lnTo>
                    <a:pt x="234" y="36"/>
                  </a:lnTo>
                  <a:lnTo>
                    <a:pt x="256" y="36"/>
                  </a:lnTo>
                  <a:lnTo>
                    <a:pt x="256" y="36"/>
                  </a:lnTo>
                  <a:lnTo>
                    <a:pt x="252" y="64"/>
                  </a:lnTo>
                  <a:lnTo>
                    <a:pt x="246" y="90"/>
                  </a:lnTo>
                  <a:lnTo>
                    <a:pt x="240" y="112"/>
                  </a:lnTo>
                  <a:lnTo>
                    <a:pt x="232" y="132"/>
                  </a:lnTo>
                  <a:lnTo>
                    <a:pt x="222" y="150"/>
                  </a:lnTo>
                  <a:lnTo>
                    <a:pt x="212" y="162"/>
                  </a:lnTo>
                  <a:lnTo>
                    <a:pt x="202" y="172"/>
                  </a:lnTo>
                  <a:lnTo>
                    <a:pt x="192" y="176"/>
                  </a:lnTo>
                  <a:lnTo>
                    <a:pt x="192" y="176"/>
                  </a:lnTo>
                  <a:lnTo>
                    <a:pt x="190" y="178"/>
                  </a:lnTo>
                  <a:lnTo>
                    <a:pt x="188" y="180"/>
                  </a:lnTo>
                  <a:lnTo>
                    <a:pt x="186" y="184"/>
                  </a:lnTo>
                  <a:lnTo>
                    <a:pt x="186" y="186"/>
                  </a:lnTo>
                  <a:lnTo>
                    <a:pt x="186" y="186"/>
                  </a:lnTo>
                  <a:lnTo>
                    <a:pt x="190" y="190"/>
                  </a:lnTo>
                  <a:lnTo>
                    <a:pt x="194" y="192"/>
                  </a:lnTo>
                  <a:lnTo>
                    <a:pt x="194" y="192"/>
                  </a:lnTo>
                  <a:lnTo>
                    <a:pt x="196" y="192"/>
                  </a:lnTo>
                  <a:lnTo>
                    <a:pt x="196" y="192"/>
                  </a:lnTo>
                  <a:lnTo>
                    <a:pt x="204" y="190"/>
                  </a:lnTo>
                  <a:lnTo>
                    <a:pt x="210" y="186"/>
                  </a:lnTo>
                  <a:lnTo>
                    <a:pt x="224" y="174"/>
                  </a:lnTo>
                  <a:lnTo>
                    <a:pt x="236" y="158"/>
                  </a:lnTo>
                  <a:lnTo>
                    <a:pt x="248" y="138"/>
                  </a:lnTo>
                  <a:lnTo>
                    <a:pt x="256" y="114"/>
                  </a:lnTo>
                  <a:lnTo>
                    <a:pt x="264" y="88"/>
                  </a:lnTo>
                  <a:lnTo>
                    <a:pt x="270" y="58"/>
                  </a:lnTo>
                  <a:lnTo>
                    <a:pt x="272" y="28"/>
                  </a:lnTo>
                  <a:lnTo>
                    <a:pt x="272" y="28"/>
                  </a:lnTo>
                  <a:close/>
                  <a:moveTo>
                    <a:pt x="356" y="54"/>
                  </a:moveTo>
                  <a:lnTo>
                    <a:pt x="356" y="54"/>
                  </a:lnTo>
                  <a:lnTo>
                    <a:pt x="354" y="46"/>
                  </a:lnTo>
                  <a:lnTo>
                    <a:pt x="350" y="38"/>
                  </a:lnTo>
                  <a:lnTo>
                    <a:pt x="340" y="32"/>
                  </a:lnTo>
                  <a:lnTo>
                    <a:pt x="330" y="30"/>
                  </a:lnTo>
                  <a:lnTo>
                    <a:pt x="330" y="30"/>
                  </a:lnTo>
                  <a:lnTo>
                    <a:pt x="320" y="32"/>
                  </a:lnTo>
                  <a:lnTo>
                    <a:pt x="312" y="38"/>
                  </a:lnTo>
                  <a:lnTo>
                    <a:pt x="308" y="46"/>
                  </a:lnTo>
                  <a:lnTo>
                    <a:pt x="306" y="54"/>
                  </a:lnTo>
                  <a:lnTo>
                    <a:pt x="306" y="54"/>
                  </a:lnTo>
                  <a:lnTo>
                    <a:pt x="306" y="62"/>
                  </a:lnTo>
                  <a:lnTo>
                    <a:pt x="310" y="68"/>
                  </a:lnTo>
                  <a:lnTo>
                    <a:pt x="310" y="68"/>
                  </a:lnTo>
                  <a:lnTo>
                    <a:pt x="312" y="72"/>
                  </a:lnTo>
                  <a:lnTo>
                    <a:pt x="312" y="74"/>
                  </a:lnTo>
                  <a:lnTo>
                    <a:pt x="312" y="78"/>
                  </a:lnTo>
                  <a:lnTo>
                    <a:pt x="310" y="80"/>
                  </a:lnTo>
                  <a:lnTo>
                    <a:pt x="310" y="80"/>
                  </a:lnTo>
                  <a:lnTo>
                    <a:pt x="306" y="82"/>
                  </a:lnTo>
                  <a:lnTo>
                    <a:pt x="304" y="82"/>
                  </a:lnTo>
                  <a:lnTo>
                    <a:pt x="300" y="82"/>
                  </a:lnTo>
                  <a:lnTo>
                    <a:pt x="298" y="80"/>
                  </a:lnTo>
                  <a:lnTo>
                    <a:pt x="298" y="80"/>
                  </a:lnTo>
                  <a:lnTo>
                    <a:pt x="292" y="68"/>
                  </a:lnTo>
                  <a:lnTo>
                    <a:pt x="290" y="56"/>
                  </a:lnTo>
                  <a:lnTo>
                    <a:pt x="290" y="56"/>
                  </a:lnTo>
                  <a:lnTo>
                    <a:pt x="284" y="86"/>
                  </a:lnTo>
                  <a:lnTo>
                    <a:pt x="276" y="114"/>
                  </a:lnTo>
                  <a:lnTo>
                    <a:pt x="276" y="114"/>
                  </a:lnTo>
                  <a:lnTo>
                    <a:pt x="302" y="104"/>
                  </a:lnTo>
                  <a:lnTo>
                    <a:pt x="302" y="104"/>
                  </a:lnTo>
                  <a:lnTo>
                    <a:pt x="322" y="96"/>
                  </a:lnTo>
                  <a:lnTo>
                    <a:pt x="322" y="96"/>
                  </a:lnTo>
                  <a:lnTo>
                    <a:pt x="340" y="84"/>
                  </a:lnTo>
                  <a:lnTo>
                    <a:pt x="352" y="74"/>
                  </a:lnTo>
                  <a:lnTo>
                    <a:pt x="356" y="64"/>
                  </a:lnTo>
                  <a:lnTo>
                    <a:pt x="356" y="54"/>
                  </a:lnTo>
                  <a:lnTo>
                    <a:pt x="356" y="54"/>
                  </a:lnTo>
                  <a:close/>
                </a:path>
              </a:pathLst>
            </a:custGeom>
            <a:solidFill>
              <a:srgbClr val="EB8C0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2000" b="0" i="0" u="none" strike="noStrike" kern="0" cap="none" spc="0" normalizeH="0" baseline="0" noProof="0" dirty="0" smtClean="0">
                <a:ln>
                  <a:noFill/>
                </a:ln>
                <a:solidFill>
                  <a:srgbClr val="000000"/>
                </a:solidFill>
                <a:effectLst/>
                <a:uLnTx/>
                <a:uFillTx/>
              </a:endParaRPr>
            </a:p>
          </p:txBody>
        </p:sp>
      </p:grpSp>
      <p:grpSp>
        <p:nvGrpSpPr>
          <p:cNvPr id="137" name="Group 136"/>
          <p:cNvGrpSpPr/>
          <p:nvPr/>
        </p:nvGrpSpPr>
        <p:grpSpPr>
          <a:xfrm>
            <a:off x="941247" y="2390560"/>
            <a:ext cx="612775" cy="612775"/>
            <a:chOff x="6735952" y="5356409"/>
            <a:chExt cx="612775" cy="612775"/>
          </a:xfrm>
        </p:grpSpPr>
        <p:sp>
          <p:nvSpPr>
            <p:cNvPr id="138" name="Oval 137"/>
            <p:cNvSpPr/>
            <p:nvPr/>
          </p:nvSpPr>
          <p:spPr bwMode="ltGray">
            <a:xfrm>
              <a:off x="6735952" y="5356409"/>
              <a:ext cx="612775" cy="61277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grpSp>
          <p:nvGrpSpPr>
            <p:cNvPr id="139" name="Group 138"/>
            <p:cNvGrpSpPr/>
            <p:nvPr/>
          </p:nvGrpSpPr>
          <p:grpSpPr>
            <a:xfrm>
              <a:off x="6821417" y="5416602"/>
              <a:ext cx="458686" cy="507270"/>
              <a:chOff x="5261034" y="4117182"/>
              <a:chExt cx="458686" cy="507270"/>
            </a:xfrm>
            <a:solidFill>
              <a:schemeClr val="tx2"/>
            </a:solidFill>
          </p:grpSpPr>
          <p:sp>
            <p:nvSpPr>
              <p:cNvPr id="140" name="Freeform 430"/>
              <p:cNvSpPr>
                <a:spLocks/>
              </p:cNvSpPr>
              <p:nvPr/>
            </p:nvSpPr>
            <p:spPr bwMode="auto">
              <a:xfrm>
                <a:off x="5261034" y="4117182"/>
                <a:ext cx="458686" cy="507270"/>
              </a:xfrm>
              <a:custGeom>
                <a:avLst/>
                <a:gdLst>
                  <a:gd name="T0" fmla="*/ 1711 w 2002"/>
                  <a:gd name="T1" fmla="*/ 1114 h 1509"/>
                  <a:gd name="T2" fmla="*/ 1588 w 2002"/>
                  <a:gd name="T3" fmla="*/ 623 h 1509"/>
                  <a:gd name="T4" fmla="*/ 1284 w 2002"/>
                  <a:gd name="T5" fmla="*/ 576 h 1509"/>
                  <a:gd name="T6" fmla="*/ 1527 w 2002"/>
                  <a:gd name="T7" fmla="*/ 528 h 1509"/>
                  <a:gd name="T8" fmla="*/ 1284 w 2002"/>
                  <a:gd name="T9" fmla="*/ 206 h 1509"/>
                  <a:gd name="T10" fmla="*/ 927 w 2002"/>
                  <a:gd name="T11" fmla="*/ 856 h 1509"/>
                  <a:gd name="T12" fmla="*/ 870 w 2002"/>
                  <a:gd name="T13" fmla="*/ 265 h 1509"/>
                  <a:gd name="T14" fmla="*/ 685 w 2002"/>
                  <a:gd name="T15" fmla="*/ 311 h 1509"/>
                  <a:gd name="T16" fmla="*/ 661 w 2002"/>
                  <a:gd name="T17" fmla="*/ 0 h 1509"/>
                  <a:gd name="T18" fmla="*/ 606 w 2002"/>
                  <a:gd name="T19" fmla="*/ 311 h 1509"/>
                  <a:gd name="T20" fmla="*/ 507 w 2002"/>
                  <a:gd name="T21" fmla="*/ 425 h 1509"/>
                  <a:gd name="T22" fmla="*/ 454 w 2002"/>
                  <a:gd name="T23" fmla="*/ 666 h 1509"/>
                  <a:gd name="T24" fmla="*/ 507 w 2002"/>
                  <a:gd name="T25" fmla="*/ 730 h 1509"/>
                  <a:gd name="T26" fmla="*/ 454 w 2002"/>
                  <a:gd name="T27" fmla="*/ 810 h 1509"/>
                  <a:gd name="T28" fmla="*/ 507 w 2002"/>
                  <a:gd name="T29" fmla="*/ 874 h 1509"/>
                  <a:gd name="T30" fmla="*/ 349 w 2002"/>
                  <a:gd name="T31" fmla="*/ 1063 h 1509"/>
                  <a:gd name="T32" fmla="*/ 430 w 2002"/>
                  <a:gd name="T33" fmla="*/ 1183 h 1509"/>
                  <a:gd name="T34" fmla="*/ 539 w 2002"/>
                  <a:gd name="T35" fmla="*/ 1180 h 1509"/>
                  <a:gd name="T36" fmla="*/ 640 w 2002"/>
                  <a:gd name="T37" fmla="*/ 1180 h 1509"/>
                  <a:gd name="T38" fmla="*/ 741 w 2002"/>
                  <a:gd name="T39" fmla="*/ 1179 h 1509"/>
                  <a:gd name="T40" fmla="*/ 837 w 2002"/>
                  <a:gd name="T41" fmla="*/ 1300 h 1509"/>
                  <a:gd name="T42" fmla="*/ 859 w 2002"/>
                  <a:gd name="T43" fmla="*/ 1273 h 1509"/>
                  <a:gd name="T44" fmla="*/ 887 w 2002"/>
                  <a:gd name="T45" fmla="*/ 1252 h 1509"/>
                  <a:gd name="T46" fmla="*/ 918 w 2002"/>
                  <a:gd name="T47" fmla="*/ 1240 h 1509"/>
                  <a:gd name="T48" fmla="*/ 954 w 2002"/>
                  <a:gd name="T49" fmla="*/ 1235 h 1509"/>
                  <a:gd name="T50" fmla="*/ 1006 w 2002"/>
                  <a:gd name="T51" fmla="*/ 1244 h 1509"/>
                  <a:gd name="T52" fmla="*/ 1048 w 2002"/>
                  <a:gd name="T53" fmla="*/ 1271 h 1509"/>
                  <a:gd name="T54" fmla="*/ 1078 w 2002"/>
                  <a:gd name="T55" fmla="*/ 1311 h 1509"/>
                  <a:gd name="T56" fmla="*/ 1093 w 2002"/>
                  <a:gd name="T57" fmla="*/ 1359 h 1509"/>
                  <a:gd name="T58" fmla="*/ 1102 w 2002"/>
                  <a:gd name="T59" fmla="*/ 1358 h 1509"/>
                  <a:gd name="T60" fmla="*/ 1110 w 2002"/>
                  <a:gd name="T61" fmla="*/ 1357 h 1509"/>
                  <a:gd name="T62" fmla="*/ 1120 w 2002"/>
                  <a:gd name="T63" fmla="*/ 1356 h 1509"/>
                  <a:gd name="T64" fmla="*/ 1129 w 2002"/>
                  <a:gd name="T65" fmla="*/ 1356 h 1509"/>
                  <a:gd name="T66" fmla="*/ 1169 w 2002"/>
                  <a:gd name="T67" fmla="*/ 1362 h 1509"/>
                  <a:gd name="T68" fmla="*/ 1205 w 2002"/>
                  <a:gd name="T69" fmla="*/ 1379 h 1509"/>
                  <a:gd name="T70" fmla="*/ 1235 w 2002"/>
                  <a:gd name="T71" fmla="*/ 1404 h 1509"/>
                  <a:gd name="T72" fmla="*/ 1256 w 2002"/>
                  <a:gd name="T73" fmla="*/ 1438 h 1509"/>
                  <a:gd name="T74" fmla="*/ 691 w 2002"/>
                  <a:gd name="T75" fmla="*/ 1425 h 1509"/>
                  <a:gd name="T76" fmla="*/ 707 w 2002"/>
                  <a:gd name="T77" fmla="*/ 1402 h 1509"/>
                  <a:gd name="T78" fmla="*/ 728 w 2002"/>
                  <a:gd name="T79" fmla="*/ 1384 h 1509"/>
                  <a:gd name="T80" fmla="*/ 752 w 2002"/>
                  <a:gd name="T81" fmla="*/ 1370 h 1509"/>
                  <a:gd name="T82" fmla="*/ 766 w 2002"/>
                  <a:gd name="T83" fmla="*/ 1237 h 1509"/>
                  <a:gd name="T84" fmla="*/ 294 w 2002"/>
                  <a:gd name="T85" fmla="*/ 1334 h 1509"/>
                  <a:gd name="T86" fmla="*/ 278 w 2002"/>
                  <a:gd name="T87" fmla="*/ 1359 h 1509"/>
                  <a:gd name="T88" fmla="*/ 271 w 2002"/>
                  <a:gd name="T89" fmla="*/ 1389 h 1509"/>
                  <a:gd name="T90" fmla="*/ 264 w 2002"/>
                  <a:gd name="T91" fmla="*/ 1388 h 1509"/>
                  <a:gd name="T92" fmla="*/ 256 w 2002"/>
                  <a:gd name="T93" fmla="*/ 1387 h 1509"/>
                  <a:gd name="T94" fmla="*/ 232 w 2002"/>
                  <a:gd name="T95" fmla="*/ 1391 h 1509"/>
                  <a:gd name="T96" fmla="*/ 211 w 2002"/>
                  <a:gd name="T97" fmla="*/ 1401 h 1509"/>
                  <a:gd name="T98" fmla="*/ 194 w 2002"/>
                  <a:gd name="T99" fmla="*/ 1417 h 1509"/>
                  <a:gd name="T100" fmla="*/ 181 w 2002"/>
                  <a:gd name="T101" fmla="*/ 1438 h 1509"/>
                  <a:gd name="T102" fmla="*/ 0 w 2002"/>
                  <a:gd name="T103" fmla="*/ 1509 h 1509"/>
                  <a:gd name="T104" fmla="*/ 2002 w 2002"/>
                  <a:gd name="T105" fmla="*/ 1438 h 1509"/>
                  <a:gd name="connsiteX0" fmla="*/ 8546 w 10000"/>
                  <a:gd name="connsiteY0" fmla="*/ 9529 h 10020"/>
                  <a:gd name="connsiteX1" fmla="*/ 8546 w 10000"/>
                  <a:gd name="connsiteY1" fmla="*/ 7382 h 10020"/>
                  <a:gd name="connsiteX2" fmla="*/ 7932 w 10000"/>
                  <a:gd name="connsiteY2" fmla="*/ 7382 h 10020"/>
                  <a:gd name="connsiteX3" fmla="*/ 7932 w 10000"/>
                  <a:gd name="connsiteY3" fmla="*/ 4129 h 10020"/>
                  <a:gd name="connsiteX4" fmla="*/ 6414 w 10000"/>
                  <a:gd name="connsiteY4" fmla="*/ 4129 h 10020"/>
                  <a:gd name="connsiteX5" fmla="*/ 6414 w 10000"/>
                  <a:gd name="connsiteY5" fmla="*/ 3817 h 10020"/>
                  <a:gd name="connsiteX6" fmla="*/ 7627 w 10000"/>
                  <a:gd name="connsiteY6" fmla="*/ 3817 h 10020"/>
                  <a:gd name="connsiteX7" fmla="*/ 7627 w 10000"/>
                  <a:gd name="connsiteY7" fmla="*/ 3499 h 10020"/>
                  <a:gd name="connsiteX8" fmla="*/ 6414 w 10000"/>
                  <a:gd name="connsiteY8" fmla="*/ 3499 h 10020"/>
                  <a:gd name="connsiteX9" fmla="*/ 6414 w 10000"/>
                  <a:gd name="connsiteY9" fmla="*/ 1365 h 10020"/>
                  <a:gd name="connsiteX10" fmla="*/ 4630 w 10000"/>
                  <a:gd name="connsiteY10" fmla="*/ 550 h 10020"/>
                  <a:gd name="connsiteX11" fmla="*/ 4630 w 10000"/>
                  <a:gd name="connsiteY11" fmla="*/ 5673 h 10020"/>
                  <a:gd name="connsiteX12" fmla="*/ 4346 w 10000"/>
                  <a:gd name="connsiteY12" fmla="*/ 5679 h 10020"/>
                  <a:gd name="connsiteX13" fmla="*/ 4346 w 10000"/>
                  <a:gd name="connsiteY13" fmla="*/ 1756 h 10020"/>
                  <a:gd name="connsiteX14" fmla="*/ 3746 w 10000"/>
                  <a:gd name="connsiteY14" fmla="*/ 2061 h 10020"/>
                  <a:gd name="connsiteX15" fmla="*/ 3422 w 10000"/>
                  <a:gd name="connsiteY15" fmla="*/ 2061 h 10020"/>
                  <a:gd name="connsiteX16" fmla="*/ 3422 w 10000"/>
                  <a:gd name="connsiteY16" fmla="*/ 0 h 10020"/>
                  <a:gd name="connsiteX17" fmla="*/ 3302 w 10000"/>
                  <a:gd name="connsiteY17" fmla="*/ 0 h 10020"/>
                  <a:gd name="connsiteX18" fmla="*/ 3302 w 10000"/>
                  <a:gd name="connsiteY18" fmla="*/ 2061 h 10020"/>
                  <a:gd name="connsiteX19" fmla="*/ 3027 w 10000"/>
                  <a:gd name="connsiteY19" fmla="*/ 2061 h 10020"/>
                  <a:gd name="connsiteX20" fmla="*/ 3027 w 10000"/>
                  <a:gd name="connsiteY20" fmla="*/ 2492 h 10020"/>
                  <a:gd name="connsiteX21" fmla="*/ 2532 w 10000"/>
                  <a:gd name="connsiteY21" fmla="*/ 2816 h 10020"/>
                  <a:gd name="connsiteX22" fmla="*/ 2532 w 10000"/>
                  <a:gd name="connsiteY22" fmla="*/ 4414 h 10020"/>
                  <a:gd name="connsiteX23" fmla="*/ 2268 w 10000"/>
                  <a:gd name="connsiteY23" fmla="*/ 4414 h 10020"/>
                  <a:gd name="connsiteX24" fmla="*/ 2268 w 10000"/>
                  <a:gd name="connsiteY24" fmla="*/ 4838 h 10020"/>
                  <a:gd name="connsiteX25" fmla="*/ 2532 w 10000"/>
                  <a:gd name="connsiteY25" fmla="*/ 4838 h 10020"/>
                  <a:gd name="connsiteX26" fmla="*/ 2532 w 10000"/>
                  <a:gd name="connsiteY26" fmla="*/ 5368 h 10020"/>
                  <a:gd name="connsiteX27" fmla="*/ 2268 w 10000"/>
                  <a:gd name="connsiteY27" fmla="*/ 5368 h 10020"/>
                  <a:gd name="connsiteX28" fmla="*/ 2268 w 10000"/>
                  <a:gd name="connsiteY28" fmla="*/ 5792 h 10020"/>
                  <a:gd name="connsiteX29" fmla="*/ 2532 w 10000"/>
                  <a:gd name="connsiteY29" fmla="*/ 5792 h 10020"/>
                  <a:gd name="connsiteX30" fmla="*/ 2532 w 10000"/>
                  <a:gd name="connsiteY30" fmla="*/ 7044 h 10020"/>
                  <a:gd name="connsiteX31" fmla="*/ 1743 w 10000"/>
                  <a:gd name="connsiteY31" fmla="*/ 7044 h 10020"/>
                  <a:gd name="connsiteX32" fmla="*/ 1743 w 10000"/>
                  <a:gd name="connsiteY32" fmla="*/ 7820 h 10020"/>
                  <a:gd name="connsiteX33" fmla="*/ 2148 w 10000"/>
                  <a:gd name="connsiteY33" fmla="*/ 7840 h 10020"/>
                  <a:gd name="connsiteX34" fmla="*/ 2697 w 10000"/>
                  <a:gd name="connsiteY34" fmla="*/ 7316 h 10020"/>
                  <a:gd name="connsiteX35" fmla="*/ 2692 w 10000"/>
                  <a:gd name="connsiteY35" fmla="*/ 7820 h 10020"/>
                  <a:gd name="connsiteX36" fmla="*/ 3197 w 10000"/>
                  <a:gd name="connsiteY36" fmla="*/ 7369 h 10020"/>
                  <a:gd name="connsiteX37" fmla="*/ 3197 w 10000"/>
                  <a:gd name="connsiteY37" fmla="*/ 7820 h 10020"/>
                  <a:gd name="connsiteX38" fmla="*/ 3696 w 10000"/>
                  <a:gd name="connsiteY38" fmla="*/ 7362 h 10020"/>
                  <a:gd name="connsiteX39" fmla="*/ 3701 w 10000"/>
                  <a:gd name="connsiteY39" fmla="*/ 7813 h 10020"/>
                  <a:gd name="connsiteX40" fmla="*/ 4181 w 10000"/>
                  <a:gd name="connsiteY40" fmla="*/ 7329 h 10020"/>
                  <a:gd name="connsiteX41" fmla="*/ 4181 w 10000"/>
                  <a:gd name="connsiteY41" fmla="*/ 8615 h 10020"/>
                  <a:gd name="connsiteX42" fmla="*/ 4236 w 10000"/>
                  <a:gd name="connsiteY42" fmla="*/ 8522 h 10020"/>
                  <a:gd name="connsiteX43" fmla="*/ 4291 w 10000"/>
                  <a:gd name="connsiteY43" fmla="*/ 8436 h 10020"/>
                  <a:gd name="connsiteX44" fmla="*/ 4356 w 10000"/>
                  <a:gd name="connsiteY44" fmla="*/ 8363 h 10020"/>
                  <a:gd name="connsiteX45" fmla="*/ 4431 w 10000"/>
                  <a:gd name="connsiteY45" fmla="*/ 8297 h 10020"/>
                  <a:gd name="connsiteX46" fmla="*/ 4505 w 10000"/>
                  <a:gd name="connsiteY46" fmla="*/ 8250 h 10020"/>
                  <a:gd name="connsiteX47" fmla="*/ 4585 w 10000"/>
                  <a:gd name="connsiteY47" fmla="*/ 8217 h 10020"/>
                  <a:gd name="connsiteX48" fmla="*/ 4670 w 10000"/>
                  <a:gd name="connsiteY48" fmla="*/ 8191 h 10020"/>
                  <a:gd name="connsiteX49" fmla="*/ 4765 w 10000"/>
                  <a:gd name="connsiteY49" fmla="*/ 8184 h 10020"/>
                  <a:gd name="connsiteX50" fmla="*/ 4895 w 10000"/>
                  <a:gd name="connsiteY50" fmla="*/ 8197 h 10020"/>
                  <a:gd name="connsiteX51" fmla="*/ 5025 w 10000"/>
                  <a:gd name="connsiteY51" fmla="*/ 8244 h 10020"/>
                  <a:gd name="connsiteX52" fmla="*/ 5130 w 10000"/>
                  <a:gd name="connsiteY52" fmla="*/ 8323 h 10020"/>
                  <a:gd name="connsiteX53" fmla="*/ 5235 w 10000"/>
                  <a:gd name="connsiteY53" fmla="*/ 8423 h 10020"/>
                  <a:gd name="connsiteX54" fmla="*/ 5325 w 10000"/>
                  <a:gd name="connsiteY54" fmla="*/ 8542 h 10020"/>
                  <a:gd name="connsiteX55" fmla="*/ 5385 w 10000"/>
                  <a:gd name="connsiteY55" fmla="*/ 8688 h 10020"/>
                  <a:gd name="connsiteX56" fmla="*/ 5440 w 10000"/>
                  <a:gd name="connsiteY56" fmla="*/ 8840 h 10020"/>
                  <a:gd name="connsiteX57" fmla="*/ 5460 w 10000"/>
                  <a:gd name="connsiteY57" fmla="*/ 9006 h 10020"/>
                  <a:gd name="connsiteX58" fmla="*/ 5485 w 10000"/>
                  <a:gd name="connsiteY58" fmla="*/ 8999 h 10020"/>
                  <a:gd name="connsiteX59" fmla="*/ 5504 w 10000"/>
                  <a:gd name="connsiteY59" fmla="*/ 8999 h 10020"/>
                  <a:gd name="connsiteX60" fmla="*/ 5524 w 10000"/>
                  <a:gd name="connsiteY60" fmla="*/ 8993 h 10020"/>
                  <a:gd name="connsiteX61" fmla="*/ 5544 w 10000"/>
                  <a:gd name="connsiteY61" fmla="*/ 8993 h 10020"/>
                  <a:gd name="connsiteX62" fmla="*/ 5569 w 10000"/>
                  <a:gd name="connsiteY62" fmla="*/ 8986 h 10020"/>
                  <a:gd name="connsiteX63" fmla="*/ 5594 w 10000"/>
                  <a:gd name="connsiteY63" fmla="*/ 8986 h 10020"/>
                  <a:gd name="connsiteX64" fmla="*/ 5614 w 10000"/>
                  <a:gd name="connsiteY64" fmla="*/ 8986 h 10020"/>
                  <a:gd name="connsiteX65" fmla="*/ 5639 w 10000"/>
                  <a:gd name="connsiteY65" fmla="*/ 8986 h 10020"/>
                  <a:gd name="connsiteX66" fmla="*/ 5744 w 10000"/>
                  <a:gd name="connsiteY66" fmla="*/ 8993 h 10020"/>
                  <a:gd name="connsiteX67" fmla="*/ 5839 w 10000"/>
                  <a:gd name="connsiteY67" fmla="*/ 9026 h 10020"/>
                  <a:gd name="connsiteX68" fmla="*/ 5934 w 10000"/>
                  <a:gd name="connsiteY68" fmla="*/ 9072 h 10020"/>
                  <a:gd name="connsiteX69" fmla="*/ 6019 w 10000"/>
                  <a:gd name="connsiteY69" fmla="*/ 9139 h 10020"/>
                  <a:gd name="connsiteX70" fmla="*/ 6099 w 10000"/>
                  <a:gd name="connsiteY70" fmla="*/ 9218 h 10020"/>
                  <a:gd name="connsiteX71" fmla="*/ 6169 w 10000"/>
                  <a:gd name="connsiteY71" fmla="*/ 9304 h 10020"/>
                  <a:gd name="connsiteX72" fmla="*/ 6224 w 10000"/>
                  <a:gd name="connsiteY72" fmla="*/ 9417 h 10020"/>
                  <a:gd name="connsiteX73" fmla="*/ 6274 w 10000"/>
                  <a:gd name="connsiteY73" fmla="*/ 9529 h 10020"/>
                  <a:gd name="connsiteX74" fmla="*/ 3422 w 10000"/>
                  <a:gd name="connsiteY74" fmla="*/ 9529 h 10020"/>
                  <a:gd name="connsiteX75" fmla="*/ 3452 w 10000"/>
                  <a:gd name="connsiteY75" fmla="*/ 9443 h 10020"/>
                  <a:gd name="connsiteX76" fmla="*/ 3492 w 10000"/>
                  <a:gd name="connsiteY76" fmla="*/ 9357 h 10020"/>
                  <a:gd name="connsiteX77" fmla="*/ 3531 w 10000"/>
                  <a:gd name="connsiteY77" fmla="*/ 9291 h 10020"/>
                  <a:gd name="connsiteX78" fmla="*/ 3586 w 10000"/>
                  <a:gd name="connsiteY78" fmla="*/ 9225 h 10020"/>
                  <a:gd name="connsiteX79" fmla="*/ 3636 w 10000"/>
                  <a:gd name="connsiteY79" fmla="*/ 9172 h 10020"/>
                  <a:gd name="connsiteX80" fmla="*/ 3696 w 10000"/>
                  <a:gd name="connsiteY80" fmla="*/ 9119 h 10020"/>
                  <a:gd name="connsiteX81" fmla="*/ 3756 w 10000"/>
                  <a:gd name="connsiteY81" fmla="*/ 9079 h 10020"/>
                  <a:gd name="connsiteX82" fmla="*/ 3826 w 10000"/>
                  <a:gd name="connsiteY82" fmla="*/ 9046 h 10020"/>
                  <a:gd name="connsiteX83" fmla="*/ 3826 w 10000"/>
                  <a:gd name="connsiteY83" fmla="*/ 8197 h 10020"/>
                  <a:gd name="connsiteX84" fmla="*/ 1469 w 10000"/>
                  <a:gd name="connsiteY84" fmla="*/ 8211 h 10020"/>
                  <a:gd name="connsiteX85" fmla="*/ 1469 w 10000"/>
                  <a:gd name="connsiteY85" fmla="*/ 8840 h 10020"/>
                  <a:gd name="connsiteX86" fmla="*/ 1424 w 10000"/>
                  <a:gd name="connsiteY86" fmla="*/ 8920 h 10020"/>
                  <a:gd name="connsiteX87" fmla="*/ 1389 w 10000"/>
                  <a:gd name="connsiteY87" fmla="*/ 9006 h 10020"/>
                  <a:gd name="connsiteX88" fmla="*/ 1364 w 10000"/>
                  <a:gd name="connsiteY88" fmla="*/ 9099 h 10020"/>
                  <a:gd name="connsiteX89" fmla="*/ 1354 w 10000"/>
                  <a:gd name="connsiteY89" fmla="*/ 9205 h 10020"/>
                  <a:gd name="connsiteX90" fmla="*/ 1334 w 10000"/>
                  <a:gd name="connsiteY90" fmla="*/ 9198 h 10020"/>
                  <a:gd name="connsiteX91" fmla="*/ 1319 w 10000"/>
                  <a:gd name="connsiteY91" fmla="*/ 9198 h 10020"/>
                  <a:gd name="connsiteX92" fmla="*/ 1299 w 10000"/>
                  <a:gd name="connsiteY92" fmla="*/ 9192 h 10020"/>
                  <a:gd name="connsiteX93" fmla="*/ 1279 w 10000"/>
                  <a:gd name="connsiteY93" fmla="*/ 9192 h 10020"/>
                  <a:gd name="connsiteX94" fmla="*/ 1214 w 10000"/>
                  <a:gd name="connsiteY94" fmla="*/ 9198 h 10020"/>
                  <a:gd name="connsiteX95" fmla="*/ 1159 w 10000"/>
                  <a:gd name="connsiteY95" fmla="*/ 9218 h 10020"/>
                  <a:gd name="connsiteX96" fmla="*/ 1104 w 10000"/>
                  <a:gd name="connsiteY96" fmla="*/ 9245 h 10020"/>
                  <a:gd name="connsiteX97" fmla="*/ 1054 w 10000"/>
                  <a:gd name="connsiteY97" fmla="*/ 9284 h 10020"/>
                  <a:gd name="connsiteX98" fmla="*/ 1009 w 10000"/>
                  <a:gd name="connsiteY98" fmla="*/ 9337 h 10020"/>
                  <a:gd name="connsiteX99" fmla="*/ 969 w 10000"/>
                  <a:gd name="connsiteY99" fmla="*/ 9390 h 10020"/>
                  <a:gd name="connsiteX100" fmla="*/ 934 w 10000"/>
                  <a:gd name="connsiteY100" fmla="*/ 9457 h 10020"/>
                  <a:gd name="connsiteX101" fmla="*/ 904 w 10000"/>
                  <a:gd name="connsiteY101" fmla="*/ 9529 h 10020"/>
                  <a:gd name="connsiteX102" fmla="*/ 415 w 10000"/>
                  <a:gd name="connsiteY102" fmla="*/ 9529 h 10020"/>
                  <a:gd name="connsiteX103" fmla="*/ 0 w 10000"/>
                  <a:gd name="connsiteY103" fmla="*/ 10000 h 10020"/>
                  <a:gd name="connsiteX104" fmla="*/ 1760 w 10000"/>
                  <a:gd name="connsiteY104" fmla="*/ 10020 h 10020"/>
                  <a:gd name="connsiteX105" fmla="*/ 9725 w 10000"/>
                  <a:gd name="connsiteY105" fmla="*/ 10000 h 10020"/>
                  <a:gd name="connsiteX106" fmla="*/ 10000 w 10000"/>
                  <a:gd name="connsiteY106" fmla="*/ 9529 h 10020"/>
                  <a:gd name="connsiteX107" fmla="*/ 8546 w 10000"/>
                  <a:gd name="connsiteY107" fmla="*/ 9529 h 10020"/>
                  <a:gd name="connsiteX0" fmla="*/ 8131 w 9585"/>
                  <a:gd name="connsiteY0" fmla="*/ 9529 h 10020"/>
                  <a:gd name="connsiteX1" fmla="*/ 8131 w 9585"/>
                  <a:gd name="connsiteY1" fmla="*/ 7382 h 10020"/>
                  <a:gd name="connsiteX2" fmla="*/ 7517 w 9585"/>
                  <a:gd name="connsiteY2" fmla="*/ 7382 h 10020"/>
                  <a:gd name="connsiteX3" fmla="*/ 7517 w 9585"/>
                  <a:gd name="connsiteY3" fmla="*/ 4129 h 10020"/>
                  <a:gd name="connsiteX4" fmla="*/ 5999 w 9585"/>
                  <a:gd name="connsiteY4" fmla="*/ 4129 h 10020"/>
                  <a:gd name="connsiteX5" fmla="*/ 5999 w 9585"/>
                  <a:gd name="connsiteY5" fmla="*/ 3817 h 10020"/>
                  <a:gd name="connsiteX6" fmla="*/ 7212 w 9585"/>
                  <a:gd name="connsiteY6" fmla="*/ 3817 h 10020"/>
                  <a:gd name="connsiteX7" fmla="*/ 7212 w 9585"/>
                  <a:gd name="connsiteY7" fmla="*/ 3499 h 10020"/>
                  <a:gd name="connsiteX8" fmla="*/ 5999 w 9585"/>
                  <a:gd name="connsiteY8" fmla="*/ 3499 h 10020"/>
                  <a:gd name="connsiteX9" fmla="*/ 5999 w 9585"/>
                  <a:gd name="connsiteY9" fmla="*/ 1365 h 10020"/>
                  <a:gd name="connsiteX10" fmla="*/ 4215 w 9585"/>
                  <a:gd name="connsiteY10" fmla="*/ 550 h 10020"/>
                  <a:gd name="connsiteX11" fmla="*/ 4215 w 9585"/>
                  <a:gd name="connsiteY11" fmla="*/ 5673 h 10020"/>
                  <a:gd name="connsiteX12" fmla="*/ 3931 w 9585"/>
                  <a:gd name="connsiteY12" fmla="*/ 5679 h 10020"/>
                  <a:gd name="connsiteX13" fmla="*/ 3931 w 9585"/>
                  <a:gd name="connsiteY13" fmla="*/ 1756 h 10020"/>
                  <a:gd name="connsiteX14" fmla="*/ 3331 w 9585"/>
                  <a:gd name="connsiteY14" fmla="*/ 2061 h 10020"/>
                  <a:gd name="connsiteX15" fmla="*/ 3007 w 9585"/>
                  <a:gd name="connsiteY15" fmla="*/ 2061 h 10020"/>
                  <a:gd name="connsiteX16" fmla="*/ 3007 w 9585"/>
                  <a:gd name="connsiteY16" fmla="*/ 0 h 10020"/>
                  <a:gd name="connsiteX17" fmla="*/ 2887 w 9585"/>
                  <a:gd name="connsiteY17" fmla="*/ 0 h 10020"/>
                  <a:gd name="connsiteX18" fmla="*/ 2887 w 9585"/>
                  <a:gd name="connsiteY18" fmla="*/ 2061 h 10020"/>
                  <a:gd name="connsiteX19" fmla="*/ 2612 w 9585"/>
                  <a:gd name="connsiteY19" fmla="*/ 2061 h 10020"/>
                  <a:gd name="connsiteX20" fmla="*/ 2612 w 9585"/>
                  <a:gd name="connsiteY20" fmla="*/ 2492 h 10020"/>
                  <a:gd name="connsiteX21" fmla="*/ 2117 w 9585"/>
                  <a:gd name="connsiteY21" fmla="*/ 2816 h 10020"/>
                  <a:gd name="connsiteX22" fmla="*/ 2117 w 9585"/>
                  <a:gd name="connsiteY22" fmla="*/ 4414 h 10020"/>
                  <a:gd name="connsiteX23" fmla="*/ 1853 w 9585"/>
                  <a:gd name="connsiteY23" fmla="*/ 4414 h 10020"/>
                  <a:gd name="connsiteX24" fmla="*/ 1853 w 9585"/>
                  <a:gd name="connsiteY24" fmla="*/ 4838 h 10020"/>
                  <a:gd name="connsiteX25" fmla="*/ 2117 w 9585"/>
                  <a:gd name="connsiteY25" fmla="*/ 4838 h 10020"/>
                  <a:gd name="connsiteX26" fmla="*/ 2117 w 9585"/>
                  <a:gd name="connsiteY26" fmla="*/ 5368 h 10020"/>
                  <a:gd name="connsiteX27" fmla="*/ 1853 w 9585"/>
                  <a:gd name="connsiteY27" fmla="*/ 5368 h 10020"/>
                  <a:gd name="connsiteX28" fmla="*/ 1853 w 9585"/>
                  <a:gd name="connsiteY28" fmla="*/ 5792 h 10020"/>
                  <a:gd name="connsiteX29" fmla="*/ 2117 w 9585"/>
                  <a:gd name="connsiteY29" fmla="*/ 5792 h 10020"/>
                  <a:gd name="connsiteX30" fmla="*/ 2117 w 9585"/>
                  <a:gd name="connsiteY30" fmla="*/ 7044 h 10020"/>
                  <a:gd name="connsiteX31" fmla="*/ 1328 w 9585"/>
                  <a:gd name="connsiteY31" fmla="*/ 7044 h 10020"/>
                  <a:gd name="connsiteX32" fmla="*/ 1328 w 9585"/>
                  <a:gd name="connsiteY32" fmla="*/ 7820 h 10020"/>
                  <a:gd name="connsiteX33" fmla="*/ 1733 w 9585"/>
                  <a:gd name="connsiteY33" fmla="*/ 7840 h 10020"/>
                  <a:gd name="connsiteX34" fmla="*/ 2282 w 9585"/>
                  <a:gd name="connsiteY34" fmla="*/ 7316 h 10020"/>
                  <a:gd name="connsiteX35" fmla="*/ 2277 w 9585"/>
                  <a:gd name="connsiteY35" fmla="*/ 7820 h 10020"/>
                  <a:gd name="connsiteX36" fmla="*/ 2782 w 9585"/>
                  <a:gd name="connsiteY36" fmla="*/ 7369 h 10020"/>
                  <a:gd name="connsiteX37" fmla="*/ 2782 w 9585"/>
                  <a:gd name="connsiteY37" fmla="*/ 7820 h 10020"/>
                  <a:gd name="connsiteX38" fmla="*/ 3281 w 9585"/>
                  <a:gd name="connsiteY38" fmla="*/ 7362 h 10020"/>
                  <a:gd name="connsiteX39" fmla="*/ 3286 w 9585"/>
                  <a:gd name="connsiteY39" fmla="*/ 7813 h 10020"/>
                  <a:gd name="connsiteX40" fmla="*/ 3766 w 9585"/>
                  <a:gd name="connsiteY40" fmla="*/ 7329 h 10020"/>
                  <a:gd name="connsiteX41" fmla="*/ 3766 w 9585"/>
                  <a:gd name="connsiteY41" fmla="*/ 8615 h 10020"/>
                  <a:gd name="connsiteX42" fmla="*/ 3821 w 9585"/>
                  <a:gd name="connsiteY42" fmla="*/ 8522 h 10020"/>
                  <a:gd name="connsiteX43" fmla="*/ 3876 w 9585"/>
                  <a:gd name="connsiteY43" fmla="*/ 8436 h 10020"/>
                  <a:gd name="connsiteX44" fmla="*/ 3941 w 9585"/>
                  <a:gd name="connsiteY44" fmla="*/ 8363 h 10020"/>
                  <a:gd name="connsiteX45" fmla="*/ 4016 w 9585"/>
                  <a:gd name="connsiteY45" fmla="*/ 8297 h 10020"/>
                  <a:gd name="connsiteX46" fmla="*/ 4090 w 9585"/>
                  <a:gd name="connsiteY46" fmla="*/ 8250 h 10020"/>
                  <a:gd name="connsiteX47" fmla="*/ 4170 w 9585"/>
                  <a:gd name="connsiteY47" fmla="*/ 8217 h 10020"/>
                  <a:gd name="connsiteX48" fmla="*/ 4255 w 9585"/>
                  <a:gd name="connsiteY48" fmla="*/ 8191 h 10020"/>
                  <a:gd name="connsiteX49" fmla="*/ 4350 w 9585"/>
                  <a:gd name="connsiteY49" fmla="*/ 8184 h 10020"/>
                  <a:gd name="connsiteX50" fmla="*/ 4480 w 9585"/>
                  <a:gd name="connsiteY50" fmla="*/ 8197 h 10020"/>
                  <a:gd name="connsiteX51" fmla="*/ 4610 w 9585"/>
                  <a:gd name="connsiteY51" fmla="*/ 8244 h 10020"/>
                  <a:gd name="connsiteX52" fmla="*/ 4715 w 9585"/>
                  <a:gd name="connsiteY52" fmla="*/ 8323 h 10020"/>
                  <a:gd name="connsiteX53" fmla="*/ 4820 w 9585"/>
                  <a:gd name="connsiteY53" fmla="*/ 8423 h 10020"/>
                  <a:gd name="connsiteX54" fmla="*/ 4910 w 9585"/>
                  <a:gd name="connsiteY54" fmla="*/ 8542 h 10020"/>
                  <a:gd name="connsiteX55" fmla="*/ 4970 w 9585"/>
                  <a:gd name="connsiteY55" fmla="*/ 8688 h 10020"/>
                  <a:gd name="connsiteX56" fmla="*/ 5025 w 9585"/>
                  <a:gd name="connsiteY56" fmla="*/ 8840 h 10020"/>
                  <a:gd name="connsiteX57" fmla="*/ 5045 w 9585"/>
                  <a:gd name="connsiteY57" fmla="*/ 9006 h 10020"/>
                  <a:gd name="connsiteX58" fmla="*/ 5070 w 9585"/>
                  <a:gd name="connsiteY58" fmla="*/ 8999 h 10020"/>
                  <a:gd name="connsiteX59" fmla="*/ 5089 w 9585"/>
                  <a:gd name="connsiteY59" fmla="*/ 8999 h 10020"/>
                  <a:gd name="connsiteX60" fmla="*/ 5109 w 9585"/>
                  <a:gd name="connsiteY60" fmla="*/ 8993 h 10020"/>
                  <a:gd name="connsiteX61" fmla="*/ 5129 w 9585"/>
                  <a:gd name="connsiteY61" fmla="*/ 8993 h 10020"/>
                  <a:gd name="connsiteX62" fmla="*/ 5154 w 9585"/>
                  <a:gd name="connsiteY62" fmla="*/ 8986 h 10020"/>
                  <a:gd name="connsiteX63" fmla="*/ 5179 w 9585"/>
                  <a:gd name="connsiteY63" fmla="*/ 8986 h 10020"/>
                  <a:gd name="connsiteX64" fmla="*/ 5199 w 9585"/>
                  <a:gd name="connsiteY64" fmla="*/ 8986 h 10020"/>
                  <a:gd name="connsiteX65" fmla="*/ 5224 w 9585"/>
                  <a:gd name="connsiteY65" fmla="*/ 8986 h 10020"/>
                  <a:gd name="connsiteX66" fmla="*/ 5329 w 9585"/>
                  <a:gd name="connsiteY66" fmla="*/ 8993 h 10020"/>
                  <a:gd name="connsiteX67" fmla="*/ 5424 w 9585"/>
                  <a:gd name="connsiteY67" fmla="*/ 9026 h 10020"/>
                  <a:gd name="connsiteX68" fmla="*/ 5519 w 9585"/>
                  <a:gd name="connsiteY68" fmla="*/ 9072 h 10020"/>
                  <a:gd name="connsiteX69" fmla="*/ 5604 w 9585"/>
                  <a:gd name="connsiteY69" fmla="*/ 9139 h 10020"/>
                  <a:gd name="connsiteX70" fmla="*/ 5684 w 9585"/>
                  <a:gd name="connsiteY70" fmla="*/ 9218 h 10020"/>
                  <a:gd name="connsiteX71" fmla="*/ 5754 w 9585"/>
                  <a:gd name="connsiteY71" fmla="*/ 9304 h 10020"/>
                  <a:gd name="connsiteX72" fmla="*/ 5809 w 9585"/>
                  <a:gd name="connsiteY72" fmla="*/ 9417 h 10020"/>
                  <a:gd name="connsiteX73" fmla="*/ 5859 w 9585"/>
                  <a:gd name="connsiteY73" fmla="*/ 9529 h 10020"/>
                  <a:gd name="connsiteX74" fmla="*/ 3007 w 9585"/>
                  <a:gd name="connsiteY74" fmla="*/ 9529 h 10020"/>
                  <a:gd name="connsiteX75" fmla="*/ 3037 w 9585"/>
                  <a:gd name="connsiteY75" fmla="*/ 9443 h 10020"/>
                  <a:gd name="connsiteX76" fmla="*/ 3077 w 9585"/>
                  <a:gd name="connsiteY76" fmla="*/ 9357 h 10020"/>
                  <a:gd name="connsiteX77" fmla="*/ 3116 w 9585"/>
                  <a:gd name="connsiteY77" fmla="*/ 9291 h 10020"/>
                  <a:gd name="connsiteX78" fmla="*/ 3171 w 9585"/>
                  <a:gd name="connsiteY78" fmla="*/ 9225 h 10020"/>
                  <a:gd name="connsiteX79" fmla="*/ 3221 w 9585"/>
                  <a:gd name="connsiteY79" fmla="*/ 9172 h 10020"/>
                  <a:gd name="connsiteX80" fmla="*/ 3281 w 9585"/>
                  <a:gd name="connsiteY80" fmla="*/ 9119 h 10020"/>
                  <a:gd name="connsiteX81" fmla="*/ 3341 w 9585"/>
                  <a:gd name="connsiteY81" fmla="*/ 9079 h 10020"/>
                  <a:gd name="connsiteX82" fmla="*/ 3411 w 9585"/>
                  <a:gd name="connsiteY82" fmla="*/ 9046 h 10020"/>
                  <a:gd name="connsiteX83" fmla="*/ 3411 w 9585"/>
                  <a:gd name="connsiteY83" fmla="*/ 8197 h 10020"/>
                  <a:gd name="connsiteX84" fmla="*/ 1054 w 9585"/>
                  <a:gd name="connsiteY84" fmla="*/ 8211 h 10020"/>
                  <a:gd name="connsiteX85" fmla="*/ 1054 w 9585"/>
                  <a:gd name="connsiteY85" fmla="*/ 8840 h 10020"/>
                  <a:gd name="connsiteX86" fmla="*/ 1009 w 9585"/>
                  <a:gd name="connsiteY86" fmla="*/ 8920 h 10020"/>
                  <a:gd name="connsiteX87" fmla="*/ 974 w 9585"/>
                  <a:gd name="connsiteY87" fmla="*/ 9006 h 10020"/>
                  <a:gd name="connsiteX88" fmla="*/ 949 w 9585"/>
                  <a:gd name="connsiteY88" fmla="*/ 9099 h 10020"/>
                  <a:gd name="connsiteX89" fmla="*/ 939 w 9585"/>
                  <a:gd name="connsiteY89" fmla="*/ 9205 h 10020"/>
                  <a:gd name="connsiteX90" fmla="*/ 919 w 9585"/>
                  <a:gd name="connsiteY90" fmla="*/ 9198 h 10020"/>
                  <a:gd name="connsiteX91" fmla="*/ 904 w 9585"/>
                  <a:gd name="connsiteY91" fmla="*/ 9198 h 10020"/>
                  <a:gd name="connsiteX92" fmla="*/ 884 w 9585"/>
                  <a:gd name="connsiteY92" fmla="*/ 9192 h 10020"/>
                  <a:gd name="connsiteX93" fmla="*/ 864 w 9585"/>
                  <a:gd name="connsiteY93" fmla="*/ 9192 h 10020"/>
                  <a:gd name="connsiteX94" fmla="*/ 799 w 9585"/>
                  <a:gd name="connsiteY94" fmla="*/ 9198 h 10020"/>
                  <a:gd name="connsiteX95" fmla="*/ 744 w 9585"/>
                  <a:gd name="connsiteY95" fmla="*/ 9218 h 10020"/>
                  <a:gd name="connsiteX96" fmla="*/ 689 w 9585"/>
                  <a:gd name="connsiteY96" fmla="*/ 9245 h 10020"/>
                  <a:gd name="connsiteX97" fmla="*/ 639 w 9585"/>
                  <a:gd name="connsiteY97" fmla="*/ 9284 h 10020"/>
                  <a:gd name="connsiteX98" fmla="*/ 594 w 9585"/>
                  <a:gd name="connsiteY98" fmla="*/ 9337 h 10020"/>
                  <a:gd name="connsiteX99" fmla="*/ 554 w 9585"/>
                  <a:gd name="connsiteY99" fmla="*/ 9390 h 10020"/>
                  <a:gd name="connsiteX100" fmla="*/ 519 w 9585"/>
                  <a:gd name="connsiteY100" fmla="*/ 9457 h 10020"/>
                  <a:gd name="connsiteX101" fmla="*/ 489 w 9585"/>
                  <a:gd name="connsiteY101" fmla="*/ 9529 h 10020"/>
                  <a:gd name="connsiteX102" fmla="*/ 0 w 9585"/>
                  <a:gd name="connsiteY102" fmla="*/ 9529 h 10020"/>
                  <a:gd name="connsiteX103" fmla="*/ 470 w 9585"/>
                  <a:gd name="connsiteY103" fmla="*/ 9951 h 10020"/>
                  <a:gd name="connsiteX104" fmla="*/ 1345 w 9585"/>
                  <a:gd name="connsiteY104" fmla="*/ 10020 h 10020"/>
                  <a:gd name="connsiteX105" fmla="*/ 9310 w 9585"/>
                  <a:gd name="connsiteY105" fmla="*/ 10000 h 10020"/>
                  <a:gd name="connsiteX106" fmla="*/ 9585 w 9585"/>
                  <a:gd name="connsiteY106" fmla="*/ 9529 h 10020"/>
                  <a:gd name="connsiteX107" fmla="*/ 8131 w 9585"/>
                  <a:gd name="connsiteY107" fmla="*/ 9529 h 10020"/>
                  <a:gd name="connsiteX0" fmla="*/ 7993 w 9510"/>
                  <a:gd name="connsiteY0" fmla="*/ 9510 h 10000"/>
                  <a:gd name="connsiteX1" fmla="*/ 7993 w 9510"/>
                  <a:gd name="connsiteY1" fmla="*/ 7367 h 10000"/>
                  <a:gd name="connsiteX2" fmla="*/ 7352 w 9510"/>
                  <a:gd name="connsiteY2" fmla="*/ 7367 h 10000"/>
                  <a:gd name="connsiteX3" fmla="*/ 7352 w 9510"/>
                  <a:gd name="connsiteY3" fmla="*/ 4121 h 10000"/>
                  <a:gd name="connsiteX4" fmla="*/ 5769 w 9510"/>
                  <a:gd name="connsiteY4" fmla="*/ 4121 h 10000"/>
                  <a:gd name="connsiteX5" fmla="*/ 5769 w 9510"/>
                  <a:gd name="connsiteY5" fmla="*/ 3809 h 10000"/>
                  <a:gd name="connsiteX6" fmla="*/ 7034 w 9510"/>
                  <a:gd name="connsiteY6" fmla="*/ 3809 h 10000"/>
                  <a:gd name="connsiteX7" fmla="*/ 7034 w 9510"/>
                  <a:gd name="connsiteY7" fmla="*/ 3492 h 10000"/>
                  <a:gd name="connsiteX8" fmla="*/ 5769 w 9510"/>
                  <a:gd name="connsiteY8" fmla="*/ 3492 h 10000"/>
                  <a:gd name="connsiteX9" fmla="*/ 5769 w 9510"/>
                  <a:gd name="connsiteY9" fmla="*/ 1362 h 10000"/>
                  <a:gd name="connsiteX10" fmla="*/ 3907 w 9510"/>
                  <a:gd name="connsiteY10" fmla="*/ 549 h 10000"/>
                  <a:gd name="connsiteX11" fmla="*/ 3907 w 9510"/>
                  <a:gd name="connsiteY11" fmla="*/ 5662 h 10000"/>
                  <a:gd name="connsiteX12" fmla="*/ 3611 w 9510"/>
                  <a:gd name="connsiteY12" fmla="*/ 5668 h 10000"/>
                  <a:gd name="connsiteX13" fmla="*/ 3611 w 9510"/>
                  <a:gd name="connsiteY13" fmla="*/ 1752 h 10000"/>
                  <a:gd name="connsiteX14" fmla="*/ 2985 w 9510"/>
                  <a:gd name="connsiteY14" fmla="*/ 2057 h 10000"/>
                  <a:gd name="connsiteX15" fmla="*/ 2647 w 9510"/>
                  <a:gd name="connsiteY15" fmla="*/ 2057 h 10000"/>
                  <a:gd name="connsiteX16" fmla="*/ 2647 w 9510"/>
                  <a:gd name="connsiteY16" fmla="*/ 0 h 10000"/>
                  <a:gd name="connsiteX17" fmla="*/ 2522 w 9510"/>
                  <a:gd name="connsiteY17" fmla="*/ 0 h 10000"/>
                  <a:gd name="connsiteX18" fmla="*/ 2522 w 9510"/>
                  <a:gd name="connsiteY18" fmla="*/ 2057 h 10000"/>
                  <a:gd name="connsiteX19" fmla="*/ 2235 w 9510"/>
                  <a:gd name="connsiteY19" fmla="*/ 2057 h 10000"/>
                  <a:gd name="connsiteX20" fmla="*/ 2235 w 9510"/>
                  <a:gd name="connsiteY20" fmla="*/ 2487 h 10000"/>
                  <a:gd name="connsiteX21" fmla="*/ 1719 w 9510"/>
                  <a:gd name="connsiteY21" fmla="*/ 2810 h 10000"/>
                  <a:gd name="connsiteX22" fmla="*/ 1719 w 9510"/>
                  <a:gd name="connsiteY22" fmla="*/ 4405 h 10000"/>
                  <a:gd name="connsiteX23" fmla="*/ 1443 w 9510"/>
                  <a:gd name="connsiteY23" fmla="*/ 4405 h 10000"/>
                  <a:gd name="connsiteX24" fmla="*/ 1443 w 9510"/>
                  <a:gd name="connsiteY24" fmla="*/ 4828 h 10000"/>
                  <a:gd name="connsiteX25" fmla="*/ 1719 w 9510"/>
                  <a:gd name="connsiteY25" fmla="*/ 4828 h 10000"/>
                  <a:gd name="connsiteX26" fmla="*/ 1719 w 9510"/>
                  <a:gd name="connsiteY26" fmla="*/ 5357 h 10000"/>
                  <a:gd name="connsiteX27" fmla="*/ 1443 w 9510"/>
                  <a:gd name="connsiteY27" fmla="*/ 5357 h 10000"/>
                  <a:gd name="connsiteX28" fmla="*/ 1443 w 9510"/>
                  <a:gd name="connsiteY28" fmla="*/ 5780 h 10000"/>
                  <a:gd name="connsiteX29" fmla="*/ 1719 w 9510"/>
                  <a:gd name="connsiteY29" fmla="*/ 5780 h 10000"/>
                  <a:gd name="connsiteX30" fmla="*/ 1719 w 9510"/>
                  <a:gd name="connsiteY30" fmla="*/ 7030 h 10000"/>
                  <a:gd name="connsiteX31" fmla="*/ 895 w 9510"/>
                  <a:gd name="connsiteY31" fmla="*/ 7030 h 10000"/>
                  <a:gd name="connsiteX32" fmla="*/ 895 w 9510"/>
                  <a:gd name="connsiteY32" fmla="*/ 7804 h 10000"/>
                  <a:gd name="connsiteX33" fmla="*/ 1318 w 9510"/>
                  <a:gd name="connsiteY33" fmla="*/ 7824 h 10000"/>
                  <a:gd name="connsiteX34" fmla="*/ 1891 w 9510"/>
                  <a:gd name="connsiteY34" fmla="*/ 7301 h 10000"/>
                  <a:gd name="connsiteX35" fmla="*/ 1886 w 9510"/>
                  <a:gd name="connsiteY35" fmla="*/ 7804 h 10000"/>
                  <a:gd name="connsiteX36" fmla="*/ 2412 w 9510"/>
                  <a:gd name="connsiteY36" fmla="*/ 7354 h 10000"/>
                  <a:gd name="connsiteX37" fmla="*/ 2412 w 9510"/>
                  <a:gd name="connsiteY37" fmla="*/ 7804 h 10000"/>
                  <a:gd name="connsiteX38" fmla="*/ 2933 w 9510"/>
                  <a:gd name="connsiteY38" fmla="*/ 7347 h 10000"/>
                  <a:gd name="connsiteX39" fmla="*/ 2938 w 9510"/>
                  <a:gd name="connsiteY39" fmla="*/ 7797 h 10000"/>
                  <a:gd name="connsiteX40" fmla="*/ 3439 w 9510"/>
                  <a:gd name="connsiteY40" fmla="*/ 7314 h 10000"/>
                  <a:gd name="connsiteX41" fmla="*/ 3439 w 9510"/>
                  <a:gd name="connsiteY41" fmla="*/ 8598 h 10000"/>
                  <a:gd name="connsiteX42" fmla="*/ 3496 w 9510"/>
                  <a:gd name="connsiteY42" fmla="*/ 8505 h 10000"/>
                  <a:gd name="connsiteX43" fmla="*/ 3554 w 9510"/>
                  <a:gd name="connsiteY43" fmla="*/ 8419 h 10000"/>
                  <a:gd name="connsiteX44" fmla="*/ 3622 w 9510"/>
                  <a:gd name="connsiteY44" fmla="*/ 8346 h 10000"/>
                  <a:gd name="connsiteX45" fmla="*/ 3700 w 9510"/>
                  <a:gd name="connsiteY45" fmla="*/ 8280 h 10000"/>
                  <a:gd name="connsiteX46" fmla="*/ 3777 w 9510"/>
                  <a:gd name="connsiteY46" fmla="*/ 8234 h 10000"/>
                  <a:gd name="connsiteX47" fmla="*/ 3861 w 9510"/>
                  <a:gd name="connsiteY47" fmla="*/ 8201 h 10000"/>
                  <a:gd name="connsiteX48" fmla="*/ 3949 w 9510"/>
                  <a:gd name="connsiteY48" fmla="*/ 8175 h 10000"/>
                  <a:gd name="connsiteX49" fmla="*/ 4048 w 9510"/>
                  <a:gd name="connsiteY49" fmla="*/ 8168 h 10000"/>
                  <a:gd name="connsiteX50" fmla="*/ 4184 w 9510"/>
                  <a:gd name="connsiteY50" fmla="*/ 8181 h 10000"/>
                  <a:gd name="connsiteX51" fmla="*/ 4320 w 9510"/>
                  <a:gd name="connsiteY51" fmla="*/ 8228 h 10000"/>
                  <a:gd name="connsiteX52" fmla="*/ 4429 w 9510"/>
                  <a:gd name="connsiteY52" fmla="*/ 8306 h 10000"/>
                  <a:gd name="connsiteX53" fmla="*/ 4539 w 9510"/>
                  <a:gd name="connsiteY53" fmla="*/ 8406 h 10000"/>
                  <a:gd name="connsiteX54" fmla="*/ 4633 w 9510"/>
                  <a:gd name="connsiteY54" fmla="*/ 8525 h 10000"/>
                  <a:gd name="connsiteX55" fmla="*/ 4695 w 9510"/>
                  <a:gd name="connsiteY55" fmla="*/ 8671 h 10000"/>
                  <a:gd name="connsiteX56" fmla="*/ 4753 w 9510"/>
                  <a:gd name="connsiteY56" fmla="*/ 8822 h 10000"/>
                  <a:gd name="connsiteX57" fmla="*/ 4773 w 9510"/>
                  <a:gd name="connsiteY57" fmla="*/ 8988 h 10000"/>
                  <a:gd name="connsiteX58" fmla="*/ 4800 w 9510"/>
                  <a:gd name="connsiteY58" fmla="*/ 8981 h 10000"/>
                  <a:gd name="connsiteX59" fmla="*/ 4819 w 9510"/>
                  <a:gd name="connsiteY59" fmla="*/ 8981 h 10000"/>
                  <a:gd name="connsiteX60" fmla="*/ 4840 w 9510"/>
                  <a:gd name="connsiteY60" fmla="*/ 8975 h 10000"/>
                  <a:gd name="connsiteX61" fmla="*/ 4861 w 9510"/>
                  <a:gd name="connsiteY61" fmla="*/ 8975 h 10000"/>
                  <a:gd name="connsiteX62" fmla="*/ 4887 w 9510"/>
                  <a:gd name="connsiteY62" fmla="*/ 8968 h 10000"/>
                  <a:gd name="connsiteX63" fmla="*/ 4913 w 9510"/>
                  <a:gd name="connsiteY63" fmla="*/ 8968 h 10000"/>
                  <a:gd name="connsiteX64" fmla="*/ 4934 w 9510"/>
                  <a:gd name="connsiteY64" fmla="*/ 8968 h 10000"/>
                  <a:gd name="connsiteX65" fmla="*/ 4960 w 9510"/>
                  <a:gd name="connsiteY65" fmla="*/ 8968 h 10000"/>
                  <a:gd name="connsiteX66" fmla="*/ 5070 w 9510"/>
                  <a:gd name="connsiteY66" fmla="*/ 8975 h 10000"/>
                  <a:gd name="connsiteX67" fmla="*/ 5169 w 9510"/>
                  <a:gd name="connsiteY67" fmla="*/ 9008 h 10000"/>
                  <a:gd name="connsiteX68" fmla="*/ 5268 w 9510"/>
                  <a:gd name="connsiteY68" fmla="*/ 9054 h 10000"/>
                  <a:gd name="connsiteX69" fmla="*/ 5357 w 9510"/>
                  <a:gd name="connsiteY69" fmla="*/ 9121 h 10000"/>
                  <a:gd name="connsiteX70" fmla="*/ 5440 w 9510"/>
                  <a:gd name="connsiteY70" fmla="*/ 9200 h 10000"/>
                  <a:gd name="connsiteX71" fmla="*/ 5513 w 9510"/>
                  <a:gd name="connsiteY71" fmla="*/ 9285 h 10000"/>
                  <a:gd name="connsiteX72" fmla="*/ 5571 w 9510"/>
                  <a:gd name="connsiteY72" fmla="*/ 9398 h 10000"/>
                  <a:gd name="connsiteX73" fmla="*/ 5623 w 9510"/>
                  <a:gd name="connsiteY73" fmla="*/ 9510 h 10000"/>
                  <a:gd name="connsiteX74" fmla="*/ 2647 w 9510"/>
                  <a:gd name="connsiteY74" fmla="*/ 9510 h 10000"/>
                  <a:gd name="connsiteX75" fmla="*/ 2678 w 9510"/>
                  <a:gd name="connsiteY75" fmla="*/ 9424 h 10000"/>
                  <a:gd name="connsiteX76" fmla="*/ 2720 w 9510"/>
                  <a:gd name="connsiteY76" fmla="*/ 9338 h 10000"/>
                  <a:gd name="connsiteX77" fmla="*/ 2761 w 9510"/>
                  <a:gd name="connsiteY77" fmla="*/ 9272 h 10000"/>
                  <a:gd name="connsiteX78" fmla="*/ 2818 w 9510"/>
                  <a:gd name="connsiteY78" fmla="*/ 9207 h 10000"/>
                  <a:gd name="connsiteX79" fmla="*/ 2870 w 9510"/>
                  <a:gd name="connsiteY79" fmla="*/ 9154 h 10000"/>
                  <a:gd name="connsiteX80" fmla="*/ 2933 w 9510"/>
                  <a:gd name="connsiteY80" fmla="*/ 9101 h 10000"/>
                  <a:gd name="connsiteX81" fmla="*/ 2996 w 9510"/>
                  <a:gd name="connsiteY81" fmla="*/ 9061 h 10000"/>
                  <a:gd name="connsiteX82" fmla="*/ 3069 w 9510"/>
                  <a:gd name="connsiteY82" fmla="*/ 9028 h 10000"/>
                  <a:gd name="connsiteX83" fmla="*/ 3069 w 9510"/>
                  <a:gd name="connsiteY83" fmla="*/ 8181 h 10000"/>
                  <a:gd name="connsiteX84" fmla="*/ 610 w 9510"/>
                  <a:gd name="connsiteY84" fmla="*/ 8195 h 10000"/>
                  <a:gd name="connsiteX85" fmla="*/ 610 w 9510"/>
                  <a:gd name="connsiteY85" fmla="*/ 8822 h 10000"/>
                  <a:gd name="connsiteX86" fmla="*/ 563 w 9510"/>
                  <a:gd name="connsiteY86" fmla="*/ 8902 h 10000"/>
                  <a:gd name="connsiteX87" fmla="*/ 526 w 9510"/>
                  <a:gd name="connsiteY87" fmla="*/ 8988 h 10000"/>
                  <a:gd name="connsiteX88" fmla="*/ 500 w 9510"/>
                  <a:gd name="connsiteY88" fmla="*/ 9081 h 10000"/>
                  <a:gd name="connsiteX89" fmla="*/ 490 w 9510"/>
                  <a:gd name="connsiteY89" fmla="*/ 9187 h 10000"/>
                  <a:gd name="connsiteX90" fmla="*/ 469 w 9510"/>
                  <a:gd name="connsiteY90" fmla="*/ 9180 h 10000"/>
                  <a:gd name="connsiteX91" fmla="*/ 453 w 9510"/>
                  <a:gd name="connsiteY91" fmla="*/ 9180 h 10000"/>
                  <a:gd name="connsiteX92" fmla="*/ 432 w 9510"/>
                  <a:gd name="connsiteY92" fmla="*/ 9174 h 10000"/>
                  <a:gd name="connsiteX93" fmla="*/ 411 w 9510"/>
                  <a:gd name="connsiteY93" fmla="*/ 9174 h 10000"/>
                  <a:gd name="connsiteX94" fmla="*/ 344 w 9510"/>
                  <a:gd name="connsiteY94" fmla="*/ 9180 h 10000"/>
                  <a:gd name="connsiteX95" fmla="*/ 286 w 9510"/>
                  <a:gd name="connsiteY95" fmla="*/ 9200 h 10000"/>
                  <a:gd name="connsiteX96" fmla="*/ 229 w 9510"/>
                  <a:gd name="connsiteY96" fmla="*/ 9227 h 10000"/>
                  <a:gd name="connsiteX97" fmla="*/ 177 w 9510"/>
                  <a:gd name="connsiteY97" fmla="*/ 9265 h 10000"/>
                  <a:gd name="connsiteX98" fmla="*/ 130 w 9510"/>
                  <a:gd name="connsiteY98" fmla="*/ 9318 h 10000"/>
                  <a:gd name="connsiteX99" fmla="*/ 88 w 9510"/>
                  <a:gd name="connsiteY99" fmla="*/ 9371 h 10000"/>
                  <a:gd name="connsiteX100" fmla="*/ 51 w 9510"/>
                  <a:gd name="connsiteY100" fmla="*/ 9438 h 10000"/>
                  <a:gd name="connsiteX101" fmla="*/ 20 w 9510"/>
                  <a:gd name="connsiteY101" fmla="*/ 9510 h 10000"/>
                  <a:gd name="connsiteX102" fmla="*/ 203 w 9510"/>
                  <a:gd name="connsiteY102" fmla="*/ 9461 h 10000"/>
                  <a:gd name="connsiteX103" fmla="*/ 0 w 9510"/>
                  <a:gd name="connsiteY103" fmla="*/ 9931 h 10000"/>
                  <a:gd name="connsiteX104" fmla="*/ 913 w 9510"/>
                  <a:gd name="connsiteY104" fmla="*/ 10000 h 10000"/>
                  <a:gd name="connsiteX105" fmla="*/ 9223 w 9510"/>
                  <a:gd name="connsiteY105" fmla="*/ 9980 h 10000"/>
                  <a:gd name="connsiteX106" fmla="*/ 9510 w 9510"/>
                  <a:gd name="connsiteY106" fmla="*/ 9510 h 10000"/>
                  <a:gd name="connsiteX107" fmla="*/ 7993 w 9510"/>
                  <a:gd name="connsiteY107" fmla="*/ 9510 h 10000"/>
                  <a:gd name="connsiteX0" fmla="*/ 8405 w 10000"/>
                  <a:gd name="connsiteY0" fmla="*/ 9510 h 10000"/>
                  <a:gd name="connsiteX1" fmla="*/ 8405 w 10000"/>
                  <a:gd name="connsiteY1" fmla="*/ 7367 h 10000"/>
                  <a:gd name="connsiteX2" fmla="*/ 7731 w 10000"/>
                  <a:gd name="connsiteY2" fmla="*/ 7367 h 10000"/>
                  <a:gd name="connsiteX3" fmla="*/ 7731 w 10000"/>
                  <a:gd name="connsiteY3" fmla="*/ 4121 h 10000"/>
                  <a:gd name="connsiteX4" fmla="*/ 6066 w 10000"/>
                  <a:gd name="connsiteY4" fmla="*/ 4121 h 10000"/>
                  <a:gd name="connsiteX5" fmla="*/ 6066 w 10000"/>
                  <a:gd name="connsiteY5" fmla="*/ 3809 h 10000"/>
                  <a:gd name="connsiteX6" fmla="*/ 7396 w 10000"/>
                  <a:gd name="connsiteY6" fmla="*/ 3809 h 10000"/>
                  <a:gd name="connsiteX7" fmla="*/ 7396 w 10000"/>
                  <a:gd name="connsiteY7" fmla="*/ 3492 h 10000"/>
                  <a:gd name="connsiteX8" fmla="*/ 6066 w 10000"/>
                  <a:gd name="connsiteY8" fmla="*/ 3492 h 10000"/>
                  <a:gd name="connsiteX9" fmla="*/ 6066 w 10000"/>
                  <a:gd name="connsiteY9" fmla="*/ 1362 h 10000"/>
                  <a:gd name="connsiteX10" fmla="*/ 4108 w 10000"/>
                  <a:gd name="connsiteY10" fmla="*/ 549 h 10000"/>
                  <a:gd name="connsiteX11" fmla="*/ 4108 w 10000"/>
                  <a:gd name="connsiteY11" fmla="*/ 5662 h 10000"/>
                  <a:gd name="connsiteX12" fmla="*/ 3797 w 10000"/>
                  <a:gd name="connsiteY12" fmla="*/ 5668 h 10000"/>
                  <a:gd name="connsiteX13" fmla="*/ 3797 w 10000"/>
                  <a:gd name="connsiteY13" fmla="*/ 1752 h 10000"/>
                  <a:gd name="connsiteX14" fmla="*/ 3139 w 10000"/>
                  <a:gd name="connsiteY14" fmla="*/ 2057 h 10000"/>
                  <a:gd name="connsiteX15" fmla="*/ 2783 w 10000"/>
                  <a:gd name="connsiteY15" fmla="*/ 2057 h 10000"/>
                  <a:gd name="connsiteX16" fmla="*/ 2783 w 10000"/>
                  <a:gd name="connsiteY16" fmla="*/ 0 h 10000"/>
                  <a:gd name="connsiteX17" fmla="*/ 2652 w 10000"/>
                  <a:gd name="connsiteY17" fmla="*/ 0 h 10000"/>
                  <a:gd name="connsiteX18" fmla="*/ 2652 w 10000"/>
                  <a:gd name="connsiteY18" fmla="*/ 2057 h 10000"/>
                  <a:gd name="connsiteX19" fmla="*/ 2350 w 10000"/>
                  <a:gd name="connsiteY19" fmla="*/ 2057 h 10000"/>
                  <a:gd name="connsiteX20" fmla="*/ 2350 w 10000"/>
                  <a:gd name="connsiteY20" fmla="*/ 2487 h 10000"/>
                  <a:gd name="connsiteX21" fmla="*/ 1808 w 10000"/>
                  <a:gd name="connsiteY21" fmla="*/ 2810 h 10000"/>
                  <a:gd name="connsiteX22" fmla="*/ 1808 w 10000"/>
                  <a:gd name="connsiteY22" fmla="*/ 4405 h 10000"/>
                  <a:gd name="connsiteX23" fmla="*/ 1517 w 10000"/>
                  <a:gd name="connsiteY23" fmla="*/ 4405 h 10000"/>
                  <a:gd name="connsiteX24" fmla="*/ 1517 w 10000"/>
                  <a:gd name="connsiteY24" fmla="*/ 4828 h 10000"/>
                  <a:gd name="connsiteX25" fmla="*/ 1808 w 10000"/>
                  <a:gd name="connsiteY25" fmla="*/ 4828 h 10000"/>
                  <a:gd name="connsiteX26" fmla="*/ 1808 w 10000"/>
                  <a:gd name="connsiteY26" fmla="*/ 5357 h 10000"/>
                  <a:gd name="connsiteX27" fmla="*/ 1517 w 10000"/>
                  <a:gd name="connsiteY27" fmla="*/ 5357 h 10000"/>
                  <a:gd name="connsiteX28" fmla="*/ 1517 w 10000"/>
                  <a:gd name="connsiteY28" fmla="*/ 5780 h 10000"/>
                  <a:gd name="connsiteX29" fmla="*/ 1808 w 10000"/>
                  <a:gd name="connsiteY29" fmla="*/ 5780 h 10000"/>
                  <a:gd name="connsiteX30" fmla="*/ 1808 w 10000"/>
                  <a:gd name="connsiteY30" fmla="*/ 7030 h 10000"/>
                  <a:gd name="connsiteX31" fmla="*/ 941 w 10000"/>
                  <a:gd name="connsiteY31" fmla="*/ 7030 h 10000"/>
                  <a:gd name="connsiteX32" fmla="*/ 941 w 10000"/>
                  <a:gd name="connsiteY32" fmla="*/ 7804 h 10000"/>
                  <a:gd name="connsiteX33" fmla="*/ 1386 w 10000"/>
                  <a:gd name="connsiteY33" fmla="*/ 7824 h 10000"/>
                  <a:gd name="connsiteX34" fmla="*/ 1988 w 10000"/>
                  <a:gd name="connsiteY34" fmla="*/ 7301 h 10000"/>
                  <a:gd name="connsiteX35" fmla="*/ 1983 w 10000"/>
                  <a:gd name="connsiteY35" fmla="*/ 7804 h 10000"/>
                  <a:gd name="connsiteX36" fmla="*/ 2536 w 10000"/>
                  <a:gd name="connsiteY36" fmla="*/ 7354 h 10000"/>
                  <a:gd name="connsiteX37" fmla="*/ 2536 w 10000"/>
                  <a:gd name="connsiteY37" fmla="*/ 7804 h 10000"/>
                  <a:gd name="connsiteX38" fmla="*/ 3084 w 10000"/>
                  <a:gd name="connsiteY38" fmla="*/ 7347 h 10000"/>
                  <a:gd name="connsiteX39" fmla="*/ 3089 w 10000"/>
                  <a:gd name="connsiteY39" fmla="*/ 7797 h 10000"/>
                  <a:gd name="connsiteX40" fmla="*/ 3616 w 10000"/>
                  <a:gd name="connsiteY40" fmla="*/ 7314 h 10000"/>
                  <a:gd name="connsiteX41" fmla="*/ 3616 w 10000"/>
                  <a:gd name="connsiteY41" fmla="*/ 8598 h 10000"/>
                  <a:gd name="connsiteX42" fmla="*/ 3676 w 10000"/>
                  <a:gd name="connsiteY42" fmla="*/ 8505 h 10000"/>
                  <a:gd name="connsiteX43" fmla="*/ 3737 w 10000"/>
                  <a:gd name="connsiteY43" fmla="*/ 8419 h 10000"/>
                  <a:gd name="connsiteX44" fmla="*/ 3809 w 10000"/>
                  <a:gd name="connsiteY44" fmla="*/ 8346 h 10000"/>
                  <a:gd name="connsiteX45" fmla="*/ 3891 w 10000"/>
                  <a:gd name="connsiteY45" fmla="*/ 8280 h 10000"/>
                  <a:gd name="connsiteX46" fmla="*/ 3972 w 10000"/>
                  <a:gd name="connsiteY46" fmla="*/ 8234 h 10000"/>
                  <a:gd name="connsiteX47" fmla="*/ 4060 w 10000"/>
                  <a:gd name="connsiteY47" fmla="*/ 8201 h 10000"/>
                  <a:gd name="connsiteX48" fmla="*/ 4152 w 10000"/>
                  <a:gd name="connsiteY48" fmla="*/ 8175 h 10000"/>
                  <a:gd name="connsiteX49" fmla="*/ 4257 w 10000"/>
                  <a:gd name="connsiteY49" fmla="*/ 8168 h 10000"/>
                  <a:gd name="connsiteX50" fmla="*/ 4400 w 10000"/>
                  <a:gd name="connsiteY50" fmla="*/ 8181 h 10000"/>
                  <a:gd name="connsiteX51" fmla="*/ 4543 w 10000"/>
                  <a:gd name="connsiteY51" fmla="*/ 8228 h 10000"/>
                  <a:gd name="connsiteX52" fmla="*/ 4657 w 10000"/>
                  <a:gd name="connsiteY52" fmla="*/ 8306 h 10000"/>
                  <a:gd name="connsiteX53" fmla="*/ 4773 w 10000"/>
                  <a:gd name="connsiteY53" fmla="*/ 8406 h 10000"/>
                  <a:gd name="connsiteX54" fmla="*/ 4872 w 10000"/>
                  <a:gd name="connsiteY54" fmla="*/ 8525 h 10000"/>
                  <a:gd name="connsiteX55" fmla="*/ 4937 w 10000"/>
                  <a:gd name="connsiteY55" fmla="*/ 8671 h 10000"/>
                  <a:gd name="connsiteX56" fmla="*/ 4998 w 10000"/>
                  <a:gd name="connsiteY56" fmla="*/ 8822 h 10000"/>
                  <a:gd name="connsiteX57" fmla="*/ 5019 w 10000"/>
                  <a:gd name="connsiteY57" fmla="*/ 8988 h 10000"/>
                  <a:gd name="connsiteX58" fmla="*/ 5047 w 10000"/>
                  <a:gd name="connsiteY58" fmla="*/ 8981 h 10000"/>
                  <a:gd name="connsiteX59" fmla="*/ 5067 w 10000"/>
                  <a:gd name="connsiteY59" fmla="*/ 8981 h 10000"/>
                  <a:gd name="connsiteX60" fmla="*/ 5089 w 10000"/>
                  <a:gd name="connsiteY60" fmla="*/ 8975 h 10000"/>
                  <a:gd name="connsiteX61" fmla="*/ 5111 w 10000"/>
                  <a:gd name="connsiteY61" fmla="*/ 8975 h 10000"/>
                  <a:gd name="connsiteX62" fmla="*/ 5139 w 10000"/>
                  <a:gd name="connsiteY62" fmla="*/ 8968 h 10000"/>
                  <a:gd name="connsiteX63" fmla="*/ 5166 w 10000"/>
                  <a:gd name="connsiteY63" fmla="*/ 8968 h 10000"/>
                  <a:gd name="connsiteX64" fmla="*/ 5188 w 10000"/>
                  <a:gd name="connsiteY64" fmla="*/ 8968 h 10000"/>
                  <a:gd name="connsiteX65" fmla="*/ 5216 w 10000"/>
                  <a:gd name="connsiteY65" fmla="*/ 8968 h 10000"/>
                  <a:gd name="connsiteX66" fmla="*/ 5331 w 10000"/>
                  <a:gd name="connsiteY66" fmla="*/ 8975 h 10000"/>
                  <a:gd name="connsiteX67" fmla="*/ 5435 w 10000"/>
                  <a:gd name="connsiteY67" fmla="*/ 9008 h 10000"/>
                  <a:gd name="connsiteX68" fmla="*/ 5539 w 10000"/>
                  <a:gd name="connsiteY68" fmla="*/ 9054 h 10000"/>
                  <a:gd name="connsiteX69" fmla="*/ 5633 w 10000"/>
                  <a:gd name="connsiteY69" fmla="*/ 9121 h 10000"/>
                  <a:gd name="connsiteX70" fmla="*/ 5720 w 10000"/>
                  <a:gd name="connsiteY70" fmla="*/ 9200 h 10000"/>
                  <a:gd name="connsiteX71" fmla="*/ 5797 w 10000"/>
                  <a:gd name="connsiteY71" fmla="*/ 9285 h 10000"/>
                  <a:gd name="connsiteX72" fmla="*/ 5858 w 10000"/>
                  <a:gd name="connsiteY72" fmla="*/ 9398 h 10000"/>
                  <a:gd name="connsiteX73" fmla="*/ 5913 w 10000"/>
                  <a:gd name="connsiteY73" fmla="*/ 9510 h 10000"/>
                  <a:gd name="connsiteX74" fmla="*/ 2783 w 10000"/>
                  <a:gd name="connsiteY74" fmla="*/ 9510 h 10000"/>
                  <a:gd name="connsiteX75" fmla="*/ 2816 w 10000"/>
                  <a:gd name="connsiteY75" fmla="*/ 9424 h 10000"/>
                  <a:gd name="connsiteX76" fmla="*/ 2860 w 10000"/>
                  <a:gd name="connsiteY76" fmla="*/ 9338 h 10000"/>
                  <a:gd name="connsiteX77" fmla="*/ 2903 w 10000"/>
                  <a:gd name="connsiteY77" fmla="*/ 9272 h 10000"/>
                  <a:gd name="connsiteX78" fmla="*/ 2963 w 10000"/>
                  <a:gd name="connsiteY78" fmla="*/ 9207 h 10000"/>
                  <a:gd name="connsiteX79" fmla="*/ 3018 w 10000"/>
                  <a:gd name="connsiteY79" fmla="*/ 9154 h 10000"/>
                  <a:gd name="connsiteX80" fmla="*/ 3084 w 10000"/>
                  <a:gd name="connsiteY80" fmla="*/ 9101 h 10000"/>
                  <a:gd name="connsiteX81" fmla="*/ 3150 w 10000"/>
                  <a:gd name="connsiteY81" fmla="*/ 9061 h 10000"/>
                  <a:gd name="connsiteX82" fmla="*/ 3227 w 10000"/>
                  <a:gd name="connsiteY82" fmla="*/ 9028 h 10000"/>
                  <a:gd name="connsiteX83" fmla="*/ 3227 w 10000"/>
                  <a:gd name="connsiteY83" fmla="*/ 8181 h 10000"/>
                  <a:gd name="connsiteX84" fmla="*/ 641 w 10000"/>
                  <a:gd name="connsiteY84" fmla="*/ 8195 h 10000"/>
                  <a:gd name="connsiteX85" fmla="*/ 641 w 10000"/>
                  <a:gd name="connsiteY85" fmla="*/ 8822 h 10000"/>
                  <a:gd name="connsiteX86" fmla="*/ 592 w 10000"/>
                  <a:gd name="connsiteY86" fmla="*/ 8902 h 10000"/>
                  <a:gd name="connsiteX87" fmla="*/ 553 w 10000"/>
                  <a:gd name="connsiteY87" fmla="*/ 8988 h 10000"/>
                  <a:gd name="connsiteX88" fmla="*/ 526 w 10000"/>
                  <a:gd name="connsiteY88" fmla="*/ 9081 h 10000"/>
                  <a:gd name="connsiteX89" fmla="*/ 515 w 10000"/>
                  <a:gd name="connsiteY89" fmla="*/ 9187 h 10000"/>
                  <a:gd name="connsiteX90" fmla="*/ 493 w 10000"/>
                  <a:gd name="connsiteY90" fmla="*/ 9180 h 10000"/>
                  <a:gd name="connsiteX91" fmla="*/ 476 w 10000"/>
                  <a:gd name="connsiteY91" fmla="*/ 9180 h 10000"/>
                  <a:gd name="connsiteX92" fmla="*/ 454 w 10000"/>
                  <a:gd name="connsiteY92" fmla="*/ 9174 h 10000"/>
                  <a:gd name="connsiteX93" fmla="*/ 432 w 10000"/>
                  <a:gd name="connsiteY93" fmla="*/ 9174 h 10000"/>
                  <a:gd name="connsiteX94" fmla="*/ 362 w 10000"/>
                  <a:gd name="connsiteY94" fmla="*/ 9180 h 10000"/>
                  <a:gd name="connsiteX95" fmla="*/ 301 w 10000"/>
                  <a:gd name="connsiteY95" fmla="*/ 9200 h 10000"/>
                  <a:gd name="connsiteX96" fmla="*/ 241 w 10000"/>
                  <a:gd name="connsiteY96" fmla="*/ 9227 h 10000"/>
                  <a:gd name="connsiteX97" fmla="*/ 186 w 10000"/>
                  <a:gd name="connsiteY97" fmla="*/ 9265 h 10000"/>
                  <a:gd name="connsiteX98" fmla="*/ 137 w 10000"/>
                  <a:gd name="connsiteY98" fmla="*/ 9318 h 10000"/>
                  <a:gd name="connsiteX99" fmla="*/ 93 w 10000"/>
                  <a:gd name="connsiteY99" fmla="*/ 9371 h 10000"/>
                  <a:gd name="connsiteX100" fmla="*/ 54 w 10000"/>
                  <a:gd name="connsiteY100" fmla="*/ 9438 h 10000"/>
                  <a:gd name="connsiteX101" fmla="*/ 21 w 10000"/>
                  <a:gd name="connsiteY101" fmla="*/ 9510 h 10000"/>
                  <a:gd name="connsiteX102" fmla="*/ 213 w 10000"/>
                  <a:gd name="connsiteY102" fmla="*/ 9461 h 10000"/>
                  <a:gd name="connsiteX103" fmla="*/ 0 w 10000"/>
                  <a:gd name="connsiteY103" fmla="*/ 9931 h 10000"/>
                  <a:gd name="connsiteX104" fmla="*/ 960 w 10000"/>
                  <a:gd name="connsiteY104" fmla="*/ 10000 h 10000"/>
                  <a:gd name="connsiteX105" fmla="*/ 7149 w 10000"/>
                  <a:gd name="connsiteY105" fmla="*/ 9980 h 10000"/>
                  <a:gd name="connsiteX106" fmla="*/ 10000 w 10000"/>
                  <a:gd name="connsiteY106" fmla="*/ 9510 h 10000"/>
                  <a:gd name="connsiteX107" fmla="*/ 8405 w 10000"/>
                  <a:gd name="connsiteY107" fmla="*/ 9510 h 10000"/>
                  <a:gd name="connsiteX0" fmla="*/ 8405 w 8405"/>
                  <a:gd name="connsiteY0" fmla="*/ 9510 h 10000"/>
                  <a:gd name="connsiteX1" fmla="*/ 8405 w 8405"/>
                  <a:gd name="connsiteY1" fmla="*/ 7367 h 10000"/>
                  <a:gd name="connsiteX2" fmla="*/ 7731 w 8405"/>
                  <a:gd name="connsiteY2" fmla="*/ 7367 h 10000"/>
                  <a:gd name="connsiteX3" fmla="*/ 7731 w 8405"/>
                  <a:gd name="connsiteY3" fmla="*/ 4121 h 10000"/>
                  <a:gd name="connsiteX4" fmla="*/ 6066 w 8405"/>
                  <a:gd name="connsiteY4" fmla="*/ 4121 h 10000"/>
                  <a:gd name="connsiteX5" fmla="*/ 6066 w 8405"/>
                  <a:gd name="connsiteY5" fmla="*/ 3809 h 10000"/>
                  <a:gd name="connsiteX6" fmla="*/ 7396 w 8405"/>
                  <a:gd name="connsiteY6" fmla="*/ 3809 h 10000"/>
                  <a:gd name="connsiteX7" fmla="*/ 7396 w 8405"/>
                  <a:gd name="connsiteY7" fmla="*/ 3492 h 10000"/>
                  <a:gd name="connsiteX8" fmla="*/ 6066 w 8405"/>
                  <a:gd name="connsiteY8" fmla="*/ 3492 h 10000"/>
                  <a:gd name="connsiteX9" fmla="*/ 6066 w 8405"/>
                  <a:gd name="connsiteY9" fmla="*/ 1362 h 10000"/>
                  <a:gd name="connsiteX10" fmla="*/ 4108 w 8405"/>
                  <a:gd name="connsiteY10" fmla="*/ 549 h 10000"/>
                  <a:gd name="connsiteX11" fmla="*/ 4108 w 8405"/>
                  <a:gd name="connsiteY11" fmla="*/ 5662 h 10000"/>
                  <a:gd name="connsiteX12" fmla="*/ 3797 w 8405"/>
                  <a:gd name="connsiteY12" fmla="*/ 5668 h 10000"/>
                  <a:gd name="connsiteX13" fmla="*/ 3797 w 8405"/>
                  <a:gd name="connsiteY13" fmla="*/ 1752 h 10000"/>
                  <a:gd name="connsiteX14" fmla="*/ 3139 w 8405"/>
                  <a:gd name="connsiteY14" fmla="*/ 2057 h 10000"/>
                  <a:gd name="connsiteX15" fmla="*/ 2783 w 8405"/>
                  <a:gd name="connsiteY15" fmla="*/ 2057 h 10000"/>
                  <a:gd name="connsiteX16" fmla="*/ 2783 w 8405"/>
                  <a:gd name="connsiteY16" fmla="*/ 0 h 10000"/>
                  <a:gd name="connsiteX17" fmla="*/ 2652 w 8405"/>
                  <a:gd name="connsiteY17" fmla="*/ 0 h 10000"/>
                  <a:gd name="connsiteX18" fmla="*/ 2652 w 8405"/>
                  <a:gd name="connsiteY18" fmla="*/ 2057 h 10000"/>
                  <a:gd name="connsiteX19" fmla="*/ 2350 w 8405"/>
                  <a:gd name="connsiteY19" fmla="*/ 2057 h 10000"/>
                  <a:gd name="connsiteX20" fmla="*/ 2350 w 8405"/>
                  <a:gd name="connsiteY20" fmla="*/ 2487 h 10000"/>
                  <a:gd name="connsiteX21" fmla="*/ 1808 w 8405"/>
                  <a:gd name="connsiteY21" fmla="*/ 2810 h 10000"/>
                  <a:gd name="connsiteX22" fmla="*/ 1808 w 8405"/>
                  <a:gd name="connsiteY22" fmla="*/ 4405 h 10000"/>
                  <a:gd name="connsiteX23" fmla="*/ 1517 w 8405"/>
                  <a:gd name="connsiteY23" fmla="*/ 4405 h 10000"/>
                  <a:gd name="connsiteX24" fmla="*/ 1517 w 8405"/>
                  <a:gd name="connsiteY24" fmla="*/ 4828 h 10000"/>
                  <a:gd name="connsiteX25" fmla="*/ 1808 w 8405"/>
                  <a:gd name="connsiteY25" fmla="*/ 4828 h 10000"/>
                  <a:gd name="connsiteX26" fmla="*/ 1808 w 8405"/>
                  <a:gd name="connsiteY26" fmla="*/ 5357 h 10000"/>
                  <a:gd name="connsiteX27" fmla="*/ 1517 w 8405"/>
                  <a:gd name="connsiteY27" fmla="*/ 5357 h 10000"/>
                  <a:gd name="connsiteX28" fmla="*/ 1517 w 8405"/>
                  <a:gd name="connsiteY28" fmla="*/ 5780 h 10000"/>
                  <a:gd name="connsiteX29" fmla="*/ 1808 w 8405"/>
                  <a:gd name="connsiteY29" fmla="*/ 5780 h 10000"/>
                  <a:gd name="connsiteX30" fmla="*/ 1808 w 8405"/>
                  <a:gd name="connsiteY30" fmla="*/ 7030 h 10000"/>
                  <a:gd name="connsiteX31" fmla="*/ 941 w 8405"/>
                  <a:gd name="connsiteY31" fmla="*/ 7030 h 10000"/>
                  <a:gd name="connsiteX32" fmla="*/ 941 w 8405"/>
                  <a:gd name="connsiteY32" fmla="*/ 7804 h 10000"/>
                  <a:gd name="connsiteX33" fmla="*/ 1386 w 8405"/>
                  <a:gd name="connsiteY33" fmla="*/ 7824 h 10000"/>
                  <a:gd name="connsiteX34" fmla="*/ 1988 w 8405"/>
                  <a:gd name="connsiteY34" fmla="*/ 7301 h 10000"/>
                  <a:gd name="connsiteX35" fmla="*/ 1983 w 8405"/>
                  <a:gd name="connsiteY35" fmla="*/ 7804 h 10000"/>
                  <a:gd name="connsiteX36" fmla="*/ 2536 w 8405"/>
                  <a:gd name="connsiteY36" fmla="*/ 7354 h 10000"/>
                  <a:gd name="connsiteX37" fmla="*/ 2536 w 8405"/>
                  <a:gd name="connsiteY37" fmla="*/ 7804 h 10000"/>
                  <a:gd name="connsiteX38" fmla="*/ 3084 w 8405"/>
                  <a:gd name="connsiteY38" fmla="*/ 7347 h 10000"/>
                  <a:gd name="connsiteX39" fmla="*/ 3089 w 8405"/>
                  <a:gd name="connsiteY39" fmla="*/ 7797 h 10000"/>
                  <a:gd name="connsiteX40" fmla="*/ 3616 w 8405"/>
                  <a:gd name="connsiteY40" fmla="*/ 7314 h 10000"/>
                  <a:gd name="connsiteX41" fmla="*/ 3616 w 8405"/>
                  <a:gd name="connsiteY41" fmla="*/ 8598 h 10000"/>
                  <a:gd name="connsiteX42" fmla="*/ 3676 w 8405"/>
                  <a:gd name="connsiteY42" fmla="*/ 8505 h 10000"/>
                  <a:gd name="connsiteX43" fmla="*/ 3737 w 8405"/>
                  <a:gd name="connsiteY43" fmla="*/ 8419 h 10000"/>
                  <a:gd name="connsiteX44" fmla="*/ 3809 w 8405"/>
                  <a:gd name="connsiteY44" fmla="*/ 8346 h 10000"/>
                  <a:gd name="connsiteX45" fmla="*/ 3891 w 8405"/>
                  <a:gd name="connsiteY45" fmla="*/ 8280 h 10000"/>
                  <a:gd name="connsiteX46" fmla="*/ 3972 w 8405"/>
                  <a:gd name="connsiteY46" fmla="*/ 8234 h 10000"/>
                  <a:gd name="connsiteX47" fmla="*/ 4060 w 8405"/>
                  <a:gd name="connsiteY47" fmla="*/ 8201 h 10000"/>
                  <a:gd name="connsiteX48" fmla="*/ 4152 w 8405"/>
                  <a:gd name="connsiteY48" fmla="*/ 8175 h 10000"/>
                  <a:gd name="connsiteX49" fmla="*/ 4257 w 8405"/>
                  <a:gd name="connsiteY49" fmla="*/ 8168 h 10000"/>
                  <a:gd name="connsiteX50" fmla="*/ 4400 w 8405"/>
                  <a:gd name="connsiteY50" fmla="*/ 8181 h 10000"/>
                  <a:gd name="connsiteX51" fmla="*/ 4543 w 8405"/>
                  <a:gd name="connsiteY51" fmla="*/ 8228 h 10000"/>
                  <a:gd name="connsiteX52" fmla="*/ 4657 w 8405"/>
                  <a:gd name="connsiteY52" fmla="*/ 8306 h 10000"/>
                  <a:gd name="connsiteX53" fmla="*/ 4773 w 8405"/>
                  <a:gd name="connsiteY53" fmla="*/ 8406 h 10000"/>
                  <a:gd name="connsiteX54" fmla="*/ 4872 w 8405"/>
                  <a:gd name="connsiteY54" fmla="*/ 8525 h 10000"/>
                  <a:gd name="connsiteX55" fmla="*/ 4937 w 8405"/>
                  <a:gd name="connsiteY55" fmla="*/ 8671 h 10000"/>
                  <a:gd name="connsiteX56" fmla="*/ 4998 w 8405"/>
                  <a:gd name="connsiteY56" fmla="*/ 8822 h 10000"/>
                  <a:gd name="connsiteX57" fmla="*/ 5019 w 8405"/>
                  <a:gd name="connsiteY57" fmla="*/ 8988 h 10000"/>
                  <a:gd name="connsiteX58" fmla="*/ 5047 w 8405"/>
                  <a:gd name="connsiteY58" fmla="*/ 8981 h 10000"/>
                  <a:gd name="connsiteX59" fmla="*/ 5067 w 8405"/>
                  <a:gd name="connsiteY59" fmla="*/ 8981 h 10000"/>
                  <a:gd name="connsiteX60" fmla="*/ 5089 w 8405"/>
                  <a:gd name="connsiteY60" fmla="*/ 8975 h 10000"/>
                  <a:gd name="connsiteX61" fmla="*/ 5111 w 8405"/>
                  <a:gd name="connsiteY61" fmla="*/ 8975 h 10000"/>
                  <a:gd name="connsiteX62" fmla="*/ 5139 w 8405"/>
                  <a:gd name="connsiteY62" fmla="*/ 8968 h 10000"/>
                  <a:gd name="connsiteX63" fmla="*/ 5166 w 8405"/>
                  <a:gd name="connsiteY63" fmla="*/ 8968 h 10000"/>
                  <a:gd name="connsiteX64" fmla="*/ 5188 w 8405"/>
                  <a:gd name="connsiteY64" fmla="*/ 8968 h 10000"/>
                  <a:gd name="connsiteX65" fmla="*/ 5216 w 8405"/>
                  <a:gd name="connsiteY65" fmla="*/ 8968 h 10000"/>
                  <a:gd name="connsiteX66" fmla="*/ 5331 w 8405"/>
                  <a:gd name="connsiteY66" fmla="*/ 8975 h 10000"/>
                  <a:gd name="connsiteX67" fmla="*/ 5435 w 8405"/>
                  <a:gd name="connsiteY67" fmla="*/ 9008 h 10000"/>
                  <a:gd name="connsiteX68" fmla="*/ 5539 w 8405"/>
                  <a:gd name="connsiteY68" fmla="*/ 9054 h 10000"/>
                  <a:gd name="connsiteX69" fmla="*/ 5633 w 8405"/>
                  <a:gd name="connsiteY69" fmla="*/ 9121 h 10000"/>
                  <a:gd name="connsiteX70" fmla="*/ 5720 w 8405"/>
                  <a:gd name="connsiteY70" fmla="*/ 9200 h 10000"/>
                  <a:gd name="connsiteX71" fmla="*/ 5797 w 8405"/>
                  <a:gd name="connsiteY71" fmla="*/ 9285 h 10000"/>
                  <a:gd name="connsiteX72" fmla="*/ 5858 w 8405"/>
                  <a:gd name="connsiteY72" fmla="*/ 9398 h 10000"/>
                  <a:gd name="connsiteX73" fmla="*/ 5913 w 8405"/>
                  <a:gd name="connsiteY73" fmla="*/ 9510 h 10000"/>
                  <a:gd name="connsiteX74" fmla="*/ 2783 w 8405"/>
                  <a:gd name="connsiteY74" fmla="*/ 9510 h 10000"/>
                  <a:gd name="connsiteX75" fmla="*/ 2816 w 8405"/>
                  <a:gd name="connsiteY75" fmla="*/ 9424 h 10000"/>
                  <a:gd name="connsiteX76" fmla="*/ 2860 w 8405"/>
                  <a:gd name="connsiteY76" fmla="*/ 9338 h 10000"/>
                  <a:gd name="connsiteX77" fmla="*/ 2903 w 8405"/>
                  <a:gd name="connsiteY77" fmla="*/ 9272 h 10000"/>
                  <a:gd name="connsiteX78" fmla="*/ 2963 w 8405"/>
                  <a:gd name="connsiteY78" fmla="*/ 9207 h 10000"/>
                  <a:gd name="connsiteX79" fmla="*/ 3018 w 8405"/>
                  <a:gd name="connsiteY79" fmla="*/ 9154 h 10000"/>
                  <a:gd name="connsiteX80" fmla="*/ 3084 w 8405"/>
                  <a:gd name="connsiteY80" fmla="*/ 9101 h 10000"/>
                  <a:gd name="connsiteX81" fmla="*/ 3150 w 8405"/>
                  <a:gd name="connsiteY81" fmla="*/ 9061 h 10000"/>
                  <a:gd name="connsiteX82" fmla="*/ 3227 w 8405"/>
                  <a:gd name="connsiteY82" fmla="*/ 9028 h 10000"/>
                  <a:gd name="connsiteX83" fmla="*/ 3227 w 8405"/>
                  <a:gd name="connsiteY83" fmla="*/ 8181 h 10000"/>
                  <a:gd name="connsiteX84" fmla="*/ 641 w 8405"/>
                  <a:gd name="connsiteY84" fmla="*/ 8195 h 10000"/>
                  <a:gd name="connsiteX85" fmla="*/ 641 w 8405"/>
                  <a:gd name="connsiteY85" fmla="*/ 8822 h 10000"/>
                  <a:gd name="connsiteX86" fmla="*/ 592 w 8405"/>
                  <a:gd name="connsiteY86" fmla="*/ 8902 h 10000"/>
                  <a:gd name="connsiteX87" fmla="*/ 553 w 8405"/>
                  <a:gd name="connsiteY87" fmla="*/ 8988 h 10000"/>
                  <a:gd name="connsiteX88" fmla="*/ 526 w 8405"/>
                  <a:gd name="connsiteY88" fmla="*/ 9081 h 10000"/>
                  <a:gd name="connsiteX89" fmla="*/ 515 w 8405"/>
                  <a:gd name="connsiteY89" fmla="*/ 9187 h 10000"/>
                  <a:gd name="connsiteX90" fmla="*/ 493 w 8405"/>
                  <a:gd name="connsiteY90" fmla="*/ 9180 h 10000"/>
                  <a:gd name="connsiteX91" fmla="*/ 476 w 8405"/>
                  <a:gd name="connsiteY91" fmla="*/ 9180 h 10000"/>
                  <a:gd name="connsiteX92" fmla="*/ 454 w 8405"/>
                  <a:gd name="connsiteY92" fmla="*/ 9174 h 10000"/>
                  <a:gd name="connsiteX93" fmla="*/ 432 w 8405"/>
                  <a:gd name="connsiteY93" fmla="*/ 9174 h 10000"/>
                  <a:gd name="connsiteX94" fmla="*/ 362 w 8405"/>
                  <a:gd name="connsiteY94" fmla="*/ 9180 h 10000"/>
                  <a:gd name="connsiteX95" fmla="*/ 301 w 8405"/>
                  <a:gd name="connsiteY95" fmla="*/ 9200 h 10000"/>
                  <a:gd name="connsiteX96" fmla="*/ 241 w 8405"/>
                  <a:gd name="connsiteY96" fmla="*/ 9227 h 10000"/>
                  <a:gd name="connsiteX97" fmla="*/ 186 w 8405"/>
                  <a:gd name="connsiteY97" fmla="*/ 9265 h 10000"/>
                  <a:gd name="connsiteX98" fmla="*/ 137 w 8405"/>
                  <a:gd name="connsiteY98" fmla="*/ 9318 h 10000"/>
                  <a:gd name="connsiteX99" fmla="*/ 93 w 8405"/>
                  <a:gd name="connsiteY99" fmla="*/ 9371 h 10000"/>
                  <a:gd name="connsiteX100" fmla="*/ 54 w 8405"/>
                  <a:gd name="connsiteY100" fmla="*/ 9438 h 10000"/>
                  <a:gd name="connsiteX101" fmla="*/ 21 w 8405"/>
                  <a:gd name="connsiteY101" fmla="*/ 9510 h 10000"/>
                  <a:gd name="connsiteX102" fmla="*/ 213 w 8405"/>
                  <a:gd name="connsiteY102" fmla="*/ 9461 h 10000"/>
                  <a:gd name="connsiteX103" fmla="*/ 0 w 8405"/>
                  <a:gd name="connsiteY103" fmla="*/ 9931 h 10000"/>
                  <a:gd name="connsiteX104" fmla="*/ 960 w 8405"/>
                  <a:gd name="connsiteY104" fmla="*/ 10000 h 10000"/>
                  <a:gd name="connsiteX105" fmla="*/ 7149 w 8405"/>
                  <a:gd name="connsiteY105" fmla="*/ 9980 h 10000"/>
                  <a:gd name="connsiteX106" fmla="*/ 8341 w 8405"/>
                  <a:gd name="connsiteY106" fmla="*/ 9510 h 10000"/>
                  <a:gd name="connsiteX107" fmla="*/ 8405 w 8405"/>
                  <a:gd name="connsiteY107" fmla="*/ 9510 h 10000"/>
                  <a:gd name="connsiteX0" fmla="*/ 10000 w 10000"/>
                  <a:gd name="connsiteY0" fmla="*/ 9510 h 10000"/>
                  <a:gd name="connsiteX1" fmla="*/ 10000 w 10000"/>
                  <a:gd name="connsiteY1" fmla="*/ 7367 h 10000"/>
                  <a:gd name="connsiteX2" fmla="*/ 9198 w 10000"/>
                  <a:gd name="connsiteY2" fmla="*/ 7367 h 10000"/>
                  <a:gd name="connsiteX3" fmla="*/ 9198 w 10000"/>
                  <a:gd name="connsiteY3" fmla="*/ 4121 h 10000"/>
                  <a:gd name="connsiteX4" fmla="*/ 7217 w 10000"/>
                  <a:gd name="connsiteY4" fmla="*/ 4121 h 10000"/>
                  <a:gd name="connsiteX5" fmla="*/ 7217 w 10000"/>
                  <a:gd name="connsiteY5" fmla="*/ 3809 h 10000"/>
                  <a:gd name="connsiteX6" fmla="*/ 8800 w 10000"/>
                  <a:gd name="connsiteY6" fmla="*/ 3809 h 10000"/>
                  <a:gd name="connsiteX7" fmla="*/ 8800 w 10000"/>
                  <a:gd name="connsiteY7" fmla="*/ 3492 h 10000"/>
                  <a:gd name="connsiteX8" fmla="*/ 7217 w 10000"/>
                  <a:gd name="connsiteY8" fmla="*/ 3492 h 10000"/>
                  <a:gd name="connsiteX9" fmla="*/ 7217 w 10000"/>
                  <a:gd name="connsiteY9" fmla="*/ 1362 h 10000"/>
                  <a:gd name="connsiteX10" fmla="*/ 4888 w 10000"/>
                  <a:gd name="connsiteY10" fmla="*/ 549 h 10000"/>
                  <a:gd name="connsiteX11" fmla="*/ 4888 w 10000"/>
                  <a:gd name="connsiteY11" fmla="*/ 5662 h 10000"/>
                  <a:gd name="connsiteX12" fmla="*/ 4518 w 10000"/>
                  <a:gd name="connsiteY12" fmla="*/ 5668 h 10000"/>
                  <a:gd name="connsiteX13" fmla="*/ 4518 w 10000"/>
                  <a:gd name="connsiteY13" fmla="*/ 1752 h 10000"/>
                  <a:gd name="connsiteX14" fmla="*/ 3735 w 10000"/>
                  <a:gd name="connsiteY14" fmla="*/ 2057 h 10000"/>
                  <a:gd name="connsiteX15" fmla="*/ 3311 w 10000"/>
                  <a:gd name="connsiteY15" fmla="*/ 2057 h 10000"/>
                  <a:gd name="connsiteX16" fmla="*/ 3311 w 10000"/>
                  <a:gd name="connsiteY16" fmla="*/ 0 h 10000"/>
                  <a:gd name="connsiteX17" fmla="*/ 3155 w 10000"/>
                  <a:gd name="connsiteY17" fmla="*/ 0 h 10000"/>
                  <a:gd name="connsiteX18" fmla="*/ 3155 w 10000"/>
                  <a:gd name="connsiteY18" fmla="*/ 2057 h 10000"/>
                  <a:gd name="connsiteX19" fmla="*/ 2796 w 10000"/>
                  <a:gd name="connsiteY19" fmla="*/ 2057 h 10000"/>
                  <a:gd name="connsiteX20" fmla="*/ 2796 w 10000"/>
                  <a:gd name="connsiteY20" fmla="*/ 2487 h 10000"/>
                  <a:gd name="connsiteX21" fmla="*/ 2151 w 10000"/>
                  <a:gd name="connsiteY21" fmla="*/ 2810 h 10000"/>
                  <a:gd name="connsiteX22" fmla="*/ 2151 w 10000"/>
                  <a:gd name="connsiteY22" fmla="*/ 4405 h 10000"/>
                  <a:gd name="connsiteX23" fmla="*/ 1805 w 10000"/>
                  <a:gd name="connsiteY23" fmla="*/ 4405 h 10000"/>
                  <a:gd name="connsiteX24" fmla="*/ 1805 w 10000"/>
                  <a:gd name="connsiteY24" fmla="*/ 4828 h 10000"/>
                  <a:gd name="connsiteX25" fmla="*/ 2151 w 10000"/>
                  <a:gd name="connsiteY25" fmla="*/ 4828 h 10000"/>
                  <a:gd name="connsiteX26" fmla="*/ 2151 w 10000"/>
                  <a:gd name="connsiteY26" fmla="*/ 5357 h 10000"/>
                  <a:gd name="connsiteX27" fmla="*/ 1805 w 10000"/>
                  <a:gd name="connsiteY27" fmla="*/ 5357 h 10000"/>
                  <a:gd name="connsiteX28" fmla="*/ 1805 w 10000"/>
                  <a:gd name="connsiteY28" fmla="*/ 5780 h 10000"/>
                  <a:gd name="connsiteX29" fmla="*/ 2151 w 10000"/>
                  <a:gd name="connsiteY29" fmla="*/ 5780 h 10000"/>
                  <a:gd name="connsiteX30" fmla="*/ 2151 w 10000"/>
                  <a:gd name="connsiteY30" fmla="*/ 7030 h 10000"/>
                  <a:gd name="connsiteX31" fmla="*/ 1120 w 10000"/>
                  <a:gd name="connsiteY31" fmla="*/ 7030 h 10000"/>
                  <a:gd name="connsiteX32" fmla="*/ 1120 w 10000"/>
                  <a:gd name="connsiteY32" fmla="*/ 7804 h 10000"/>
                  <a:gd name="connsiteX33" fmla="*/ 1649 w 10000"/>
                  <a:gd name="connsiteY33" fmla="*/ 7824 h 10000"/>
                  <a:gd name="connsiteX34" fmla="*/ 2365 w 10000"/>
                  <a:gd name="connsiteY34" fmla="*/ 7301 h 10000"/>
                  <a:gd name="connsiteX35" fmla="*/ 2359 w 10000"/>
                  <a:gd name="connsiteY35" fmla="*/ 7804 h 10000"/>
                  <a:gd name="connsiteX36" fmla="*/ 3017 w 10000"/>
                  <a:gd name="connsiteY36" fmla="*/ 7354 h 10000"/>
                  <a:gd name="connsiteX37" fmla="*/ 3017 w 10000"/>
                  <a:gd name="connsiteY37" fmla="*/ 7804 h 10000"/>
                  <a:gd name="connsiteX38" fmla="*/ 3669 w 10000"/>
                  <a:gd name="connsiteY38" fmla="*/ 7347 h 10000"/>
                  <a:gd name="connsiteX39" fmla="*/ 3675 w 10000"/>
                  <a:gd name="connsiteY39" fmla="*/ 7797 h 10000"/>
                  <a:gd name="connsiteX40" fmla="*/ 4302 w 10000"/>
                  <a:gd name="connsiteY40" fmla="*/ 7314 h 10000"/>
                  <a:gd name="connsiteX41" fmla="*/ 4302 w 10000"/>
                  <a:gd name="connsiteY41" fmla="*/ 8598 h 10000"/>
                  <a:gd name="connsiteX42" fmla="*/ 4374 w 10000"/>
                  <a:gd name="connsiteY42" fmla="*/ 8505 h 10000"/>
                  <a:gd name="connsiteX43" fmla="*/ 4446 w 10000"/>
                  <a:gd name="connsiteY43" fmla="*/ 8419 h 10000"/>
                  <a:gd name="connsiteX44" fmla="*/ 4532 w 10000"/>
                  <a:gd name="connsiteY44" fmla="*/ 8346 h 10000"/>
                  <a:gd name="connsiteX45" fmla="*/ 4629 w 10000"/>
                  <a:gd name="connsiteY45" fmla="*/ 8280 h 10000"/>
                  <a:gd name="connsiteX46" fmla="*/ 4726 w 10000"/>
                  <a:gd name="connsiteY46" fmla="*/ 8234 h 10000"/>
                  <a:gd name="connsiteX47" fmla="*/ 4830 w 10000"/>
                  <a:gd name="connsiteY47" fmla="*/ 8201 h 10000"/>
                  <a:gd name="connsiteX48" fmla="*/ 4940 w 10000"/>
                  <a:gd name="connsiteY48" fmla="*/ 8175 h 10000"/>
                  <a:gd name="connsiteX49" fmla="*/ 5065 w 10000"/>
                  <a:gd name="connsiteY49" fmla="*/ 8168 h 10000"/>
                  <a:gd name="connsiteX50" fmla="*/ 5235 w 10000"/>
                  <a:gd name="connsiteY50" fmla="*/ 8181 h 10000"/>
                  <a:gd name="connsiteX51" fmla="*/ 5405 w 10000"/>
                  <a:gd name="connsiteY51" fmla="*/ 8228 h 10000"/>
                  <a:gd name="connsiteX52" fmla="*/ 5541 w 10000"/>
                  <a:gd name="connsiteY52" fmla="*/ 8306 h 10000"/>
                  <a:gd name="connsiteX53" fmla="*/ 5679 w 10000"/>
                  <a:gd name="connsiteY53" fmla="*/ 8406 h 10000"/>
                  <a:gd name="connsiteX54" fmla="*/ 5797 w 10000"/>
                  <a:gd name="connsiteY54" fmla="*/ 8525 h 10000"/>
                  <a:gd name="connsiteX55" fmla="*/ 5874 w 10000"/>
                  <a:gd name="connsiteY55" fmla="*/ 8671 h 10000"/>
                  <a:gd name="connsiteX56" fmla="*/ 5946 w 10000"/>
                  <a:gd name="connsiteY56" fmla="*/ 8822 h 10000"/>
                  <a:gd name="connsiteX57" fmla="*/ 5971 w 10000"/>
                  <a:gd name="connsiteY57" fmla="*/ 8988 h 10000"/>
                  <a:gd name="connsiteX58" fmla="*/ 6005 w 10000"/>
                  <a:gd name="connsiteY58" fmla="*/ 8981 h 10000"/>
                  <a:gd name="connsiteX59" fmla="*/ 6029 w 10000"/>
                  <a:gd name="connsiteY59" fmla="*/ 8981 h 10000"/>
                  <a:gd name="connsiteX60" fmla="*/ 6055 w 10000"/>
                  <a:gd name="connsiteY60" fmla="*/ 8975 h 10000"/>
                  <a:gd name="connsiteX61" fmla="*/ 6081 w 10000"/>
                  <a:gd name="connsiteY61" fmla="*/ 8975 h 10000"/>
                  <a:gd name="connsiteX62" fmla="*/ 6114 w 10000"/>
                  <a:gd name="connsiteY62" fmla="*/ 8968 h 10000"/>
                  <a:gd name="connsiteX63" fmla="*/ 6146 w 10000"/>
                  <a:gd name="connsiteY63" fmla="*/ 8968 h 10000"/>
                  <a:gd name="connsiteX64" fmla="*/ 6173 w 10000"/>
                  <a:gd name="connsiteY64" fmla="*/ 8968 h 10000"/>
                  <a:gd name="connsiteX65" fmla="*/ 6206 w 10000"/>
                  <a:gd name="connsiteY65" fmla="*/ 8968 h 10000"/>
                  <a:gd name="connsiteX66" fmla="*/ 6343 w 10000"/>
                  <a:gd name="connsiteY66" fmla="*/ 8975 h 10000"/>
                  <a:gd name="connsiteX67" fmla="*/ 6466 w 10000"/>
                  <a:gd name="connsiteY67" fmla="*/ 9008 h 10000"/>
                  <a:gd name="connsiteX68" fmla="*/ 6590 w 10000"/>
                  <a:gd name="connsiteY68" fmla="*/ 9054 h 10000"/>
                  <a:gd name="connsiteX69" fmla="*/ 6702 w 10000"/>
                  <a:gd name="connsiteY69" fmla="*/ 9121 h 10000"/>
                  <a:gd name="connsiteX70" fmla="*/ 6805 w 10000"/>
                  <a:gd name="connsiteY70" fmla="*/ 9200 h 10000"/>
                  <a:gd name="connsiteX71" fmla="*/ 6897 w 10000"/>
                  <a:gd name="connsiteY71" fmla="*/ 9285 h 10000"/>
                  <a:gd name="connsiteX72" fmla="*/ 6970 w 10000"/>
                  <a:gd name="connsiteY72" fmla="*/ 9398 h 10000"/>
                  <a:gd name="connsiteX73" fmla="*/ 7035 w 10000"/>
                  <a:gd name="connsiteY73" fmla="*/ 9510 h 10000"/>
                  <a:gd name="connsiteX74" fmla="*/ 3311 w 10000"/>
                  <a:gd name="connsiteY74" fmla="*/ 9510 h 10000"/>
                  <a:gd name="connsiteX75" fmla="*/ 3350 w 10000"/>
                  <a:gd name="connsiteY75" fmla="*/ 9424 h 10000"/>
                  <a:gd name="connsiteX76" fmla="*/ 3403 w 10000"/>
                  <a:gd name="connsiteY76" fmla="*/ 9338 h 10000"/>
                  <a:gd name="connsiteX77" fmla="*/ 3454 w 10000"/>
                  <a:gd name="connsiteY77" fmla="*/ 9272 h 10000"/>
                  <a:gd name="connsiteX78" fmla="*/ 3525 w 10000"/>
                  <a:gd name="connsiteY78" fmla="*/ 9207 h 10000"/>
                  <a:gd name="connsiteX79" fmla="*/ 3591 w 10000"/>
                  <a:gd name="connsiteY79" fmla="*/ 9154 h 10000"/>
                  <a:gd name="connsiteX80" fmla="*/ 3669 w 10000"/>
                  <a:gd name="connsiteY80" fmla="*/ 9101 h 10000"/>
                  <a:gd name="connsiteX81" fmla="*/ 3748 w 10000"/>
                  <a:gd name="connsiteY81" fmla="*/ 9061 h 10000"/>
                  <a:gd name="connsiteX82" fmla="*/ 3839 w 10000"/>
                  <a:gd name="connsiteY82" fmla="*/ 9028 h 10000"/>
                  <a:gd name="connsiteX83" fmla="*/ 3839 w 10000"/>
                  <a:gd name="connsiteY83" fmla="*/ 8181 h 10000"/>
                  <a:gd name="connsiteX84" fmla="*/ 763 w 10000"/>
                  <a:gd name="connsiteY84" fmla="*/ 8195 h 10000"/>
                  <a:gd name="connsiteX85" fmla="*/ 763 w 10000"/>
                  <a:gd name="connsiteY85" fmla="*/ 8822 h 10000"/>
                  <a:gd name="connsiteX86" fmla="*/ 704 w 10000"/>
                  <a:gd name="connsiteY86" fmla="*/ 8902 h 10000"/>
                  <a:gd name="connsiteX87" fmla="*/ 658 w 10000"/>
                  <a:gd name="connsiteY87" fmla="*/ 8988 h 10000"/>
                  <a:gd name="connsiteX88" fmla="*/ 626 w 10000"/>
                  <a:gd name="connsiteY88" fmla="*/ 9081 h 10000"/>
                  <a:gd name="connsiteX89" fmla="*/ 613 w 10000"/>
                  <a:gd name="connsiteY89" fmla="*/ 9187 h 10000"/>
                  <a:gd name="connsiteX90" fmla="*/ 587 w 10000"/>
                  <a:gd name="connsiteY90" fmla="*/ 9180 h 10000"/>
                  <a:gd name="connsiteX91" fmla="*/ 566 w 10000"/>
                  <a:gd name="connsiteY91" fmla="*/ 9180 h 10000"/>
                  <a:gd name="connsiteX92" fmla="*/ 540 w 10000"/>
                  <a:gd name="connsiteY92" fmla="*/ 9174 h 10000"/>
                  <a:gd name="connsiteX93" fmla="*/ 514 w 10000"/>
                  <a:gd name="connsiteY93" fmla="*/ 9174 h 10000"/>
                  <a:gd name="connsiteX94" fmla="*/ 431 w 10000"/>
                  <a:gd name="connsiteY94" fmla="*/ 9180 h 10000"/>
                  <a:gd name="connsiteX95" fmla="*/ 358 w 10000"/>
                  <a:gd name="connsiteY95" fmla="*/ 9200 h 10000"/>
                  <a:gd name="connsiteX96" fmla="*/ 287 w 10000"/>
                  <a:gd name="connsiteY96" fmla="*/ 9227 h 10000"/>
                  <a:gd name="connsiteX97" fmla="*/ 221 w 10000"/>
                  <a:gd name="connsiteY97" fmla="*/ 9265 h 10000"/>
                  <a:gd name="connsiteX98" fmla="*/ 163 w 10000"/>
                  <a:gd name="connsiteY98" fmla="*/ 9318 h 10000"/>
                  <a:gd name="connsiteX99" fmla="*/ 111 w 10000"/>
                  <a:gd name="connsiteY99" fmla="*/ 9371 h 10000"/>
                  <a:gd name="connsiteX100" fmla="*/ 64 w 10000"/>
                  <a:gd name="connsiteY100" fmla="*/ 9438 h 10000"/>
                  <a:gd name="connsiteX101" fmla="*/ 314 w 10000"/>
                  <a:gd name="connsiteY101" fmla="*/ 9510 h 10000"/>
                  <a:gd name="connsiteX102" fmla="*/ 253 w 10000"/>
                  <a:gd name="connsiteY102" fmla="*/ 9461 h 10000"/>
                  <a:gd name="connsiteX103" fmla="*/ 0 w 10000"/>
                  <a:gd name="connsiteY103" fmla="*/ 9931 h 10000"/>
                  <a:gd name="connsiteX104" fmla="*/ 1142 w 10000"/>
                  <a:gd name="connsiteY104" fmla="*/ 10000 h 10000"/>
                  <a:gd name="connsiteX105" fmla="*/ 8506 w 10000"/>
                  <a:gd name="connsiteY105" fmla="*/ 9980 h 10000"/>
                  <a:gd name="connsiteX106" fmla="*/ 9924 w 10000"/>
                  <a:gd name="connsiteY106" fmla="*/ 9510 h 10000"/>
                  <a:gd name="connsiteX107" fmla="*/ 10000 w 10000"/>
                  <a:gd name="connsiteY107" fmla="*/ 9510 h 10000"/>
                  <a:gd name="connsiteX0" fmla="*/ 9936 w 9936"/>
                  <a:gd name="connsiteY0" fmla="*/ 9510 h 10000"/>
                  <a:gd name="connsiteX1" fmla="*/ 9936 w 9936"/>
                  <a:gd name="connsiteY1" fmla="*/ 7367 h 10000"/>
                  <a:gd name="connsiteX2" fmla="*/ 9134 w 9936"/>
                  <a:gd name="connsiteY2" fmla="*/ 7367 h 10000"/>
                  <a:gd name="connsiteX3" fmla="*/ 9134 w 9936"/>
                  <a:gd name="connsiteY3" fmla="*/ 4121 h 10000"/>
                  <a:gd name="connsiteX4" fmla="*/ 7153 w 9936"/>
                  <a:gd name="connsiteY4" fmla="*/ 4121 h 10000"/>
                  <a:gd name="connsiteX5" fmla="*/ 7153 w 9936"/>
                  <a:gd name="connsiteY5" fmla="*/ 3809 h 10000"/>
                  <a:gd name="connsiteX6" fmla="*/ 8736 w 9936"/>
                  <a:gd name="connsiteY6" fmla="*/ 3809 h 10000"/>
                  <a:gd name="connsiteX7" fmla="*/ 8736 w 9936"/>
                  <a:gd name="connsiteY7" fmla="*/ 3492 h 10000"/>
                  <a:gd name="connsiteX8" fmla="*/ 7153 w 9936"/>
                  <a:gd name="connsiteY8" fmla="*/ 3492 h 10000"/>
                  <a:gd name="connsiteX9" fmla="*/ 7153 w 9936"/>
                  <a:gd name="connsiteY9" fmla="*/ 1362 h 10000"/>
                  <a:gd name="connsiteX10" fmla="*/ 4824 w 9936"/>
                  <a:gd name="connsiteY10" fmla="*/ 549 h 10000"/>
                  <a:gd name="connsiteX11" fmla="*/ 4824 w 9936"/>
                  <a:gd name="connsiteY11" fmla="*/ 5662 h 10000"/>
                  <a:gd name="connsiteX12" fmla="*/ 4454 w 9936"/>
                  <a:gd name="connsiteY12" fmla="*/ 5668 h 10000"/>
                  <a:gd name="connsiteX13" fmla="*/ 4454 w 9936"/>
                  <a:gd name="connsiteY13" fmla="*/ 1752 h 10000"/>
                  <a:gd name="connsiteX14" fmla="*/ 3671 w 9936"/>
                  <a:gd name="connsiteY14" fmla="*/ 2057 h 10000"/>
                  <a:gd name="connsiteX15" fmla="*/ 3247 w 9936"/>
                  <a:gd name="connsiteY15" fmla="*/ 2057 h 10000"/>
                  <a:gd name="connsiteX16" fmla="*/ 3247 w 9936"/>
                  <a:gd name="connsiteY16" fmla="*/ 0 h 10000"/>
                  <a:gd name="connsiteX17" fmla="*/ 3091 w 9936"/>
                  <a:gd name="connsiteY17" fmla="*/ 0 h 10000"/>
                  <a:gd name="connsiteX18" fmla="*/ 3091 w 9936"/>
                  <a:gd name="connsiteY18" fmla="*/ 2057 h 10000"/>
                  <a:gd name="connsiteX19" fmla="*/ 2732 w 9936"/>
                  <a:gd name="connsiteY19" fmla="*/ 2057 h 10000"/>
                  <a:gd name="connsiteX20" fmla="*/ 2732 w 9936"/>
                  <a:gd name="connsiteY20" fmla="*/ 2487 h 10000"/>
                  <a:gd name="connsiteX21" fmla="*/ 2087 w 9936"/>
                  <a:gd name="connsiteY21" fmla="*/ 2810 h 10000"/>
                  <a:gd name="connsiteX22" fmla="*/ 2087 w 9936"/>
                  <a:gd name="connsiteY22" fmla="*/ 4405 h 10000"/>
                  <a:gd name="connsiteX23" fmla="*/ 1741 w 9936"/>
                  <a:gd name="connsiteY23" fmla="*/ 4405 h 10000"/>
                  <a:gd name="connsiteX24" fmla="*/ 1741 w 9936"/>
                  <a:gd name="connsiteY24" fmla="*/ 4828 h 10000"/>
                  <a:gd name="connsiteX25" fmla="*/ 2087 w 9936"/>
                  <a:gd name="connsiteY25" fmla="*/ 4828 h 10000"/>
                  <a:gd name="connsiteX26" fmla="*/ 2087 w 9936"/>
                  <a:gd name="connsiteY26" fmla="*/ 5357 h 10000"/>
                  <a:gd name="connsiteX27" fmla="*/ 1741 w 9936"/>
                  <a:gd name="connsiteY27" fmla="*/ 5357 h 10000"/>
                  <a:gd name="connsiteX28" fmla="*/ 1741 w 9936"/>
                  <a:gd name="connsiteY28" fmla="*/ 5780 h 10000"/>
                  <a:gd name="connsiteX29" fmla="*/ 2087 w 9936"/>
                  <a:gd name="connsiteY29" fmla="*/ 5780 h 10000"/>
                  <a:gd name="connsiteX30" fmla="*/ 2087 w 9936"/>
                  <a:gd name="connsiteY30" fmla="*/ 7030 h 10000"/>
                  <a:gd name="connsiteX31" fmla="*/ 1056 w 9936"/>
                  <a:gd name="connsiteY31" fmla="*/ 7030 h 10000"/>
                  <a:gd name="connsiteX32" fmla="*/ 1056 w 9936"/>
                  <a:gd name="connsiteY32" fmla="*/ 7804 h 10000"/>
                  <a:gd name="connsiteX33" fmla="*/ 1585 w 9936"/>
                  <a:gd name="connsiteY33" fmla="*/ 7824 h 10000"/>
                  <a:gd name="connsiteX34" fmla="*/ 2301 w 9936"/>
                  <a:gd name="connsiteY34" fmla="*/ 7301 h 10000"/>
                  <a:gd name="connsiteX35" fmla="*/ 2295 w 9936"/>
                  <a:gd name="connsiteY35" fmla="*/ 7804 h 10000"/>
                  <a:gd name="connsiteX36" fmla="*/ 2953 w 9936"/>
                  <a:gd name="connsiteY36" fmla="*/ 7354 h 10000"/>
                  <a:gd name="connsiteX37" fmla="*/ 2953 w 9936"/>
                  <a:gd name="connsiteY37" fmla="*/ 7804 h 10000"/>
                  <a:gd name="connsiteX38" fmla="*/ 3605 w 9936"/>
                  <a:gd name="connsiteY38" fmla="*/ 7347 h 10000"/>
                  <a:gd name="connsiteX39" fmla="*/ 3611 w 9936"/>
                  <a:gd name="connsiteY39" fmla="*/ 7797 h 10000"/>
                  <a:gd name="connsiteX40" fmla="*/ 4238 w 9936"/>
                  <a:gd name="connsiteY40" fmla="*/ 7314 h 10000"/>
                  <a:gd name="connsiteX41" fmla="*/ 4238 w 9936"/>
                  <a:gd name="connsiteY41" fmla="*/ 8598 h 10000"/>
                  <a:gd name="connsiteX42" fmla="*/ 4310 w 9936"/>
                  <a:gd name="connsiteY42" fmla="*/ 8505 h 10000"/>
                  <a:gd name="connsiteX43" fmla="*/ 4382 w 9936"/>
                  <a:gd name="connsiteY43" fmla="*/ 8419 h 10000"/>
                  <a:gd name="connsiteX44" fmla="*/ 4468 w 9936"/>
                  <a:gd name="connsiteY44" fmla="*/ 8346 h 10000"/>
                  <a:gd name="connsiteX45" fmla="*/ 4565 w 9936"/>
                  <a:gd name="connsiteY45" fmla="*/ 8280 h 10000"/>
                  <a:gd name="connsiteX46" fmla="*/ 4662 w 9936"/>
                  <a:gd name="connsiteY46" fmla="*/ 8234 h 10000"/>
                  <a:gd name="connsiteX47" fmla="*/ 4766 w 9936"/>
                  <a:gd name="connsiteY47" fmla="*/ 8201 h 10000"/>
                  <a:gd name="connsiteX48" fmla="*/ 4876 w 9936"/>
                  <a:gd name="connsiteY48" fmla="*/ 8175 h 10000"/>
                  <a:gd name="connsiteX49" fmla="*/ 5001 w 9936"/>
                  <a:gd name="connsiteY49" fmla="*/ 8168 h 10000"/>
                  <a:gd name="connsiteX50" fmla="*/ 5171 w 9936"/>
                  <a:gd name="connsiteY50" fmla="*/ 8181 h 10000"/>
                  <a:gd name="connsiteX51" fmla="*/ 5341 w 9936"/>
                  <a:gd name="connsiteY51" fmla="*/ 8228 h 10000"/>
                  <a:gd name="connsiteX52" fmla="*/ 5477 w 9936"/>
                  <a:gd name="connsiteY52" fmla="*/ 8306 h 10000"/>
                  <a:gd name="connsiteX53" fmla="*/ 5615 w 9936"/>
                  <a:gd name="connsiteY53" fmla="*/ 8406 h 10000"/>
                  <a:gd name="connsiteX54" fmla="*/ 5733 w 9936"/>
                  <a:gd name="connsiteY54" fmla="*/ 8525 h 10000"/>
                  <a:gd name="connsiteX55" fmla="*/ 5810 w 9936"/>
                  <a:gd name="connsiteY55" fmla="*/ 8671 h 10000"/>
                  <a:gd name="connsiteX56" fmla="*/ 5882 w 9936"/>
                  <a:gd name="connsiteY56" fmla="*/ 8822 h 10000"/>
                  <a:gd name="connsiteX57" fmla="*/ 5907 w 9936"/>
                  <a:gd name="connsiteY57" fmla="*/ 8988 h 10000"/>
                  <a:gd name="connsiteX58" fmla="*/ 5941 w 9936"/>
                  <a:gd name="connsiteY58" fmla="*/ 8981 h 10000"/>
                  <a:gd name="connsiteX59" fmla="*/ 5965 w 9936"/>
                  <a:gd name="connsiteY59" fmla="*/ 8981 h 10000"/>
                  <a:gd name="connsiteX60" fmla="*/ 5991 w 9936"/>
                  <a:gd name="connsiteY60" fmla="*/ 8975 h 10000"/>
                  <a:gd name="connsiteX61" fmla="*/ 6017 w 9936"/>
                  <a:gd name="connsiteY61" fmla="*/ 8975 h 10000"/>
                  <a:gd name="connsiteX62" fmla="*/ 6050 w 9936"/>
                  <a:gd name="connsiteY62" fmla="*/ 8968 h 10000"/>
                  <a:gd name="connsiteX63" fmla="*/ 6082 w 9936"/>
                  <a:gd name="connsiteY63" fmla="*/ 8968 h 10000"/>
                  <a:gd name="connsiteX64" fmla="*/ 6109 w 9936"/>
                  <a:gd name="connsiteY64" fmla="*/ 8968 h 10000"/>
                  <a:gd name="connsiteX65" fmla="*/ 6142 w 9936"/>
                  <a:gd name="connsiteY65" fmla="*/ 8968 h 10000"/>
                  <a:gd name="connsiteX66" fmla="*/ 6279 w 9936"/>
                  <a:gd name="connsiteY66" fmla="*/ 8975 h 10000"/>
                  <a:gd name="connsiteX67" fmla="*/ 6402 w 9936"/>
                  <a:gd name="connsiteY67" fmla="*/ 9008 h 10000"/>
                  <a:gd name="connsiteX68" fmla="*/ 6526 w 9936"/>
                  <a:gd name="connsiteY68" fmla="*/ 9054 h 10000"/>
                  <a:gd name="connsiteX69" fmla="*/ 6638 w 9936"/>
                  <a:gd name="connsiteY69" fmla="*/ 9121 h 10000"/>
                  <a:gd name="connsiteX70" fmla="*/ 6741 w 9936"/>
                  <a:gd name="connsiteY70" fmla="*/ 9200 h 10000"/>
                  <a:gd name="connsiteX71" fmla="*/ 6833 w 9936"/>
                  <a:gd name="connsiteY71" fmla="*/ 9285 h 10000"/>
                  <a:gd name="connsiteX72" fmla="*/ 6906 w 9936"/>
                  <a:gd name="connsiteY72" fmla="*/ 9398 h 10000"/>
                  <a:gd name="connsiteX73" fmla="*/ 6971 w 9936"/>
                  <a:gd name="connsiteY73" fmla="*/ 9510 h 10000"/>
                  <a:gd name="connsiteX74" fmla="*/ 3247 w 9936"/>
                  <a:gd name="connsiteY74" fmla="*/ 9510 h 10000"/>
                  <a:gd name="connsiteX75" fmla="*/ 3286 w 9936"/>
                  <a:gd name="connsiteY75" fmla="*/ 9424 h 10000"/>
                  <a:gd name="connsiteX76" fmla="*/ 3339 w 9936"/>
                  <a:gd name="connsiteY76" fmla="*/ 9338 h 10000"/>
                  <a:gd name="connsiteX77" fmla="*/ 3390 w 9936"/>
                  <a:gd name="connsiteY77" fmla="*/ 9272 h 10000"/>
                  <a:gd name="connsiteX78" fmla="*/ 3461 w 9936"/>
                  <a:gd name="connsiteY78" fmla="*/ 9207 h 10000"/>
                  <a:gd name="connsiteX79" fmla="*/ 3527 w 9936"/>
                  <a:gd name="connsiteY79" fmla="*/ 9154 h 10000"/>
                  <a:gd name="connsiteX80" fmla="*/ 3605 w 9936"/>
                  <a:gd name="connsiteY80" fmla="*/ 9101 h 10000"/>
                  <a:gd name="connsiteX81" fmla="*/ 3684 w 9936"/>
                  <a:gd name="connsiteY81" fmla="*/ 9061 h 10000"/>
                  <a:gd name="connsiteX82" fmla="*/ 3775 w 9936"/>
                  <a:gd name="connsiteY82" fmla="*/ 9028 h 10000"/>
                  <a:gd name="connsiteX83" fmla="*/ 3775 w 9936"/>
                  <a:gd name="connsiteY83" fmla="*/ 8181 h 10000"/>
                  <a:gd name="connsiteX84" fmla="*/ 699 w 9936"/>
                  <a:gd name="connsiteY84" fmla="*/ 8195 h 10000"/>
                  <a:gd name="connsiteX85" fmla="*/ 699 w 9936"/>
                  <a:gd name="connsiteY85" fmla="*/ 8822 h 10000"/>
                  <a:gd name="connsiteX86" fmla="*/ 640 w 9936"/>
                  <a:gd name="connsiteY86" fmla="*/ 8902 h 10000"/>
                  <a:gd name="connsiteX87" fmla="*/ 594 w 9936"/>
                  <a:gd name="connsiteY87" fmla="*/ 8988 h 10000"/>
                  <a:gd name="connsiteX88" fmla="*/ 562 w 9936"/>
                  <a:gd name="connsiteY88" fmla="*/ 9081 h 10000"/>
                  <a:gd name="connsiteX89" fmla="*/ 549 w 9936"/>
                  <a:gd name="connsiteY89" fmla="*/ 9187 h 10000"/>
                  <a:gd name="connsiteX90" fmla="*/ 523 w 9936"/>
                  <a:gd name="connsiteY90" fmla="*/ 9180 h 10000"/>
                  <a:gd name="connsiteX91" fmla="*/ 502 w 9936"/>
                  <a:gd name="connsiteY91" fmla="*/ 9180 h 10000"/>
                  <a:gd name="connsiteX92" fmla="*/ 476 w 9936"/>
                  <a:gd name="connsiteY92" fmla="*/ 9174 h 10000"/>
                  <a:gd name="connsiteX93" fmla="*/ 450 w 9936"/>
                  <a:gd name="connsiteY93" fmla="*/ 9174 h 10000"/>
                  <a:gd name="connsiteX94" fmla="*/ 367 w 9936"/>
                  <a:gd name="connsiteY94" fmla="*/ 9180 h 10000"/>
                  <a:gd name="connsiteX95" fmla="*/ 294 w 9936"/>
                  <a:gd name="connsiteY95" fmla="*/ 9200 h 10000"/>
                  <a:gd name="connsiteX96" fmla="*/ 223 w 9936"/>
                  <a:gd name="connsiteY96" fmla="*/ 9227 h 10000"/>
                  <a:gd name="connsiteX97" fmla="*/ 157 w 9936"/>
                  <a:gd name="connsiteY97" fmla="*/ 9265 h 10000"/>
                  <a:gd name="connsiteX98" fmla="*/ 99 w 9936"/>
                  <a:gd name="connsiteY98" fmla="*/ 9318 h 10000"/>
                  <a:gd name="connsiteX99" fmla="*/ 47 w 9936"/>
                  <a:gd name="connsiteY99" fmla="*/ 9371 h 10000"/>
                  <a:gd name="connsiteX100" fmla="*/ 0 w 9936"/>
                  <a:gd name="connsiteY100" fmla="*/ 9438 h 10000"/>
                  <a:gd name="connsiteX101" fmla="*/ 250 w 9936"/>
                  <a:gd name="connsiteY101" fmla="*/ 9510 h 10000"/>
                  <a:gd name="connsiteX102" fmla="*/ 189 w 9936"/>
                  <a:gd name="connsiteY102" fmla="*/ 9461 h 10000"/>
                  <a:gd name="connsiteX103" fmla="*/ 1192 w 9936"/>
                  <a:gd name="connsiteY103" fmla="*/ 8986 h 10000"/>
                  <a:gd name="connsiteX104" fmla="*/ 1078 w 9936"/>
                  <a:gd name="connsiteY104" fmla="*/ 10000 h 10000"/>
                  <a:gd name="connsiteX105" fmla="*/ 8442 w 9936"/>
                  <a:gd name="connsiteY105" fmla="*/ 9980 h 10000"/>
                  <a:gd name="connsiteX106" fmla="*/ 9860 w 9936"/>
                  <a:gd name="connsiteY106" fmla="*/ 9510 h 10000"/>
                  <a:gd name="connsiteX107" fmla="*/ 9936 w 9936"/>
                  <a:gd name="connsiteY107" fmla="*/ 9510 h 10000"/>
                  <a:gd name="connsiteX0" fmla="*/ 10000 w 10000"/>
                  <a:gd name="connsiteY0" fmla="*/ 9510 h 9980"/>
                  <a:gd name="connsiteX1" fmla="*/ 10000 w 10000"/>
                  <a:gd name="connsiteY1" fmla="*/ 7367 h 9980"/>
                  <a:gd name="connsiteX2" fmla="*/ 9193 w 10000"/>
                  <a:gd name="connsiteY2" fmla="*/ 7367 h 9980"/>
                  <a:gd name="connsiteX3" fmla="*/ 9193 w 10000"/>
                  <a:gd name="connsiteY3" fmla="*/ 4121 h 9980"/>
                  <a:gd name="connsiteX4" fmla="*/ 7199 w 10000"/>
                  <a:gd name="connsiteY4" fmla="*/ 4121 h 9980"/>
                  <a:gd name="connsiteX5" fmla="*/ 7199 w 10000"/>
                  <a:gd name="connsiteY5" fmla="*/ 3809 h 9980"/>
                  <a:gd name="connsiteX6" fmla="*/ 8792 w 10000"/>
                  <a:gd name="connsiteY6" fmla="*/ 3809 h 9980"/>
                  <a:gd name="connsiteX7" fmla="*/ 8792 w 10000"/>
                  <a:gd name="connsiteY7" fmla="*/ 3492 h 9980"/>
                  <a:gd name="connsiteX8" fmla="*/ 7199 w 10000"/>
                  <a:gd name="connsiteY8" fmla="*/ 3492 h 9980"/>
                  <a:gd name="connsiteX9" fmla="*/ 7199 w 10000"/>
                  <a:gd name="connsiteY9" fmla="*/ 1362 h 9980"/>
                  <a:gd name="connsiteX10" fmla="*/ 4855 w 10000"/>
                  <a:gd name="connsiteY10" fmla="*/ 549 h 9980"/>
                  <a:gd name="connsiteX11" fmla="*/ 4855 w 10000"/>
                  <a:gd name="connsiteY11" fmla="*/ 5662 h 9980"/>
                  <a:gd name="connsiteX12" fmla="*/ 4483 w 10000"/>
                  <a:gd name="connsiteY12" fmla="*/ 5668 h 9980"/>
                  <a:gd name="connsiteX13" fmla="*/ 4483 w 10000"/>
                  <a:gd name="connsiteY13" fmla="*/ 1752 h 9980"/>
                  <a:gd name="connsiteX14" fmla="*/ 3695 w 10000"/>
                  <a:gd name="connsiteY14" fmla="*/ 2057 h 9980"/>
                  <a:gd name="connsiteX15" fmla="*/ 3268 w 10000"/>
                  <a:gd name="connsiteY15" fmla="*/ 2057 h 9980"/>
                  <a:gd name="connsiteX16" fmla="*/ 3268 w 10000"/>
                  <a:gd name="connsiteY16" fmla="*/ 0 h 9980"/>
                  <a:gd name="connsiteX17" fmla="*/ 3111 w 10000"/>
                  <a:gd name="connsiteY17" fmla="*/ 0 h 9980"/>
                  <a:gd name="connsiteX18" fmla="*/ 3111 w 10000"/>
                  <a:gd name="connsiteY18" fmla="*/ 2057 h 9980"/>
                  <a:gd name="connsiteX19" fmla="*/ 2750 w 10000"/>
                  <a:gd name="connsiteY19" fmla="*/ 2057 h 9980"/>
                  <a:gd name="connsiteX20" fmla="*/ 2750 w 10000"/>
                  <a:gd name="connsiteY20" fmla="*/ 2487 h 9980"/>
                  <a:gd name="connsiteX21" fmla="*/ 2100 w 10000"/>
                  <a:gd name="connsiteY21" fmla="*/ 2810 h 9980"/>
                  <a:gd name="connsiteX22" fmla="*/ 2100 w 10000"/>
                  <a:gd name="connsiteY22" fmla="*/ 4405 h 9980"/>
                  <a:gd name="connsiteX23" fmla="*/ 1752 w 10000"/>
                  <a:gd name="connsiteY23" fmla="*/ 4405 h 9980"/>
                  <a:gd name="connsiteX24" fmla="*/ 1752 w 10000"/>
                  <a:gd name="connsiteY24" fmla="*/ 4828 h 9980"/>
                  <a:gd name="connsiteX25" fmla="*/ 2100 w 10000"/>
                  <a:gd name="connsiteY25" fmla="*/ 4828 h 9980"/>
                  <a:gd name="connsiteX26" fmla="*/ 2100 w 10000"/>
                  <a:gd name="connsiteY26" fmla="*/ 5357 h 9980"/>
                  <a:gd name="connsiteX27" fmla="*/ 1752 w 10000"/>
                  <a:gd name="connsiteY27" fmla="*/ 5357 h 9980"/>
                  <a:gd name="connsiteX28" fmla="*/ 1752 w 10000"/>
                  <a:gd name="connsiteY28" fmla="*/ 5780 h 9980"/>
                  <a:gd name="connsiteX29" fmla="*/ 2100 w 10000"/>
                  <a:gd name="connsiteY29" fmla="*/ 5780 h 9980"/>
                  <a:gd name="connsiteX30" fmla="*/ 2100 w 10000"/>
                  <a:gd name="connsiteY30" fmla="*/ 7030 h 9980"/>
                  <a:gd name="connsiteX31" fmla="*/ 1063 w 10000"/>
                  <a:gd name="connsiteY31" fmla="*/ 7030 h 9980"/>
                  <a:gd name="connsiteX32" fmla="*/ 1063 w 10000"/>
                  <a:gd name="connsiteY32" fmla="*/ 7804 h 9980"/>
                  <a:gd name="connsiteX33" fmla="*/ 1595 w 10000"/>
                  <a:gd name="connsiteY33" fmla="*/ 7824 h 9980"/>
                  <a:gd name="connsiteX34" fmla="*/ 2316 w 10000"/>
                  <a:gd name="connsiteY34" fmla="*/ 7301 h 9980"/>
                  <a:gd name="connsiteX35" fmla="*/ 2310 w 10000"/>
                  <a:gd name="connsiteY35" fmla="*/ 7804 h 9980"/>
                  <a:gd name="connsiteX36" fmla="*/ 2972 w 10000"/>
                  <a:gd name="connsiteY36" fmla="*/ 7354 h 9980"/>
                  <a:gd name="connsiteX37" fmla="*/ 2972 w 10000"/>
                  <a:gd name="connsiteY37" fmla="*/ 7804 h 9980"/>
                  <a:gd name="connsiteX38" fmla="*/ 3628 w 10000"/>
                  <a:gd name="connsiteY38" fmla="*/ 7347 h 9980"/>
                  <a:gd name="connsiteX39" fmla="*/ 3634 w 10000"/>
                  <a:gd name="connsiteY39" fmla="*/ 7797 h 9980"/>
                  <a:gd name="connsiteX40" fmla="*/ 4265 w 10000"/>
                  <a:gd name="connsiteY40" fmla="*/ 7314 h 9980"/>
                  <a:gd name="connsiteX41" fmla="*/ 4265 w 10000"/>
                  <a:gd name="connsiteY41" fmla="*/ 8598 h 9980"/>
                  <a:gd name="connsiteX42" fmla="*/ 4338 w 10000"/>
                  <a:gd name="connsiteY42" fmla="*/ 8505 h 9980"/>
                  <a:gd name="connsiteX43" fmla="*/ 4410 w 10000"/>
                  <a:gd name="connsiteY43" fmla="*/ 8419 h 9980"/>
                  <a:gd name="connsiteX44" fmla="*/ 4497 w 10000"/>
                  <a:gd name="connsiteY44" fmla="*/ 8346 h 9980"/>
                  <a:gd name="connsiteX45" fmla="*/ 4594 w 10000"/>
                  <a:gd name="connsiteY45" fmla="*/ 8280 h 9980"/>
                  <a:gd name="connsiteX46" fmla="*/ 4692 w 10000"/>
                  <a:gd name="connsiteY46" fmla="*/ 8234 h 9980"/>
                  <a:gd name="connsiteX47" fmla="*/ 4797 w 10000"/>
                  <a:gd name="connsiteY47" fmla="*/ 8201 h 9980"/>
                  <a:gd name="connsiteX48" fmla="*/ 4907 w 10000"/>
                  <a:gd name="connsiteY48" fmla="*/ 8175 h 9980"/>
                  <a:gd name="connsiteX49" fmla="*/ 5033 w 10000"/>
                  <a:gd name="connsiteY49" fmla="*/ 8168 h 9980"/>
                  <a:gd name="connsiteX50" fmla="*/ 5204 w 10000"/>
                  <a:gd name="connsiteY50" fmla="*/ 8181 h 9980"/>
                  <a:gd name="connsiteX51" fmla="*/ 5375 w 10000"/>
                  <a:gd name="connsiteY51" fmla="*/ 8228 h 9980"/>
                  <a:gd name="connsiteX52" fmla="*/ 5512 w 10000"/>
                  <a:gd name="connsiteY52" fmla="*/ 8306 h 9980"/>
                  <a:gd name="connsiteX53" fmla="*/ 5651 w 10000"/>
                  <a:gd name="connsiteY53" fmla="*/ 8406 h 9980"/>
                  <a:gd name="connsiteX54" fmla="*/ 5770 w 10000"/>
                  <a:gd name="connsiteY54" fmla="*/ 8525 h 9980"/>
                  <a:gd name="connsiteX55" fmla="*/ 5847 w 10000"/>
                  <a:gd name="connsiteY55" fmla="*/ 8671 h 9980"/>
                  <a:gd name="connsiteX56" fmla="*/ 5920 w 10000"/>
                  <a:gd name="connsiteY56" fmla="*/ 8822 h 9980"/>
                  <a:gd name="connsiteX57" fmla="*/ 5945 w 10000"/>
                  <a:gd name="connsiteY57" fmla="*/ 8988 h 9980"/>
                  <a:gd name="connsiteX58" fmla="*/ 5979 w 10000"/>
                  <a:gd name="connsiteY58" fmla="*/ 8981 h 9980"/>
                  <a:gd name="connsiteX59" fmla="*/ 6003 w 10000"/>
                  <a:gd name="connsiteY59" fmla="*/ 8981 h 9980"/>
                  <a:gd name="connsiteX60" fmla="*/ 6030 w 10000"/>
                  <a:gd name="connsiteY60" fmla="*/ 8975 h 9980"/>
                  <a:gd name="connsiteX61" fmla="*/ 6056 w 10000"/>
                  <a:gd name="connsiteY61" fmla="*/ 8975 h 9980"/>
                  <a:gd name="connsiteX62" fmla="*/ 6089 w 10000"/>
                  <a:gd name="connsiteY62" fmla="*/ 8968 h 9980"/>
                  <a:gd name="connsiteX63" fmla="*/ 6121 w 10000"/>
                  <a:gd name="connsiteY63" fmla="*/ 8968 h 9980"/>
                  <a:gd name="connsiteX64" fmla="*/ 6148 w 10000"/>
                  <a:gd name="connsiteY64" fmla="*/ 8968 h 9980"/>
                  <a:gd name="connsiteX65" fmla="*/ 6182 w 10000"/>
                  <a:gd name="connsiteY65" fmla="*/ 8968 h 9980"/>
                  <a:gd name="connsiteX66" fmla="*/ 6319 w 10000"/>
                  <a:gd name="connsiteY66" fmla="*/ 8975 h 9980"/>
                  <a:gd name="connsiteX67" fmla="*/ 6443 w 10000"/>
                  <a:gd name="connsiteY67" fmla="*/ 9008 h 9980"/>
                  <a:gd name="connsiteX68" fmla="*/ 6568 w 10000"/>
                  <a:gd name="connsiteY68" fmla="*/ 9054 h 9980"/>
                  <a:gd name="connsiteX69" fmla="*/ 6681 w 10000"/>
                  <a:gd name="connsiteY69" fmla="*/ 9121 h 9980"/>
                  <a:gd name="connsiteX70" fmla="*/ 6784 w 10000"/>
                  <a:gd name="connsiteY70" fmla="*/ 9200 h 9980"/>
                  <a:gd name="connsiteX71" fmla="*/ 6877 w 10000"/>
                  <a:gd name="connsiteY71" fmla="*/ 9285 h 9980"/>
                  <a:gd name="connsiteX72" fmla="*/ 6950 w 10000"/>
                  <a:gd name="connsiteY72" fmla="*/ 9398 h 9980"/>
                  <a:gd name="connsiteX73" fmla="*/ 7016 w 10000"/>
                  <a:gd name="connsiteY73" fmla="*/ 9510 h 9980"/>
                  <a:gd name="connsiteX74" fmla="*/ 3268 w 10000"/>
                  <a:gd name="connsiteY74" fmla="*/ 9510 h 9980"/>
                  <a:gd name="connsiteX75" fmla="*/ 3307 w 10000"/>
                  <a:gd name="connsiteY75" fmla="*/ 9424 h 9980"/>
                  <a:gd name="connsiteX76" fmla="*/ 3361 w 10000"/>
                  <a:gd name="connsiteY76" fmla="*/ 9338 h 9980"/>
                  <a:gd name="connsiteX77" fmla="*/ 3412 w 10000"/>
                  <a:gd name="connsiteY77" fmla="*/ 9272 h 9980"/>
                  <a:gd name="connsiteX78" fmla="*/ 3483 w 10000"/>
                  <a:gd name="connsiteY78" fmla="*/ 9207 h 9980"/>
                  <a:gd name="connsiteX79" fmla="*/ 3550 w 10000"/>
                  <a:gd name="connsiteY79" fmla="*/ 9154 h 9980"/>
                  <a:gd name="connsiteX80" fmla="*/ 3628 w 10000"/>
                  <a:gd name="connsiteY80" fmla="*/ 9101 h 9980"/>
                  <a:gd name="connsiteX81" fmla="*/ 3708 w 10000"/>
                  <a:gd name="connsiteY81" fmla="*/ 9061 h 9980"/>
                  <a:gd name="connsiteX82" fmla="*/ 3799 w 10000"/>
                  <a:gd name="connsiteY82" fmla="*/ 9028 h 9980"/>
                  <a:gd name="connsiteX83" fmla="*/ 3799 w 10000"/>
                  <a:gd name="connsiteY83" fmla="*/ 8181 h 9980"/>
                  <a:gd name="connsiteX84" fmla="*/ 704 w 10000"/>
                  <a:gd name="connsiteY84" fmla="*/ 8195 h 9980"/>
                  <a:gd name="connsiteX85" fmla="*/ 704 w 10000"/>
                  <a:gd name="connsiteY85" fmla="*/ 8822 h 9980"/>
                  <a:gd name="connsiteX86" fmla="*/ 644 w 10000"/>
                  <a:gd name="connsiteY86" fmla="*/ 8902 h 9980"/>
                  <a:gd name="connsiteX87" fmla="*/ 598 w 10000"/>
                  <a:gd name="connsiteY87" fmla="*/ 8988 h 9980"/>
                  <a:gd name="connsiteX88" fmla="*/ 566 w 10000"/>
                  <a:gd name="connsiteY88" fmla="*/ 9081 h 9980"/>
                  <a:gd name="connsiteX89" fmla="*/ 553 w 10000"/>
                  <a:gd name="connsiteY89" fmla="*/ 9187 h 9980"/>
                  <a:gd name="connsiteX90" fmla="*/ 526 w 10000"/>
                  <a:gd name="connsiteY90" fmla="*/ 9180 h 9980"/>
                  <a:gd name="connsiteX91" fmla="*/ 505 w 10000"/>
                  <a:gd name="connsiteY91" fmla="*/ 9180 h 9980"/>
                  <a:gd name="connsiteX92" fmla="*/ 479 w 10000"/>
                  <a:gd name="connsiteY92" fmla="*/ 9174 h 9980"/>
                  <a:gd name="connsiteX93" fmla="*/ 453 w 10000"/>
                  <a:gd name="connsiteY93" fmla="*/ 9174 h 9980"/>
                  <a:gd name="connsiteX94" fmla="*/ 369 w 10000"/>
                  <a:gd name="connsiteY94" fmla="*/ 9180 h 9980"/>
                  <a:gd name="connsiteX95" fmla="*/ 296 w 10000"/>
                  <a:gd name="connsiteY95" fmla="*/ 9200 h 9980"/>
                  <a:gd name="connsiteX96" fmla="*/ 224 w 10000"/>
                  <a:gd name="connsiteY96" fmla="*/ 9227 h 9980"/>
                  <a:gd name="connsiteX97" fmla="*/ 158 w 10000"/>
                  <a:gd name="connsiteY97" fmla="*/ 9265 h 9980"/>
                  <a:gd name="connsiteX98" fmla="*/ 100 w 10000"/>
                  <a:gd name="connsiteY98" fmla="*/ 9318 h 9980"/>
                  <a:gd name="connsiteX99" fmla="*/ 47 w 10000"/>
                  <a:gd name="connsiteY99" fmla="*/ 9371 h 9980"/>
                  <a:gd name="connsiteX100" fmla="*/ 0 w 10000"/>
                  <a:gd name="connsiteY100" fmla="*/ 9438 h 9980"/>
                  <a:gd name="connsiteX101" fmla="*/ 252 w 10000"/>
                  <a:gd name="connsiteY101" fmla="*/ 9510 h 9980"/>
                  <a:gd name="connsiteX102" fmla="*/ 190 w 10000"/>
                  <a:gd name="connsiteY102" fmla="*/ 9461 h 9980"/>
                  <a:gd name="connsiteX103" fmla="*/ 1200 w 10000"/>
                  <a:gd name="connsiteY103" fmla="*/ 8986 h 9980"/>
                  <a:gd name="connsiteX104" fmla="*/ 1660 w 10000"/>
                  <a:gd name="connsiteY104" fmla="*/ 9409 h 9980"/>
                  <a:gd name="connsiteX105" fmla="*/ 8496 w 10000"/>
                  <a:gd name="connsiteY105" fmla="*/ 9980 h 9980"/>
                  <a:gd name="connsiteX106" fmla="*/ 9924 w 10000"/>
                  <a:gd name="connsiteY106" fmla="*/ 9510 h 9980"/>
                  <a:gd name="connsiteX107" fmla="*/ 10000 w 10000"/>
                  <a:gd name="connsiteY107" fmla="*/ 9510 h 9980"/>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190 w 10000"/>
                  <a:gd name="connsiteY102" fmla="*/ 9480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252 w 10000"/>
                  <a:gd name="connsiteY101" fmla="*/ 9529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10000 w 10000"/>
                  <a:gd name="connsiteY0" fmla="*/ 9529 h 10002"/>
                  <a:gd name="connsiteX1" fmla="*/ 10000 w 10000"/>
                  <a:gd name="connsiteY1" fmla="*/ 7382 h 10002"/>
                  <a:gd name="connsiteX2" fmla="*/ 9193 w 10000"/>
                  <a:gd name="connsiteY2" fmla="*/ 7382 h 10002"/>
                  <a:gd name="connsiteX3" fmla="*/ 9193 w 10000"/>
                  <a:gd name="connsiteY3" fmla="*/ 4129 h 10002"/>
                  <a:gd name="connsiteX4" fmla="*/ 7199 w 10000"/>
                  <a:gd name="connsiteY4" fmla="*/ 4129 h 10002"/>
                  <a:gd name="connsiteX5" fmla="*/ 7199 w 10000"/>
                  <a:gd name="connsiteY5" fmla="*/ 3817 h 10002"/>
                  <a:gd name="connsiteX6" fmla="*/ 8792 w 10000"/>
                  <a:gd name="connsiteY6" fmla="*/ 3817 h 10002"/>
                  <a:gd name="connsiteX7" fmla="*/ 8792 w 10000"/>
                  <a:gd name="connsiteY7" fmla="*/ 3499 h 10002"/>
                  <a:gd name="connsiteX8" fmla="*/ 7199 w 10000"/>
                  <a:gd name="connsiteY8" fmla="*/ 3499 h 10002"/>
                  <a:gd name="connsiteX9" fmla="*/ 7199 w 10000"/>
                  <a:gd name="connsiteY9" fmla="*/ 1365 h 10002"/>
                  <a:gd name="connsiteX10" fmla="*/ 4855 w 10000"/>
                  <a:gd name="connsiteY10" fmla="*/ 550 h 10002"/>
                  <a:gd name="connsiteX11" fmla="*/ 4855 w 10000"/>
                  <a:gd name="connsiteY11" fmla="*/ 5673 h 10002"/>
                  <a:gd name="connsiteX12" fmla="*/ 4483 w 10000"/>
                  <a:gd name="connsiteY12" fmla="*/ 5679 h 10002"/>
                  <a:gd name="connsiteX13" fmla="*/ 4483 w 10000"/>
                  <a:gd name="connsiteY13" fmla="*/ 1756 h 10002"/>
                  <a:gd name="connsiteX14" fmla="*/ 3695 w 10000"/>
                  <a:gd name="connsiteY14" fmla="*/ 2061 h 10002"/>
                  <a:gd name="connsiteX15" fmla="*/ 3268 w 10000"/>
                  <a:gd name="connsiteY15" fmla="*/ 2061 h 10002"/>
                  <a:gd name="connsiteX16" fmla="*/ 3268 w 10000"/>
                  <a:gd name="connsiteY16" fmla="*/ 0 h 10002"/>
                  <a:gd name="connsiteX17" fmla="*/ 3111 w 10000"/>
                  <a:gd name="connsiteY17" fmla="*/ 0 h 10002"/>
                  <a:gd name="connsiteX18" fmla="*/ 3111 w 10000"/>
                  <a:gd name="connsiteY18" fmla="*/ 2061 h 10002"/>
                  <a:gd name="connsiteX19" fmla="*/ 2750 w 10000"/>
                  <a:gd name="connsiteY19" fmla="*/ 2061 h 10002"/>
                  <a:gd name="connsiteX20" fmla="*/ 2750 w 10000"/>
                  <a:gd name="connsiteY20" fmla="*/ 2492 h 10002"/>
                  <a:gd name="connsiteX21" fmla="*/ 2100 w 10000"/>
                  <a:gd name="connsiteY21" fmla="*/ 2816 h 10002"/>
                  <a:gd name="connsiteX22" fmla="*/ 2100 w 10000"/>
                  <a:gd name="connsiteY22" fmla="*/ 4414 h 10002"/>
                  <a:gd name="connsiteX23" fmla="*/ 1752 w 10000"/>
                  <a:gd name="connsiteY23" fmla="*/ 4414 h 10002"/>
                  <a:gd name="connsiteX24" fmla="*/ 1752 w 10000"/>
                  <a:gd name="connsiteY24" fmla="*/ 4838 h 10002"/>
                  <a:gd name="connsiteX25" fmla="*/ 2100 w 10000"/>
                  <a:gd name="connsiteY25" fmla="*/ 4838 h 10002"/>
                  <a:gd name="connsiteX26" fmla="*/ 2100 w 10000"/>
                  <a:gd name="connsiteY26" fmla="*/ 5368 h 10002"/>
                  <a:gd name="connsiteX27" fmla="*/ 1752 w 10000"/>
                  <a:gd name="connsiteY27" fmla="*/ 5368 h 10002"/>
                  <a:gd name="connsiteX28" fmla="*/ 1752 w 10000"/>
                  <a:gd name="connsiteY28" fmla="*/ 5792 h 10002"/>
                  <a:gd name="connsiteX29" fmla="*/ 2100 w 10000"/>
                  <a:gd name="connsiteY29" fmla="*/ 5792 h 10002"/>
                  <a:gd name="connsiteX30" fmla="*/ 2100 w 10000"/>
                  <a:gd name="connsiteY30" fmla="*/ 7044 h 10002"/>
                  <a:gd name="connsiteX31" fmla="*/ 1063 w 10000"/>
                  <a:gd name="connsiteY31" fmla="*/ 7044 h 10002"/>
                  <a:gd name="connsiteX32" fmla="*/ 1063 w 10000"/>
                  <a:gd name="connsiteY32" fmla="*/ 7820 h 10002"/>
                  <a:gd name="connsiteX33" fmla="*/ 1595 w 10000"/>
                  <a:gd name="connsiteY33" fmla="*/ 7840 h 10002"/>
                  <a:gd name="connsiteX34" fmla="*/ 2316 w 10000"/>
                  <a:gd name="connsiteY34" fmla="*/ 7316 h 10002"/>
                  <a:gd name="connsiteX35" fmla="*/ 2310 w 10000"/>
                  <a:gd name="connsiteY35" fmla="*/ 7820 h 10002"/>
                  <a:gd name="connsiteX36" fmla="*/ 2972 w 10000"/>
                  <a:gd name="connsiteY36" fmla="*/ 7369 h 10002"/>
                  <a:gd name="connsiteX37" fmla="*/ 2972 w 10000"/>
                  <a:gd name="connsiteY37" fmla="*/ 7820 h 10002"/>
                  <a:gd name="connsiteX38" fmla="*/ 3628 w 10000"/>
                  <a:gd name="connsiteY38" fmla="*/ 7362 h 10002"/>
                  <a:gd name="connsiteX39" fmla="*/ 3634 w 10000"/>
                  <a:gd name="connsiteY39" fmla="*/ 7813 h 10002"/>
                  <a:gd name="connsiteX40" fmla="*/ 4265 w 10000"/>
                  <a:gd name="connsiteY40" fmla="*/ 7329 h 10002"/>
                  <a:gd name="connsiteX41" fmla="*/ 4265 w 10000"/>
                  <a:gd name="connsiteY41" fmla="*/ 8615 h 10002"/>
                  <a:gd name="connsiteX42" fmla="*/ 4338 w 10000"/>
                  <a:gd name="connsiteY42" fmla="*/ 8522 h 10002"/>
                  <a:gd name="connsiteX43" fmla="*/ 4410 w 10000"/>
                  <a:gd name="connsiteY43" fmla="*/ 8436 h 10002"/>
                  <a:gd name="connsiteX44" fmla="*/ 4497 w 10000"/>
                  <a:gd name="connsiteY44" fmla="*/ 8363 h 10002"/>
                  <a:gd name="connsiteX45" fmla="*/ 4594 w 10000"/>
                  <a:gd name="connsiteY45" fmla="*/ 8297 h 10002"/>
                  <a:gd name="connsiteX46" fmla="*/ 4692 w 10000"/>
                  <a:gd name="connsiteY46" fmla="*/ 8251 h 10002"/>
                  <a:gd name="connsiteX47" fmla="*/ 4797 w 10000"/>
                  <a:gd name="connsiteY47" fmla="*/ 8217 h 10002"/>
                  <a:gd name="connsiteX48" fmla="*/ 4907 w 10000"/>
                  <a:gd name="connsiteY48" fmla="*/ 8191 h 10002"/>
                  <a:gd name="connsiteX49" fmla="*/ 5033 w 10000"/>
                  <a:gd name="connsiteY49" fmla="*/ 8184 h 10002"/>
                  <a:gd name="connsiteX50" fmla="*/ 5204 w 10000"/>
                  <a:gd name="connsiteY50" fmla="*/ 8197 h 10002"/>
                  <a:gd name="connsiteX51" fmla="*/ 5375 w 10000"/>
                  <a:gd name="connsiteY51" fmla="*/ 8244 h 10002"/>
                  <a:gd name="connsiteX52" fmla="*/ 5512 w 10000"/>
                  <a:gd name="connsiteY52" fmla="*/ 8323 h 10002"/>
                  <a:gd name="connsiteX53" fmla="*/ 5651 w 10000"/>
                  <a:gd name="connsiteY53" fmla="*/ 8423 h 10002"/>
                  <a:gd name="connsiteX54" fmla="*/ 5770 w 10000"/>
                  <a:gd name="connsiteY54" fmla="*/ 8542 h 10002"/>
                  <a:gd name="connsiteX55" fmla="*/ 5847 w 10000"/>
                  <a:gd name="connsiteY55" fmla="*/ 8688 h 10002"/>
                  <a:gd name="connsiteX56" fmla="*/ 5920 w 10000"/>
                  <a:gd name="connsiteY56" fmla="*/ 8840 h 10002"/>
                  <a:gd name="connsiteX57" fmla="*/ 5945 w 10000"/>
                  <a:gd name="connsiteY57" fmla="*/ 9006 h 10002"/>
                  <a:gd name="connsiteX58" fmla="*/ 5979 w 10000"/>
                  <a:gd name="connsiteY58" fmla="*/ 8999 h 10002"/>
                  <a:gd name="connsiteX59" fmla="*/ 6003 w 10000"/>
                  <a:gd name="connsiteY59" fmla="*/ 8999 h 10002"/>
                  <a:gd name="connsiteX60" fmla="*/ 6030 w 10000"/>
                  <a:gd name="connsiteY60" fmla="*/ 8993 h 10002"/>
                  <a:gd name="connsiteX61" fmla="*/ 6056 w 10000"/>
                  <a:gd name="connsiteY61" fmla="*/ 8993 h 10002"/>
                  <a:gd name="connsiteX62" fmla="*/ 6089 w 10000"/>
                  <a:gd name="connsiteY62" fmla="*/ 8986 h 10002"/>
                  <a:gd name="connsiteX63" fmla="*/ 6121 w 10000"/>
                  <a:gd name="connsiteY63" fmla="*/ 8986 h 10002"/>
                  <a:gd name="connsiteX64" fmla="*/ 6148 w 10000"/>
                  <a:gd name="connsiteY64" fmla="*/ 8986 h 10002"/>
                  <a:gd name="connsiteX65" fmla="*/ 6182 w 10000"/>
                  <a:gd name="connsiteY65" fmla="*/ 8986 h 10002"/>
                  <a:gd name="connsiteX66" fmla="*/ 6319 w 10000"/>
                  <a:gd name="connsiteY66" fmla="*/ 8993 h 10002"/>
                  <a:gd name="connsiteX67" fmla="*/ 6443 w 10000"/>
                  <a:gd name="connsiteY67" fmla="*/ 9026 h 10002"/>
                  <a:gd name="connsiteX68" fmla="*/ 6568 w 10000"/>
                  <a:gd name="connsiteY68" fmla="*/ 9072 h 10002"/>
                  <a:gd name="connsiteX69" fmla="*/ 6681 w 10000"/>
                  <a:gd name="connsiteY69" fmla="*/ 9139 h 10002"/>
                  <a:gd name="connsiteX70" fmla="*/ 6784 w 10000"/>
                  <a:gd name="connsiteY70" fmla="*/ 9218 h 10002"/>
                  <a:gd name="connsiteX71" fmla="*/ 6877 w 10000"/>
                  <a:gd name="connsiteY71" fmla="*/ 9304 h 10002"/>
                  <a:gd name="connsiteX72" fmla="*/ 6950 w 10000"/>
                  <a:gd name="connsiteY72" fmla="*/ 9417 h 10002"/>
                  <a:gd name="connsiteX73" fmla="*/ 7016 w 10000"/>
                  <a:gd name="connsiteY73" fmla="*/ 9529 h 10002"/>
                  <a:gd name="connsiteX74" fmla="*/ 3268 w 10000"/>
                  <a:gd name="connsiteY74" fmla="*/ 9529 h 10002"/>
                  <a:gd name="connsiteX75" fmla="*/ 3307 w 10000"/>
                  <a:gd name="connsiteY75" fmla="*/ 9443 h 10002"/>
                  <a:gd name="connsiteX76" fmla="*/ 3361 w 10000"/>
                  <a:gd name="connsiteY76" fmla="*/ 9357 h 10002"/>
                  <a:gd name="connsiteX77" fmla="*/ 3412 w 10000"/>
                  <a:gd name="connsiteY77" fmla="*/ 9291 h 10002"/>
                  <a:gd name="connsiteX78" fmla="*/ 3483 w 10000"/>
                  <a:gd name="connsiteY78" fmla="*/ 9225 h 10002"/>
                  <a:gd name="connsiteX79" fmla="*/ 3550 w 10000"/>
                  <a:gd name="connsiteY79" fmla="*/ 9172 h 10002"/>
                  <a:gd name="connsiteX80" fmla="*/ 3628 w 10000"/>
                  <a:gd name="connsiteY80" fmla="*/ 9119 h 10002"/>
                  <a:gd name="connsiteX81" fmla="*/ 3708 w 10000"/>
                  <a:gd name="connsiteY81" fmla="*/ 9079 h 10002"/>
                  <a:gd name="connsiteX82" fmla="*/ 3799 w 10000"/>
                  <a:gd name="connsiteY82" fmla="*/ 9046 h 10002"/>
                  <a:gd name="connsiteX83" fmla="*/ 3799 w 10000"/>
                  <a:gd name="connsiteY83" fmla="*/ 8197 h 10002"/>
                  <a:gd name="connsiteX84" fmla="*/ 704 w 10000"/>
                  <a:gd name="connsiteY84" fmla="*/ 8211 h 10002"/>
                  <a:gd name="connsiteX85" fmla="*/ 704 w 10000"/>
                  <a:gd name="connsiteY85" fmla="*/ 8840 h 10002"/>
                  <a:gd name="connsiteX86" fmla="*/ 644 w 10000"/>
                  <a:gd name="connsiteY86" fmla="*/ 8920 h 10002"/>
                  <a:gd name="connsiteX87" fmla="*/ 598 w 10000"/>
                  <a:gd name="connsiteY87" fmla="*/ 9006 h 10002"/>
                  <a:gd name="connsiteX88" fmla="*/ 566 w 10000"/>
                  <a:gd name="connsiteY88" fmla="*/ 9099 h 10002"/>
                  <a:gd name="connsiteX89" fmla="*/ 553 w 10000"/>
                  <a:gd name="connsiteY89" fmla="*/ 9205 h 10002"/>
                  <a:gd name="connsiteX90" fmla="*/ 526 w 10000"/>
                  <a:gd name="connsiteY90" fmla="*/ 9198 h 10002"/>
                  <a:gd name="connsiteX91" fmla="*/ 505 w 10000"/>
                  <a:gd name="connsiteY91" fmla="*/ 9198 h 10002"/>
                  <a:gd name="connsiteX92" fmla="*/ 479 w 10000"/>
                  <a:gd name="connsiteY92" fmla="*/ 9192 h 10002"/>
                  <a:gd name="connsiteX93" fmla="*/ 453 w 10000"/>
                  <a:gd name="connsiteY93" fmla="*/ 9192 h 10002"/>
                  <a:gd name="connsiteX94" fmla="*/ 369 w 10000"/>
                  <a:gd name="connsiteY94" fmla="*/ 9198 h 10002"/>
                  <a:gd name="connsiteX95" fmla="*/ 296 w 10000"/>
                  <a:gd name="connsiteY95" fmla="*/ 9218 h 10002"/>
                  <a:gd name="connsiteX96" fmla="*/ 224 w 10000"/>
                  <a:gd name="connsiteY96" fmla="*/ 9245 h 10002"/>
                  <a:gd name="connsiteX97" fmla="*/ 158 w 10000"/>
                  <a:gd name="connsiteY97" fmla="*/ 9284 h 10002"/>
                  <a:gd name="connsiteX98" fmla="*/ 100 w 10000"/>
                  <a:gd name="connsiteY98" fmla="*/ 9337 h 10002"/>
                  <a:gd name="connsiteX99" fmla="*/ 47 w 10000"/>
                  <a:gd name="connsiteY99" fmla="*/ 9390 h 10002"/>
                  <a:gd name="connsiteX100" fmla="*/ 0 w 10000"/>
                  <a:gd name="connsiteY100" fmla="*/ 9457 h 10002"/>
                  <a:gd name="connsiteX101" fmla="*/ 1114 w 10000"/>
                  <a:gd name="connsiteY101" fmla="*/ 8760 h 10002"/>
                  <a:gd name="connsiteX102" fmla="*/ 765 w 10000"/>
                  <a:gd name="connsiteY102" fmla="*/ 8947 h 10002"/>
                  <a:gd name="connsiteX103" fmla="*/ 1200 w 10000"/>
                  <a:gd name="connsiteY103" fmla="*/ 9004 h 10002"/>
                  <a:gd name="connsiteX104" fmla="*/ 1660 w 10000"/>
                  <a:gd name="connsiteY104" fmla="*/ 9428 h 10002"/>
                  <a:gd name="connsiteX105" fmla="*/ 8496 w 10000"/>
                  <a:gd name="connsiteY105" fmla="*/ 10000 h 10002"/>
                  <a:gd name="connsiteX106" fmla="*/ 9924 w 10000"/>
                  <a:gd name="connsiteY106" fmla="*/ 9529 h 10002"/>
                  <a:gd name="connsiteX107" fmla="*/ 10000 w 10000"/>
                  <a:gd name="connsiteY107" fmla="*/ 9529 h 10002"/>
                  <a:gd name="connsiteX0" fmla="*/ 9954 w 9954"/>
                  <a:gd name="connsiteY0" fmla="*/ 9529 h 10002"/>
                  <a:gd name="connsiteX1" fmla="*/ 9954 w 9954"/>
                  <a:gd name="connsiteY1" fmla="*/ 7382 h 10002"/>
                  <a:gd name="connsiteX2" fmla="*/ 9147 w 9954"/>
                  <a:gd name="connsiteY2" fmla="*/ 7382 h 10002"/>
                  <a:gd name="connsiteX3" fmla="*/ 9147 w 9954"/>
                  <a:gd name="connsiteY3" fmla="*/ 4129 h 10002"/>
                  <a:gd name="connsiteX4" fmla="*/ 7153 w 9954"/>
                  <a:gd name="connsiteY4" fmla="*/ 4129 h 10002"/>
                  <a:gd name="connsiteX5" fmla="*/ 7153 w 9954"/>
                  <a:gd name="connsiteY5" fmla="*/ 3817 h 10002"/>
                  <a:gd name="connsiteX6" fmla="*/ 8746 w 9954"/>
                  <a:gd name="connsiteY6" fmla="*/ 3817 h 10002"/>
                  <a:gd name="connsiteX7" fmla="*/ 8746 w 9954"/>
                  <a:gd name="connsiteY7" fmla="*/ 3499 h 10002"/>
                  <a:gd name="connsiteX8" fmla="*/ 7153 w 9954"/>
                  <a:gd name="connsiteY8" fmla="*/ 3499 h 10002"/>
                  <a:gd name="connsiteX9" fmla="*/ 7153 w 9954"/>
                  <a:gd name="connsiteY9" fmla="*/ 1365 h 10002"/>
                  <a:gd name="connsiteX10" fmla="*/ 4809 w 9954"/>
                  <a:gd name="connsiteY10" fmla="*/ 550 h 10002"/>
                  <a:gd name="connsiteX11" fmla="*/ 4809 w 9954"/>
                  <a:gd name="connsiteY11" fmla="*/ 5673 h 10002"/>
                  <a:gd name="connsiteX12" fmla="*/ 4437 w 9954"/>
                  <a:gd name="connsiteY12" fmla="*/ 5679 h 10002"/>
                  <a:gd name="connsiteX13" fmla="*/ 4437 w 9954"/>
                  <a:gd name="connsiteY13" fmla="*/ 1756 h 10002"/>
                  <a:gd name="connsiteX14" fmla="*/ 3649 w 9954"/>
                  <a:gd name="connsiteY14" fmla="*/ 2061 h 10002"/>
                  <a:gd name="connsiteX15" fmla="*/ 3222 w 9954"/>
                  <a:gd name="connsiteY15" fmla="*/ 2061 h 10002"/>
                  <a:gd name="connsiteX16" fmla="*/ 3222 w 9954"/>
                  <a:gd name="connsiteY16" fmla="*/ 0 h 10002"/>
                  <a:gd name="connsiteX17" fmla="*/ 3065 w 9954"/>
                  <a:gd name="connsiteY17" fmla="*/ 0 h 10002"/>
                  <a:gd name="connsiteX18" fmla="*/ 3065 w 9954"/>
                  <a:gd name="connsiteY18" fmla="*/ 2061 h 10002"/>
                  <a:gd name="connsiteX19" fmla="*/ 2704 w 9954"/>
                  <a:gd name="connsiteY19" fmla="*/ 2061 h 10002"/>
                  <a:gd name="connsiteX20" fmla="*/ 2704 w 9954"/>
                  <a:gd name="connsiteY20" fmla="*/ 2492 h 10002"/>
                  <a:gd name="connsiteX21" fmla="*/ 2054 w 9954"/>
                  <a:gd name="connsiteY21" fmla="*/ 2816 h 10002"/>
                  <a:gd name="connsiteX22" fmla="*/ 2054 w 9954"/>
                  <a:gd name="connsiteY22" fmla="*/ 4414 h 10002"/>
                  <a:gd name="connsiteX23" fmla="*/ 1706 w 9954"/>
                  <a:gd name="connsiteY23" fmla="*/ 4414 h 10002"/>
                  <a:gd name="connsiteX24" fmla="*/ 1706 w 9954"/>
                  <a:gd name="connsiteY24" fmla="*/ 4838 h 10002"/>
                  <a:gd name="connsiteX25" fmla="*/ 2054 w 9954"/>
                  <a:gd name="connsiteY25" fmla="*/ 4838 h 10002"/>
                  <a:gd name="connsiteX26" fmla="*/ 2054 w 9954"/>
                  <a:gd name="connsiteY26" fmla="*/ 5368 h 10002"/>
                  <a:gd name="connsiteX27" fmla="*/ 1706 w 9954"/>
                  <a:gd name="connsiteY27" fmla="*/ 5368 h 10002"/>
                  <a:gd name="connsiteX28" fmla="*/ 1706 w 9954"/>
                  <a:gd name="connsiteY28" fmla="*/ 5792 h 10002"/>
                  <a:gd name="connsiteX29" fmla="*/ 2054 w 9954"/>
                  <a:gd name="connsiteY29" fmla="*/ 5792 h 10002"/>
                  <a:gd name="connsiteX30" fmla="*/ 2054 w 9954"/>
                  <a:gd name="connsiteY30" fmla="*/ 7044 h 10002"/>
                  <a:gd name="connsiteX31" fmla="*/ 1017 w 9954"/>
                  <a:gd name="connsiteY31" fmla="*/ 7044 h 10002"/>
                  <a:gd name="connsiteX32" fmla="*/ 1017 w 9954"/>
                  <a:gd name="connsiteY32" fmla="*/ 7820 h 10002"/>
                  <a:gd name="connsiteX33" fmla="*/ 1549 w 9954"/>
                  <a:gd name="connsiteY33" fmla="*/ 7840 h 10002"/>
                  <a:gd name="connsiteX34" fmla="*/ 2270 w 9954"/>
                  <a:gd name="connsiteY34" fmla="*/ 7316 h 10002"/>
                  <a:gd name="connsiteX35" fmla="*/ 2264 w 9954"/>
                  <a:gd name="connsiteY35" fmla="*/ 7820 h 10002"/>
                  <a:gd name="connsiteX36" fmla="*/ 2926 w 9954"/>
                  <a:gd name="connsiteY36" fmla="*/ 7369 h 10002"/>
                  <a:gd name="connsiteX37" fmla="*/ 2926 w 9954"/>
                  <a:gd name="connsiteY37" fmla="*/ 7820 h 10002"/>
                  <a:gd name="connsiteX38" fmla="*/ 3582 w 9954"/>
                  <a:gd name="connsiteY38" fmla="*/ 7362 h 10002"/>
                  <a:gd name="connsiteX39" fmla="*/ 3588 w 9954"/>
                  <a:gd name="connsiteY39" fmla="*/ 7813 h 10002"/>
                  <a:gd name="connsiteX40" fmla="*/ 4219 w 9954"/>
                  <a:gd name="connsiteY40" fmla="*/ 7329 h 10002"/>
                  <a:gd name="connsiteX41" fmla="*/ 4219 w 9954"/>
                  <a:gd name="connsiteY41" fmla="*/ 8615 h 10002"/>
                  <a:gd name="connsiteX42" fmla="*/ 4292 w 9954"/>
                  <a:gd name="connsiteY42" fmla="*/ 8522 h 10002"/>
                  <a:gd name="connsiteX43" fmla="*/ 4364 w 9954"/>
                  <a:gd name="connsiteY43" fmla="*/ 8436 h 10002"/>
                  <a:gd name="connsiteX44" fmla="*/ 4451 w 9954"/>
                  <a:gd name="connsiteY44" fmla="*/ 8363 h 10002"/>
                  <a:gd name="connsiteX45" fmla="*/ 4548 w 9954"/>
                  <a:gd name="connsiteY45" fmla="*/ 8297 h 10002"/>
                  <a:gd name="connsiteX46" fmla="*/ 4646 w 9954"/>
                  <a:gd name="connsiteY46" fmla="*/ 8251 h 10002"/>
                  <a:gd name="connsiteX47" fmla="*/ 4751 w 9954"/>
                  <a:gd name="connsiteY47" fmla="*/ 8217 h 10002"/>
                  <a:gd name="connsiteX48" fmla="*/ 4861 w 9954"/>
                  <a:gd name="connsiteY48" fmla="*/ 8191 h 10002"/>
                  <a:gd name="connsiteX49" fmla="*/ 4987 w 9954"/>
                  <a:gd name="connsiteY49" fmla="*/ 8184 h 10002"/>
                  <a:gd name="connsiteX50" fmla="*/ 5158 w 9954"/>
                  <a:gd name="connsiteY50" fmla="*/ 8197 h 10002"/>
                  <a:gd name="connsiteX51" fmla="*/ 5329 w 9954"/>
                  <a:gd name="connsiteY51" fmla="*/ 8244 h 10002"/>
                  <a:gd name="connsiteX52" fmla="*/ 5466 w 9954"/>
                  <a:gd name="connsiteY52" fmla="*/ 8323 h 10002"/>
                  <a:gd name="connsiteX53" fmla="*/ 5605 w 9954"/>
                  <a:gd name="connsiteY53" fmla="*/ 8423 h 10002"/>
                  <a:gd name="connsiteX54" fmla="*/ 5724 w 9954"/>
                  <a:gd name="connsiteY54" fmla="*/ 8542 h 10002"/>
                  <a:gd name="connsiteX55" fmla="*/ 5801 w 9954"/>
                  <a:gd name="connsiteY55" fmla="*/ 8688 h 10002"/>
                  <a:gd name="connsiteX56" fmla="*/ 5874 w 9954"/>
                  <a:gd name="connsiteY56" fmla="*/ 8840 h 10002"/>
                  <a:gd name="connsiteX57" fmla="*/ 5899 w 9954"/>
                  <a:gd name="connsiteY57" fmla="*/ 9006 h 10002"/>
                  <a:gd name="connsiteX58" fmla="*/ 5933 w 9954"/>
                  <a:gd name="connsiteY58" fmla="*/ 8999 h 10002"/>
                  <a:gd name="connsiteX59" fmla="*/ 5957 w 9954"/>
                  <a:gd name="connsiteY59" fmla="*/ 8999 h 10002"/>
                  <a:gd name="connsiteX60" fmla="*/ 5984 w 9954"/>
                  <a:gd name="connsiteY60" fmla="*/ 8993 h 10002"/>
                  <a:gd name="connsiteX61" fmla="*/ 6010 w 9954"/>
                  <a:gd name="connsiteY61" fmla="*/ 8993 h 10002"/>
                  <a:gd name="connsiteX62" fmla="*/ 6043 w 9954"/>
                  <a:gd name="connsiteY62" fmla="*/ 8986 h 10002"/>
                  <a:gd name="connsiteX63" fmla="*/ 6075 w 9954"/>
                  <a:gd name="connsiteY63" fmla="*/ 8986 h 10002"/>
                  <a:gd name="connsiteX64" fmla="*/ 6102 w 9954"/>
                  <a:gd name="connsiteY64" fmla="*/ 8986 h 10002"/>
                  <a:gd name="connsiteX65" fmla="*/ 6136 w 9954"/>
                  <a:gd name="connsiteY65" fmla="*/ 8986 h 10002"/>
                  <a:gd name="connsiteX66" fmla="*/ 6273 w 9954"/>
                  <a:gd name="connsiteY66" fmla="*/ 8993 h 10002"/>
                  <a:gd name="connsiteX67" fmla="*/ 6397 w 9954"/>
                  <a:gd name="connsiteY67" fmla="*/ 9026 h 10002"/>
                  <a:gd name="connsiteX68" fmla="*/ 6522 w 9954"/>
                  <a:gd name="connsiteY68" fmla="*/ 9072 h 10002"/>
                  <a:gd name="connsiteX69" fmla="*/ 6635 w 9954"/>
                  <a:gd name="connsiteY69" fmla="*/ 9139 h 10002"/>
                  <a:gd name="connsiteX70" fmla="*/ 6738 w 9954"/>
                  <a:gd name="connsiteY70" fmla="*/ 9218 h 10002"/>
                  <a:gd name="connsiteX71" fmla="*/ 6831 w 9954"/>
                  <a:gd name="connsiteY71" fmla="*/ 9304 h 10002"/>
                  <a:gd name="connsiteX72" fmla="*/ 6904 w 9954"/>
                  <a:gd name="connsiteY72" fmla="*/ 9417 h 10002"/>
                  <a:gd name="connsiteX73" fmla="*/ 6970 w 9954"/>
                  <a:gd name="connsiteY73" fmla="*/ 9529 h 10002"/>
                  <a:gd name="connsiteX74" fmla="*/ 3222 w 9954"/>
                  <a:gd name="connsiteY74" fmla="*/ 9529 h 10002"/>
                  <a:gd name="connsiteX75" fmla="*/ 3261 w 9954"/>
                  <a:gd name="connsiteY75" fmla="*/ 9443 h 10002"/>
                  <a:gd name="connsiteX76" fmla="*/ 3315 w 9954"/>
                  <a:gd name="connsiteY76" fmla="*/ 9357 h 10002"/>
                  <a:gd name="connsiteX77" fmla="*/ 3366 w 9954"/>
                  <a:gd name="connsiteY77" fmla="*/ 9291 h 10002"/>
                  <a:gd name="connsiteX78" fmla="*/ 3437 w 9954"/>
                  <a:gd name="connsiteY78" fmla="*/ 9225 h 10002"/>
                  <a:gd name="connsiteX79" fmla="*/ 3504 w 9954"/>
                  <a:gd name="connsiteY79" fmla="*/ 9172 h 10002"/>
                  <a:gd name="connsiteX80" fmla="*/ 3582 w 9954"/>
                  <a:gd name="connsiteY80" fmla="*/ 9119 h 10002"/>
                  <a:gd name="connsiteX81" fmla="*/ 3662 w 9954"/>
                  <a:gd name="connsiteY81" fmla="*/ 9079 h 10002"/>
                  <a:gd name="connsiteX82" fmla="*/ 3753 w 9954"/>
                  <a:gd name="connsiteY82" fmla="*/ 9046 h 10002"/>
                  <a:gd name="connsiteX83" fmla="*/ 3753 w 9954"/>
                  <a:gd name="connsiteY83" fmla="*/ 8197 h 10002"/>
                  <a:gd name="connsiteX84" fmla="*/ 658 w 9954"/>
                  <a:gd name="connsiteY84" fmla="*/ 8211 h 10002"/>
                  <a:gd name="connsiteX85" fmla="*/ 658 w 9954"/>
                  <a:gd name="connsiteY85" fmla="*/ 8840 h 10002"/>
                  <a:gd name="connsiteX86" fmla="*/ 598 w 9954"/>
                  <a:gd name="connsiteY86" fmla="*/ 8920 h 10002"/>
                  <a:gd name="connsiteX87" fmla="*/ 552 w 9954"/>
                  <a:gd name="connsiteY87" fmla="*/ 9006 h 10002"/>
                  <a:gd name="connsiteX88" fmla="*/ 520 w 9954"/>
                  <a:gd name="connsiteY88" fmla="*/ 9099 h 10002"/>
                  <a:gd name="connsiteX89" fmla="*/ 507 w 9954"/>
                  <a:gd name="connsiteY89" fmla="*/ 9205 h 10002"/>
                  <a:gd name="connsiteX90" fmla="*/ 480 w 9954"/>
                  <a:gd name="connsiteY90" fmla="*/ 9198 h 10002"/>
                  <a:gd name="connsiteX91" fmla="*/ 459 w 9954"/>
                  <a:gd name="connsiteY91" fmla="*/ 9198 h 10002"/>
                  <a:gd name="connsiteX92" fmla="*/ 433 w 9954"/>
                  <a:gd name="connsiteY92" fmla="*/ 9192 h 10002"/>
                  <a:gd name="connsiteX93" fmla="*/ 407 w 9954"/>
                  <a:gd name="connsiteY93" fmla="*/ 9192 h 10002"/>
                  <a:gd name="connsiteX94" fmla="*/ 323 w 9954"/>
                  <a:gd name="connsiteY94" fmla="*/ 9198 h 10002"/>
                  <a:gd name="connsiteX95" fmla="*/ 250 w 9954"/>
                  <a:gd name="connsiteY95" fmla="*/ 9218 h 10002"/>
                  <a:gd name="connsiteX96" fmla="*/ 178 w 9954"/>
                  <a:gd name="connsiteY96" fmla="*/ 9245 h 10002"/>
                  <a:gd name="connsiteX97" fmla="*/ 112 w 9954"/>
                  <a:gd name="connsiteY97" fmla="*/ 9284 h 10002"/>
                  <a:gd name="connsiteX98" fmla="*/ 54 w 9954"/>
                  <a:gd name="connsiteY98" fmla="*/ 9337 h 10002"/>
                  <a:gd name="connsiteX99" fmla="*/ 1 w 9954"/>
                  <a:gd name="connsiteY99" fmla="*/ 9390 h 10002"/>
                  <a:gd name="connsiteX100" fmla="*/ 184 w 9954"/>
                  <a:gd name="connsiteY100" fmla="*/ 7089 h 10002"/>
                  <a:gd name="connsiteX101" fmla="*/ 1068 w 9954"/>
                  <a:gd name="connsiteY101" fmla="*/ 8760 h 10002"/>
                  <a:gd name="connsiteX102" fmla="*/ 719 w 9954"/>
                  <a:gd name="connsiteY102" fmla="*/ 8947 h 10002"/>
                  <a:gd name="connsiteX103" fmla="*/ 1154 w 9954"/>
                  <a:gd name="connsiteY103" fmla="*/ 9004 h 10002"/>
                  <a:gd name="connsiteX104" fmla="*/ 1614 w 9954"/>
                  <a:gd name="connsiteY104" fmla="*/ 9428 h 10002"/>
                  <a:gd name="connsiteX105" fmla="*/ 8450 w 9954"/>
                  <a:gd name="connsiteY105" fmla="*/ 10000 h 10002"/>
                  <a:gd name="connsiteX106" fmla="*/ 9878 w 9954"/>
                  <a:gd name="connsiteY106" fmla="*/ 9529 h 10002"/>
                  <a:gd name="connsiteX107" fmla="*/ 9954 w 9954"/>
                  <a:gd name="connsiteY107" fmla="*/ 9529 h 10002"/>
                  <a:gd name="connsiteX0" fmla="*/ 9947 w 9947"/>
                  <a:gd name="connsiteY0" fmla="*/ 9527 h 10000"/>
                  <a:gd name="connsiteX1" fmla="*/ 9947 w 9947"/>
                  <a:gd name="connsiteY1" fmla="*/ 7381 h 10000"/>
                  <a:gd name="connsiteX2" fmla="*/ 9136 w 9947"/>
                  <a:gd name="connsiteY2" fmla="*/ 7381 h 10000"/>
                  <a:gd name="connsiteX3" fmla="*/ 9136 w 9947"/>
                  <a:gd name="connsiteY3" fmla="*/ 4128 h 10000"/>
                  <a:gd name="connsiteX4" fmla="*/ 7133 w 9947"/>
                  <a:gd name="connsiteY4" fmla="*/ 4128 h 10000"/>
                  <a:gd name="connsiteX5" fmla="*/ 7133 w 9947"/>
                  <a:gd name="connsiteY5" fmla="*/ 3816 h 10000"/>
                  <a:gd name="connsiteX6" fmla="*/ 8733 w 9947"/>
                  <a:gd name="connsiteY6" fmla="*/ 3816 h 10000"/>
                  <a:gd name="connsiteX7" fmla="*/ 8733 w 9947"/>
                  <a:gd name="connsiteY7" fmla="*/ 3498 h 10000"/>
                  <a:gd name="connsiteX8" fmla="*/ 7133 w 9947"/>
                  <a:gd name="connsiteY8" fmla="*/ 3498 h 10000"/>
                  <a:gd name="connsiteX9" fmla="*/ 7133 w 9947"/>
                  <a:gd name="connsiteY9" fmla="*/ 1365 h 10000"/>
                  <a:gd name="connsiteX10" fmla="*/ 4778 w 9947"/>
                  <a:gd name="connsiteY10" fmla="*/ 550 h 10000"/>
                  <a:gd name="connsiteX11" fmla="*/ 4778 w 9947"/>
                  <a:gd name="connsiteY11" fmla="*/ 5672 h 10000"/>
                  <a:gd name="connsiteX12" fmla="*/ 4405 w 9947"/>
                  <a:gd name="connsiteY12" fmla="*/ 5678 h 10000"/>
                  <a:gd name="connsiteX13" fmla="*/ 4405 w 9947"/>
                  <a:gd name="connsiteY13" fmla="*/ 1756 h 10000"/>
                  <a:gd name="connsiteX14" fmla="*/ 3613 w 9947"/>
                  <a:gd name="connsiteY14" fmla="*/ 2061 h 10000"/>
                  <a:gd name="connsiteX15" fmla="*/ 3184 w 9947"/>
                  <a:gd name="connsiteY15" fmla="*/ 2061 h 10000"/>
                  <a:gd name="connsiteX16" fmla="*/ 3184 w 9947"/>
                  <a:gd name="connsiteY16" fmla="*/ 0 h 10000"/>
                  <a:gd name="connsiteX17" fmla="*/ 3026 w 9947"/>
                  <a:gd name="connsiteY17" fmla="*/ 0 h 10000"/>
                  <a:gd name="connsiteX18" fmla="*/ 3026 w 9947"/>
                  <a:gd name="connsiteY18" fmla="*/ 2061 h 10000"/>
                  <a:gd name="connsiteX19" fmla="*/ 2663 w 9947"/>
                  <a:gd name="connsiteY19" fmla="*/ 2061 h 10000"/>
                  <a:gd name="connsiteX20" fmla="*/ 2663 w 9947"/>
                  <a:gd name="connsiteY20" fmla="*/ 2492 h 10000"/>
                  <a:gd name="connsiteX21" fmla="*/ 2010 w 9947"/>
                  <a:gd name="connsiteY21" fmla="*/ 2815 h 10000"/>
                  <a:gd name="connsiteX22" fmla="*/ 2010 w 9947"/>
                  <a:gd name="connsiteY22" fmla="*/ 4413 h 10000"/>
                  <a:gd name="connsiteX23" fmla="*/ 1661 w 9947"/>
                  <a:gd name="connsiteY23" fmla="*/ 4413 h 10000"/>
                  <a:gd name="connsiteX24" fmla="*/ 1661 w 9947"/>
                  <a:gd name="connsiteY24" fmla="*/ 4837 h 10000"/>
                  <a:gd name="connsiteX25" fmla="*/ 2010 w 9947"/>
                  <a:gd name="connsiteY25" fmla="*/ 4837 h 10000"/>
                  <a:gd name="connsiteX26" fmla="*/ 2010 w 9947"/>
                  <a:gd name="connsiteY26" fmla="*/ 5367 h 10000"/>
                  <a:gd name="connsiteX27" fmla="*/ 1661 w 9947"/>
                  <a:gd name="connsiteY27" fmla="*/ 5367 h 10000"/>
                  <a:gd name="connsiteX28" fmla="*/ 1661 w 9947"/>
                  <a:gd name="connsiteY28" fmla="*/ 5791 h 10000"/>
                  <a:gd name="connsiteX29" fmla="*/ 2010 w 9947"/>
                  <a:gd name="connsiteY29" fmla="*/ 5791 h 10000"/>
                  <a:gd name="connsiteX30" fmla="*/ 2010 w 9947"/>
                  <a:gd name="connsiteY30" fmla="*/ 7043 h 10000"/>
                  <a:gd name="connsiteX31" fmla="*/ 969 w 9947"/>
                  <a:gd name="connsiteY31" fmla="*/ 7043 h 10000"/>
                  <a:gd name="connsiteX32" fmla="*/ 969 w 9947"/>
                  <a:gd name="connsiteY32" fmla="*/ 7818 h 10000"/>
                  <a:gd name="connsiteX33" fmla="*/ 1503 w 9947"/>
                  <a:gd name="connsiteY33" fmla="*/ 7838 h 10000"/>
                  <a:gd name="connsiteX34" fmla="*/ 2227 w 9947"/>
                  <a:gd name="connsiteY34" fmla="*/ 7315 h 10000"/>
                  <a:gd name="connsiteX35" fmla="*/ 2221 w 9947"/>
                  <a:gd name="connsiteY35" fmla="*/ 7818 h 10000"/>
                  <a:gd name="connsiteX36" fmla="*/ 2887 w 9947"/>
                  <a:gd name="connsiteY36" fmla="*/ 7368 h 10000"/>
                  <a:gd name="connsiteX37" fmla="*/ 2887 w 9947"/>
                  <a:gd name="connsiteY37" fmla="*/ 7818 h 10000"/>
                  <a:gd name="connsiteX38" fmla="*/ 3546 w 9947"/>
                  <a:gd name="connsiteY38" fmla="*/ 7361 h 10000"/>
                  <a:gd name="connsiteX39" fmla="*/ 3552 w 9947"/>
                  <a:gd name="connsiteY39" fmla="*/ 7811 h 10000"/>
                  <a:gd name="connsiteX40" fmla="*/ 4185 w 9947"/>
                  <a:gd name="connsiteY40" fmla="*/ 7328 h 10000"/>
                  <a:gd name="connsiteX41" fmla="*/ 4185 w 9947"/>
                  <a:gd name="connsiteY41" fmla="*/ 8613 h 10000"/>
                  <a:gd name="connsiteX42" fmla="*/ 4259 w 9947"/>
                  <a:gd name="connsiteY42" fmla="*/ 8520 h 10000"/>
                  <a:gd name="connsiteX43" fmla="*/ 4331 w 9947"/>
                  <a:gd name="connsiteY43" fmla="*/ 8434 h 10000"/>
                  <a:gd name="connsiteX44" fmla="*/ 4419 w 9947"/>
                  <a:gd name="connsiteY44" fmla="*/ 8361 h 10000"/>
                  <a:gd name="connsiteX45" fmla="*/ 4516 w 9947"/>
                  <a:gd name="connsiteY45" fmla="*/ 8295 h 10000"/>
                  <a:gd name="connsiteX46" fmla="*/ 4614 w 9947"/>
                  <a:gd name="connsiteY46" fmla="*/ 8249 h 10000"/>
                  <a:gd name="connsiteX47" fmla="*/ 4720 w 9947"/>
                  <a:gd name="connsiteY47" fmla="*/ 8215 h 10000"/>
                  <a:gd name="connsiteX48" fmla="*/ 4830 w 9947"/>
                  <a:gd name="connsiteY48" fmla="*/ 8189 h 10000"/>
                  <a:gd name="connsiteX49" fmla="*/ 4957 w 9947"/>
                  <a:gd name="connsiteY49" fmla="*/ 8182 h 10000"/>
                  <a:gd name="connsiteX50" fmla="*/ 5129 w 9947"/>
                  <a:gd name="connsiteY50" fmla="*/ 8195 h 10000"/>
                  <a:gd name="connsiteX51" fmla="*/ 5301 w 9947"/>
                  <a:gd name="connsiteY51" fmla="*/ 8242 h 10000"/>
                  <a:gd name="connsiteX52" fmla="*/ 5438 w 9947"/>
                  <a:gd name="connsiteY52" fmla="*/ 8321 h 10000"/>
                  <a:gd name="connsiteX53" fmla="*/ 5578 w 9947"/>
                  <a:gd name="connsiteY53" fmla="*/ 8421 h 10000"/>
                  <a:gd name="connsiteX54" fmla="*/ 5697 w 9947"/>
                  <a:gd name="connsiteY54" fmla="*/ 8540 h 10000"/>
                  <a:gd name="connsiteX55" fmla="*/ 5775 w 9947"/>
                  <a:gd name="connsiteY55" fmla="*/ 8686 h 10000"/>
                  <a:gd name="connsiteX56" fmla="*/ 5848 w 9947"/>
                  <a:gd name="connsiteY56" fmla="*/ 8838 h 10000"/>
                  <a:gd name="connsiteX57" fmla="*/ 5873 w 9947"/>
                  <a:gd name="connsiteY57" fmla="*/ 9004 h 10000"/>
                  <a:gd name="connsiteX58" fmla="*/ 5907 w 9947"/>
                  <a:gd name="connsiteY58" fmla="*/ 8997 h 10000"/>
                  <a:gd name="connsiteX59" fmla="*/ 5932 w 9947"/>
                  <a:gd name="connsiteY59" fmla="*/ 8997 h 10000"/>
                  <a:gd name="connsiteX60" fmla="*/ 5959 w 9947"/>
                  <a:gd name="connsiteY60" fmla="*/ 8991 h 10000"/>
                  <a:gd name="connsiteX61" fmla="*/ 5985 w 9947"/>
                  <a:gd name="connsiteY61" fmla="*/ 8991 h 10000"/>
                  <a:gd name="connsiteX62" fmla="*/ 6018 w 9947"/>
                  <a:gd name="connsiteY62" fmla="*/ 8984 h 10000"/>
                  <a:gd name="connsiteX63" fmla="*/ 6050 w 9947"/>
                  <a:gd name="connsiteY63" fmla="*/ 8984 h 10000"/>
                  <a:gd name="connsiteX64" fmla="*/ 6077 w 9947"/>
                  <a:gd name="connsiteY64" fmla="*/ 8984 h 10000"/>
                  <a:gd name="connsiteX65" fmla="*/ 6111 w 9947"/>
                  <a:gd name="connsiteY65" fmla="*/ 8984 h 10000"/>
                  <a:gd name="connsiteX66" fmla="*/ 6249 w 9947"/>
                  <a:gd name="connsiteY66" fmla="*/ 8991 h 10000"/>
                  <a:gd name="connsiteX67" fmla="*/ 6374 w 9947"/>
                  <a:gd name="connsiteY67" fmla="*/ 9024 h 10000"/>
                  <a:gd name="connsiteX68" fmla="*/ 6499 w 9947"/>
                  <a:gd name="connsiteY68" fmla="*/ 9070 h 10000"/>
                  <a:gd name="connsiteX69" fmla="*/ 6613 w 9947"/>
                  <a:gd name="connsiteY69" fmla="*/ 9137 h 10000"/>
                  <a:gd name="connsiteX70" fmla="*/ 6716 w 9947"/>
                  <a:gd name="connsiteY70" fmla="*/ 9216 h 10000"/>
                  <a:gd name="connsiteX71" fmla="*/ 6810 w 9947"/>
                  <a:gd name="connsiteY71" fmla="*/ 9302 h 10000"/>
                  <a:gd name="connsiteX72" fmla="*/ 6883 w 9947"/>
                  <a:gd name="connsiteY72" fmla="*/ 9415 h 10000"/>
                  <a:gd name="connsiteX73" fmla="*/ 6949 w 9947"/>
                  <a:gd name="connsiteY73" fmla="*/ 9527 h 10000"/>
                  <a:gd name="connsiteX74" fmla="*/ 3184 w 9947"/>
                  <a:gd name="connsiteY74" fmla="*/ 9527 h 10000"/>
                  <a:gd name="connsiteX75" fmla="*/ 3223 w 9947"/>
                  <a:gd name="connsiteY75" fmla="*/ 9441 h 10000"/>
                  <a:gd name="connsiteX76" fmla="*/ 3277 w 9947"/>
                  <a:gd name="connsiteY76" fmla="*/ 9355 h 10000"/>
                  <a:gd name="connsiteX77" fmla="*/ 3329 w 9947"/>
                  <a:gd name="connsiteY77" fmla="*/ 9289 h 10000"/>
                  <a:gd name="connsiteX78" fmla="*/ 3400 w 9947"/>
                  <a:gd name="connsiteY78" fmla="*/ 9223 h 10000"/>
                  <a:gd name="connsiteX79" fmla="*/ 3467 w 9947"/>
                  <a:gd name="connsiteY79" fmla="*/ 9170 h 10000"/>
                  <a:gd name="connsiteX80" fmla="*/ 3546 w 9947"/>
                  <a:gd name="connsiteY80" fmla="*/ 9117 h 10000"/>
                  <a:gd name="connsiteX81" fmla="*/ 3626 w 9947"/>
                  <a:gd name="connsiteY81" fmla="*/ 9077 h 10000"/>
                  <a:gd name="connsiteX82" fmla="*/ 3717 w 9947"/>
                  <a:gd name="connsiteY82" fmla="*/ 9044 h 10000"/>
                  <a:gd name="connsiteX83" fmla="*/ 3717 w 9947"/>
                  <a:gd name="connsiteY83" fmla="*/ 8195 h 10000"/>
                  <a:gd name="connsiteX84" fmla="*/ 608 w 9947"/>
                  <a:gd name="connsiteY84" fmla="*/ 8209 h 10000"/>
                  <a:gd name="connsiteX85" fmla="*/ 608 w 9947"/>
                  <a:gd name="connsiteY85" fmla="*/ 8838 h 10000"/>
                  <a:gd name="connsiteX86" fmla="*/ 548 w 9947"/>
                  <a:gd name="connsiteY86" fmla="*/ 8918 h 10000"/>
                  <a:gd name="connsiteX87" fmla="*/ 502 w 9947"/>
                  <a:gd name="connsiteY87" fmla="*/ 9004 h 10000"/>
                  <a:gd name="connsiteX88" fmla="*/ 469 w 9947"/>
                  <a:gd name="connsiteY88" fmla="*/ 9097 h 10000"/>
                  <a:gd name="connsiteX89" fmla="*/ 456 w 9947"/>
                  <a:gd name="connsiteY89" fmla="*/ 9203 h 10000"/>
                  <a:gd name="connsiteX90" fmla="*/ 429 w 9947"/>
                  <a:gd name="connsiteY90" fmla="*/ 9196 h 10000"/>
                  <a:gd name="connsiteX91" fmla="*/ 408 w 9947"/>
                  <a:gd name="connsiteY91" fmla="*/ 9196 h 10000"/>
                  <a:gd name="connsiteX92" fmla="*/ 382 w 9947"/>
                  <a:gd name="connsiteY92" fmla="*/ 9190 h 10000"/>
                  <a:gd name="connsiteX93" fmla="*/ 356 w 9947"/>
                  <a:gd name="connsiteY93" fmla="*/ 9190 h 10000"/>
                  <a:gd name="connsiteX94" fmla="*/ 271 w 9947"/>
                  <a:gd name="connsiteY94" fmla="*/ 9196 h 10000"/>
                  <a:gd name="connsiteX95" fmla="*/ 198 w 9947"/>
                  <a:gd name="connsiteY95" fmla="*/ 9216 h 10000"/>
                  <a:gd name="connsiteX96" fmla="*/ 126 w 9947"/>
                  <a:gd name="connsiteY96" fmla="*/ 9243 h 10000"/>
                  <a:gd name="connsiteX97" fmla="*/ 60 w 9947"/>
                  <a:gd name="connsiteY97" fmla="*/ 9282 h 10000"/>
                  <a:gd name="connsiteX98" fmla="*/ 1 w 9947"/>
                  <a:gd name="connsiteY98" fmla="*/ 9335 h 10000"/>
                  <a:gd name="connsiteX99" fmla="*/ 525 w 9947"/>
                  <a:gd name="connsiteY99" fmla="*/ 8678 h 10000"/>
                  <a:gd name="connsiteX100" fmla="*/ 132 w 9947"/>
                  <a:gd name="connsiteY100" fmla="*/ 7088 h 10000"/>
                  <a:gd name="connsiteX101" fmla="*/ 1020 w 9947"/>
                  <a:gd name="connsiteY101" fmla="*/ 8758 h 10000"/>
                  <a:gd name="connsiteX102" fmla="*/ 669 w 9947"/>
                  <a:gd name="connsiteY102" fmla="*/ 8945 h 10000"/>
                  <a:gd name="connsiteX103" fmla="*/ 1106 w 9947"/>
                  <a:gd name="connsiteY103" fmla="*/ 9002 h 10000"/>
                  <a:gd name="connsiteX104" fmla="*/ 1568 w 9947"/>
                  <a:gd name="connsiteY104" fmla="*/ 9426 h 10000"/>
                  <a:gd name="connsiteX105" fmla="*/ 8436 w 9947"/>
                  <a:gd name="connsiteY105" fmla="*/ 9998 h 10000"/>
                  <a:gd name="connsiteX106" fmla="*/ 9871 w 9947"/>
                  <a:gd name="connsiteY106" fmla="*/ 9527 h 10000"/>
                  <a:gd name="connsiteX107" fmla="*/ 9947 w 9947"/>
                  <a:gd name="connsiteY107" fmla="*/ 9527 h 10000"/>
                  <a:gd name="connsiteX0" fmla="*/ 9941 w 9941"/>
                  <a:gd name="connsiteY0" fmla="*/ 9527 h 10000"/>
                  <a:gd name="connsiteX1" fmla="*/ 9941 w 9941"/>
                  <a:gd name="connsiteY1" fmla="*/ 7381 h 10000"/>
                  <a:gd name="connsiteX2" fmla="*/ 9126 w 9941"/>
                  <a:gd name="connsiteY2" fmla="*/ 7381 h 10000"/>
                  <a:gd name="connsiteX3" fmla="*/ 9126 w 9941"/>
                  <a:gd name="connsiteY3" fmla="*/ 4128 h 10000"/>
                  <a:gd name="connsiteX4" fmla="*/ 7112 w 9941"/>
                  <a:gd name="connsiteY4" fmla="*/ 4128 h 10000"/>
                  <a:gd name="connsiteX5" fmla="*/ 7112 w 9941"/>
                  <a:gd name="connsiteY5" fmla="*/ 3816 h 10000"/>
                  <a:gd name="connsiteX6" fmla="*/ 8721 w 9941"/>
                  <a:gd name="connsiteY6" fmla="*/ 3816 h 10000"/>
                  <a:gd name="connsiteX7" fmla="*/ 8721 w 9941"/>
                  <a:gd name="connsiteY7" fmla="*/ 3498 h 10000"/>
                  <a:gd name="connsiteX8" fmla="*/ 7112 w 9941"/>
                  <a:gd name="connsiteY8" fmla="*/ 3498 h 10000"/>
                  <a:gd name="connsiteX9" fmla="*/ 7112 w 9941"/>
                  <a:gd name="connsiteY9" fmla="*/ 1365 h 10000"/>
                  <a:gd name="connsiteX10" fmla="*/ 4744 w 9941"/>
                  <a:gd name="connsiteY10" fmla="*/ 550 h 10000"/>
                  <a:gd name="connsiteX11" fmla="*/ 4744 w 9941"/>
                  <a:gd name="connsiteY11" fmla="*/ 5672 h 10000"/>
                  <a:gd name="connsiteX12" fmla="*/ 4369 w 9941"/>
                  <a:gd name="connsiteY12" fmla="*/ 5678 h 10000"/>
                  <a:gd name="connsiteX13" fmla="*/ 4369 w 9941"/>
                  <a:gd name="connsiteY13" fmla="*/ 1756 h 10000"/>
                  <a:gd name="connsiteX14" fmla="*/ 3573 w 9941"/>
                  <a:gd name="connsiteY14" fmla="*/ 2061 h 10000"/>
                  <a:gd name="connsiteX15" fmla="*/ 3142 w 9941"/>
                  <a:gd name="connsiteY15" fmla="*/ 2061 h 10000"/>
                  <a:gd name="connsiteX16" fmla="*/ 3142 w 9941"/>
                  <a:gd name="connsiteY16" fmla="*/ 0 h 10000"/>
                  <a:gd name="connsiteX17" fmla="*/ 2983 w 9941"/>
                  <a:gd name="connsiteY17" fmla="*/ 0 h 10000"/>
                  <a:gd name="connsiteX18" fmla="*/ 2983 w 9941"/>
                  <a:gd name="connsiteY18" fmla="*/ 2061 h 10000"/>
                  <a:gd name="connsiteX19" fmla="*/ 2618 w 9941"/>
                  <a:gd name="connsiteY19" fmla="*/ 2061 h 10000"/>
                  <a:gd name="connsiteX20" fmla="*/ 2618 w 9941"/>
                  <a:gd name="connsiteY20" fmla="*/ 2492 h 10000"/>
                  <a:gd name="connsiteX21" fmla="*/ 1962 w 9941"/>
                  <a:gd name="connsiteY21" fmla="*/ 2815 h 10000"/>
                  <a:gd name="connsiteX22" fmla="*/ 1962 w 9941"/>
                  <a:gd name="connsiteY22" fmla="*/ 4413 h 10000"/>
                  <a:gd name="connsiteX23" fmla="*/ 1611 w 9941"/>
                  <a:gd name="connsiteY23" fmla="*/ 4413 h 10000"/>
                  <a:gd name="connsiteX24" fmla="*/ 1611 w 9941"/>
                  <a:gd name="connsiteY24" fmla="*/ 4837 h 10000"/>
                  <a:gd name="connsiteX25" fmla="*/ 1962 w 9941"/>
                  <a:gd name="connsiteY25" fmla="*/ 4837 h 10000"/>
                  <a:gd name="connsiteX26" fmla="*/ 1962 w 9941"/>
                  <a:gd name="connsiteY26" fmla="*/ 5367 h 10000"/>
                  <a:gd name="connsiteX27" fmla="*/ 1611 w 9941"/>
                  <a:gd name="connsiteY27" fmla="*/ 5367 h 10000"/>
                  <a:gd name="connsiteX28" fmla="*/ 1611 w 9941"/>
                  <a:gd name="connsiteY28" fmla="*/ 5791 h 10000"/>
                  <a:gd name="connsiteX29" fmla="*/ 1962 w 9941"/>
                  <a:gd name="connsiteY29" fmla="*/ 5791 h 10000"/>
                  <a:gd name="connsiteX30" fmla="*/ 1962 w 9941"/>
                  <a:gd name="connsiteY30" fmla="*/ 7043 h 10000"/>
                  <a:gd name="connsiteX31" fmla="*/ 915 w 9941"/>
                  <a:gd name="connsiteY31" fmla="*/ 7043 h 10000"/>
                  <a:gd name="connsiteX32" fmla="*/ 915 w 9941"/>
                  <a:gd name="connsiteY32" fmla="*/ 7818 h 10000"/>
                  <a:gd name="connsiteX33" fmla="*/ 1452 w 9941"/>
                  <a:gd name="connsiteY33" fmla="*/ 7838 h 10000"/>
                  <a:gd name="connsiteX34" fmla="*/ 2180 w 9941"/>
                  <a:gd name="connsiteY34" fmla="*/ 7315 h 10000"/>
                  <a:gd name="connsiteX35" fmla="*/ 2174 w 9941"/>
                  <a:gd name="connsiteY35" fmla="*/ 7818 h 10000"/>
                  <a:gd name="connsiteX36" fmla="*/ 2843 w 9941"/>
                  <a:gd name="connsiteY36" fmla="*/ 7368 h 10000"/>
                  <a:gd name="connsiteX37" fmla="*/ 2843 w 9941"/>
                  <a:gd name="connsiteY37" fmla="*/ 7818 h 10000"/>
                  <a:gd name="connsiteX38" fmla="*/ 3506 w 9941"/>
                  <a:gd name="connsiteY38" fmla="*/ 7361 h 10000"/>
                  <a:gd name="connsiteX39" fmla="*/ 3512 w 9941"/>
                  <a:gd name="connsiteY39" fmla="*/ 7811 h 10000"/>
                  <a:gd name="connsiteX40" fmla="*/ 4148 w 9941"/>
                  <a:gd name="connsiteY40" fmla="*/ 7328 h 10000"/>
                  <a:gd name="connsiteX41" fmla="*/ 4148 w 9941"/>
                  <a:gd name="connsiteY41" fmla="*/ 8613 h 10000"/>
                  <a:gd name="connsiteX42" fmla="*/ 4223 w 9941"/>
                  <a:gd name="connsiteY42" fmla="*/ 8520 h 10000"/>
                  <a:gd name="connsiteX43" fmla="*/ 4295 w 9941"/>
                  <a:gd name="connsiteY43" fmla="*/ 8434 h 10000"/>
                  <a:gd name="connsiteX44" fmla="*/ 4384 w 9941"/>
                  <a:gd name="connsiteY44" fmla="*/ 8361 h 10000"/>
                  <a:gd name="connsiteX45" fmla="*/ 4481 w 9941"/>
                  <a:gd name="connsiteY45" fmla="*/ 8295 h 10000"/>
                  <a:gd name="connsiteX46" fmla="*/ 4580 w 9941"/>
                  <a:gd name="connsiteY46" fmla="*/ 8249 h 10000"/>
                  <a:gd name="connsiteX47" fmla="*/ 4686 w 9941"/>
                  <a:gd name="connsiteY47" fmla="*/ 8215 h 10000"/>
                  <a:gd name="connsiteX48" fmla="*/ 4797 w 9941"/>
                  <a:gd name="connsiteY48" fmla="*/ 8189 h 10000"/>
                  <a:gd name="connsiteX49" fmla="*/ 4924 w 9941"/>
                  <a:gd name="connsiteY49" fmla="*/ 8182 h 10000"/>
                  <a:gd name="connsiteX50" fmla="*/ 5097 w 9941"/>
                  <a:gd name="connsiteY50" fmla="*/ 8195 h 10000"/>
                  <a:gd name="connsiteX51" fmla="*/ 5270 w 9941"/>
                  <a:gd name="connsiteY51" fmla="*/ 8242 h 10000"/>
                  <a:gd name="connsiteX52" fmla="*/ 5408 w 9941"/>
                  <a:gd name="connsiteY52" fmla="*/ 8321 h 10000"/>
                  <a:gd name="connsiteX53" fmla="*/ 5549 w 9941"/>
                  <a:gd name="connsiteY53" fmla="*/ 8421 h 10000"/>
                  <a:gd name="connsiteX54" fmla="*/ 5668 w 9941"/>
                  <a:gd name="connsiteY54" fmla="*/ 8540 h 10000"/>
                  <a:gd name="connsiteX55" fmla="*/ 5747 w 9941"/>
                  <a:gd name="connsiteY55" fmla="*/ 8686 h 10000"/>
                  <a:gd name="connsiteX56" fmla="*/ 5820 w 9941"/>
                  <a:gd name="connsiteY56" fmla="*/ 8838 h 10000"/>
                  <a:gd name="connsiteX57" fmla="*/ 5845 w 9941"/>
                  <a:gd name="connsiteY57" fmla="*/ 9004 h 10000"/>
                  <a:gd name="connsiteX58" fmla="*/ 5879 w 9941"/>
                  <a:gd name="connsiteY58" fmla="*/ 8997 h 10000"/>
                  <a:gd name="connsiteX59" fmla="*/ 5905 w 9941"/>
                  <a:gd name="connsiteY59" fmla="*/ 8997 h 10000"/>
                  <a:gd name="connsiteX60" fmla="*/ 5932 w 9941"/>
                  <a:gd name="connsiteY60" fmla="*/ 8991 h 10000"/>
                  <a:gd name="connsiteX61" fmla="*/ 5958 w 9941"/>
                  <a:gd name="connsiteY61" fmla="*/ 8991 h 10000"/>
                  <a:gd name="connsiteX62" fmla="*/ 5991 w 9941"/>
                  <a:gd name="connsiteY62" fmla="*/ 8984 h 10000"/>
                  <a:gd name="connsiteX63" fmla="*/ 6023 w 9941"/>
                  <a:gd name="connsiteY63" fmla="*/ 8984 h 10000"/>
                  <a:gd name="connsiteX64" fmla="*/ 6050 w 9941"/>
                  <a:gd name="connsiteY64" fmla="*/ 8984 h 10000"/>
                  <a:gd name="connsiteX65" fmla="*/ 6085 w 9941"/>
                  <a:gd name="connsiteY65" fmla="*/ 8984 h 10000"/>
                  <a:gd name="connsiteX66" fmla="*/ 6223 w 9941"/>
                  <a:gd name="connsiteY66" fmla="*/ 8991 h 10000"/>
                  <a:gd name="connsiteX67" fmla="*/ 6349 w 9941"/>
                  <a:gd name="connsiteY67" fmla="*/ 9024 h 10000"/>
                  <a:gd name="connsiteX68" fmla="*/ 6475 w 9941"/>
                  <a:gd name="connsiteY68" fmla="*/ 9070 h 10000"/>
                  <a:gd name="connsiteX69" fmla="*/ 6589 w 9941"/>
                  <a:gd name="connsiteY69" fmla="*/ 9137 h 10000"/>
                  <a:gd name="connsiteX70" fmla="*/ 6693 w 9941"/>
                  <a:gd name="connsiteY70" fmla="*/ 9216 h 10000"/>
                  <a:gd name="connsiteX71" fmla="*/ 6787 w 9941"/>
                  <a:gd name="connsiteY71" fmla="*/ 9302 h 10000"/>
                  <a:gd name="connsiteX72" fmla="*/ 6861 w 9941"/>
                  <a:gd name="connsiteY72" fmla="*/ 9415 h 10000"/>
                  <a:gd name="connsiteX73" fmla="*/ 6927 w 9941"/>
                  <a:gd name="connsiteY73" fmla="*/ 9527 h 10000"/>
                  <a:gd name="connsiteX74" fmla="*/ 3142 w 9941"/>
                  <a:gd name="connsiteY74" fmla="*/ 9527 h 10000"/>
                  <a:gd name="connsiteX75" fmla="*/ 3181 w 9941"/>
                  <a:gd name="connsiteY75" fmla="*/ 9441 h 10000"/>
                  <a:gd name="connsiteX76" fmla="*/ 3235 w 9941"/>
                  <a:gd name="connsiteY76" fmla="*/ 9355 h 10000"/>
                  <a:gd name="connsiteX77" fmla="*/ 3288 w 9941"/>
                  <a:gd name="connsiteY77" fmla="*/ 9289 h 10000"/>
                  <a:gd name="connsiteX78" fmla="*/ 3359 w 9941"/>
                  <a:gd name="connsiteY78" fmla="*/ 9223 h 10000"/>
                  <a:gd name="connsiteX79" fmla="*/ 3426 w 9941"/>
                  <a:gd name="connsiteY79" fmla="*/ 9170 h 10000"/>
                  <a:gd name="connsiteX80" fmla="*/ 3506 w 9941"/>
                  <a:gd name="connsiteY80" fmla="*/ 9117 h 10000"/>
                  <a:gd name="connsiteX81" fmla="*/ 3586 w 9941"/>
                  <a:gd name="connsiteY81" fmla="*/ 9077 h 10000"/>
                  <a:gd name="connsiteX82" fmla="*/ 3678 w 9941"/>
                  <a:gd name="connsiteY82" fmla="*/ 9044 h 10000"/>
                  <a:gd name="connsiteX83" fmla="*/ 3678 w 9941"/>
                  <a:gd name="connsiteY83" fmla="*/ 8195 h 10000"/>
                  <a:gd name="connsiteX84" fmla="*/ 552 w 9941"/>
                  <a:gd name="connsiteY84" fmla="*/ 8209 h 10000"/>
                  <a:gd name="connsiteX85" fmla="*/ 552 w 9941"/>
                  <a:gd name="connsiteY85" fmla="*/ 8838 h 10000"/>
                  <a:gd name="connsiteX86" fmla="*/ 492 w 9941"/>
                  <a:gd name="connsiteY86" fmla="*/ 8918 h 10000"/>
                  <a:gd name="connsiteX87" fmla="*/ 446 w 9941"/>
                  <a:gd name="connsiteY87" fmla="*/ 9004 h 10000"/>
                  <a:gd name="connsiteX88" fmla="*/ 412 w 9941"/>
                  <a:gd name="connsiteY88" fmla="*/ 9097 h 10000"/>
                  <a:gd name="connsiteX89" fmla="*/ 399 w 9941"/>
                  <a:gd name="connsiteY89" fmla="*/ 9203 h 10000"/>
                  <a:gd name="connsiteX90" fmla="*/ 372 w 9941"/>
                  <a:gd name="connsiteY90" fmla="*/ 9196 h 10000"/>
                  <a:gd name="connsiteX91" fmla="*/ 351 w 9941"/>
                  <a:gd name="connsiteY91" fmla="*/ 9196 h 10000"/>
                  <a:gd name="connsiteX92" fmla="*/ 325 w 9941"/>
                  <a:gd name="connsiteY92" fmla="*/ 9190 h 10000"/>
                  <a:gd name="connsiteX93" fmla="*/ 299 w 9941"/>
                  <a:gd name="connsiteY93" fmla="*/ 9190 h 10000"/>
                  <a:gd name="connsiteX94" fmla="*/ 213 w 9941"/>
                  <a:gd name="connsiteY94" fmla="*/ 9196 h 10000"/>
                  <a:gd name="connsiteX95" fmla="*/ 140 w 9941"/>
                  <a:gd name="connsiteY95" fmla="*/ 9216 h 10000"/>
                  <a:gd name="connsiteX96" fmla="*/ 68 w 9941"/>
                  <a:gd name="connsiteY96" fmla="*/ 9243 h 10000"/>
                  <a:gd name="connsiteX97" fmla="*/ 1 w 9941"/>
                  <a:gd name="connsiteY97" fmla="*/ 9282 h 10000"/>
                  <a:gd name="connsiteX98" fmla="*/ 580 w 9941"/>
                  <a:gd name="connsiteY98" fmla="*/ 8684 h 10000"/>
                  <a:gd name="connsiteX99" fmla="*/ 469 w 9941"/>
                  <a:gd name="connsiteY99" fmla="*/ 8678 h 10000"/>
                  <a:gd name="connsiteX100" fmla="*/ 74 w 9941"/>
                  <a:gd name="connsiteY100" fmla="*/ 7088 h 10000"/>
                  <a:gd name="connsiteX101" fmla="*/ 966 w 9941"/>
                  <a:gd name="connsiteY101" fmla="*/ 8758 h 10000"/>
                  <a:gd name="connsiteX102" fmla="*/ 614 w 9941"/>
                  <a:gd name="connsiteY102" fmla="*/ 8945 h 10000"/>
                  <a:gd name="connsiteX103" fmla="*/ 1053 w 9941"/>
                  <a:gd name="connsiteY103" fmla="*/ 9002 h 10000"/>
                  <a:gd name="connsiteX104" fmla="*/ 1517 w 9941"/>
                  <a:gd name="connsiteY104" fmla="*/ 9426 h 10000"/>
                  <a:gd name="connsiteX105" fmla="*/ 8422 w 9941"/>
                  <a:gd name="connsiteY105" fmla="*/ 9998 h 10000"/>
                  <a:gd name="connsiteX106" fmla="*/ 9865 w 9941"/>
                  <a:gd name="connsiteY106" fmla="*/ 9527 h 10000"/>
                  <a:gd name="connsiteX107" fmla="*/ 9941 w 9941"/>
                  <a:gd name="connsiteY107" fmla="*/ 9527 h 10000"/>
                  <a:gd name="connsiteX0" fmla="*/ 9933 w 9933"/>
                  <a:gd name="connsiteY0" fmla="*/ 9527 h 10000"/>
                  <a:gd name="connsiteX1" fmla="*/ 9933 w 9933"/>
                  <a:gd name="connsiteY1" fmla="*/ 7381 h 10000"/>
                  <a:gd name="connsiteX2" fmla="*/ 9113 w 9933"/>
                  <a:gd name="connsiteY2" fmla="*/ 7381 h 10000"/>
                  <a:gd name="connsiteX3" fmla="*/ 9113 w 9933"/>
                  <a:gd name="connsiteY3" fmla="*/ 4128 h 10000"/>
                  <a:gd name="connsiteX4" fmla="*/ 7087 w 9933"/>
                  <a:gd name="connsiteY4" fmla="*/ 4128 h 10000"/>
                  <a:gd name="connsiteX5" fmla="*/ 7087 w 9933"/>
                  <a:gd name="connsiteY5" fmla="*/ 3816 h 10000"/>
                  <a:gd name="connsiteX6" fmla="*/ 8706 w 9933"/>
                  <a:gd name="connsiteY6" fmla="*/ 3816 h 10000"/>
                  <a:gd name="connsiteX7" fmla="*/ 8706 w 9933"/>
                  <a:gd name="connsiteY7" fmla="*/ 3498 h 10000"/>
                  <a:gd name="connsiteX8" fmla="*/ 7087 w 9933"/>
                  <a:gd name="connsiteY8" fmla="*/ 3498 h 10000"/>
                  <a:gd name="connsiteX9" fmla="*/ 7087 w 9933"/>
                  <a:gd name="connsiteY9" fmla="*/ 1365 h 10000"/>
                  <a:gd name="connsiteX10" fmla="*/ 4705 w 9933"/>
                  <a:gd name="connsiteY10" fmla="*/ 550 h 10000"/>
                  <a:gd name="connsiteX11" fmla="*/ 4705 w 9933"/>
                  <a:gd name="connsiteY11" fmla="*/ 5672 h 10000"/>
                  <a:gd name="connsiteX12" fmla="*/ 4328 w 9933"/>
                  <a:gd name="connsiteY12" fmla="*/ 5678 h 10000"/>
                  <a:gd name="connsiteX13" fmla="*/ 4328 w 9933"/>
                  <a:gd name="connsiteY13" fmla="*/ 1756 h 10000"/>
                  <a:gd name="connsiteX14" fmla="*/ 3527 w 9933"/>
                  <a:gd name="connsiteY14" fmla="*/ 2061 h 10000"/>
                  <a:gd name="connsiteX15" fmla="*/ 3094 w 9933"/>
                  <a:gd name="connsiteY15" fmla="*/ 2061 h 10000"/>
                  <a:gd name="connsiteX16" fmla="*/ 3094 w 9933"/>
                  <a:gd name="connsiteY16" fmla="*/ 0 h 10000"/>
                  <a:gd name="connsiteX17" fmla="*/ 2934 w 9933"/>
                  <a:gd name="connsiteY17" fmla="*/ 0 h 10000"/>
                  <a:gd name="connsiteX18" fmla="*/ 2934 w 9933"/>
                  <a:gd name="connsiteY18" fmla="*/ 2061 h 10000"/>
                  <a:gd name="connsiteX19" fmla="*/ 2567 w 9933"/>
                  <a:gd name="connsiteY19" fmla="*/ 2061 h 10000"/>
                  <a:gd name="connsiteX20" fmla="*/ 2567 w 9933"/>
                  <a:gd name="connsiteY20" fmla="*/ 2492 h 10000"/>
                  <a:gd name="connsiteX21" fmla="*/ 1907 w 9933"/>
                  <a:gd name="connsiteY21" fmla="*/ 2815 h 10000"/>
                  <a:gd name="connsiteX22" fmla="*/ 1907 w 9933"/>
                  <a:gd name="connsiteY22" fmla="*/ 4413 h 10000"/>
                  <a:gd name="connsiteX23" fmla="*/ 1554 w 9933"/>
                  <a:gd name="connsiteY23" fmla="*/ 4413 h 10000"/>
                  <a:gd name="connsiteX24" fmla="*/ 1554 w 9933"/>
                  <a:gd name="connsiteY24" fmla="*/ 4837 h 10000"/>
                  <a:gd name="connsiteX25" fmla="*/ 1907 w 9933"/>
                  <a:gd name="connsiteY25" fmla="*/ 4837 h 10000"/>
                  <a:gd name="connsiteX26" fmla="*/ 1907 w 9933"/>
                  <a:gd name="connsiteY26" fmla="*/ 5367 h 10000"/>
                  <a:gd name="connsiteX27" fmla="*/ 1554 w 9933"/>
                  <a:gd name="connsiteY27" fmla="*/ 5367 h 10000"/>
                  <a:gd name="connsiteX28" fmla="*/ 1554 w 9933"/>
                  <a:gd name="connsiteY28" fmla="*/ 5791 h 10000"/>
                  <a:gd name="connsiteX29" fmla="*/ 1907 w 9933"/>
                  <a:gd name="connsiteY29" fmla="*/ 5791 h 10000"/>
                  <a:gd name="connsiteX30" fmla="*/ 1907 w 9933"/>
                  <a:gd name="connsiteY30" fmla="*/ 7043 h 10000"/>
                  <a:gd name="connsiteX31" fmla="*/ 853 w 9933"/>
                  <a:gd name="connsiteY31" fmla="*/ 7043 h 10000"/>
                  <a:gd name="connsiteX32" fmla="*/ 853 w 9933"/>
                  <a:gd name="connsiteY32" fmla="*/ 7818 h 10000"/>
                  <a:gd name="connsiteX33" fmla="*/ 1394 w 9933"/>
                  <a:gd name="connsiteY33" fmla="*/ 7838 h 10000"/>
                  <a:gd name="connsiteX34" fmla="*/ 2126 w 9933"/>
                  <a:gd name="connsiteY34" fmla="*/ 7315 h 10000"/>
                  <a:gd name="connsiteX35" fmla="*/ 2120 w 9933"/>
                  <a:gd name="connsiteY35" fmla="*/ 7818 h 10000"/>
                  <a:gd name="connsiteX36" fmla="*/ 2793 w 9933"/>
                  <a:gd name="connsiteY36" fmla="*/ 7368 h 10000"/>
                  <a:gd name="connsiteX37" fmla="*/ 2793 w 9933"/>
                  <a:gd name="connsiteY37" fmla="*/ 7818 h 10000"/>
                  <a:gd name="connsiteX38" fmla="*/ 3460 w 9933"/>
                  <a:gd name="connsiteY38" fmla="*/ 7361 h 10000"/>
                  <a:gd name="connsiteX39" fmla="*/ 3466 w 9933"/>
                  <a:gd name="connsiteY39" fmla="*/ 7811 h 10000"/>
                  <a:gd name="connsiteX40" fmla="*/ 4106 w 9933"/>
                  <a:gd name="connsiteY40" fmla="*/ 7328 h 10000"/>
                  <a:gd name="connsiteX41" fmla="*/ 4106 w 9933"/>
                  <a:gd name="connsiteY41" fmla="*/ 8613 h 10000"/>
                  <a:gd name="connsiteX42" fmla="*/ 4181 w 9933"/>
                  <a:gd name="connsiteY42" fmla="*/ 8520 h 10000"/>
                  <a:gd name="connsiteX43" fmla="*/ 4253 w 9933"/>
                  <a:gd name="connsiteY43" fmla="*/ 8434 h 10000"/>
                  <a:gd name="connsiteX44" fmla="*/ 4343 w 9933"/>
                  <a:gd name="connsiteY44" fmla="*/ 8361 h 10000"/>
                  <a:gd name="connsiteX45" fmla="*/ 4441 w 9933"/>
                  <a:gd name="connsiteY45" fmla="*/ 8295 h 10000"/>
                  <a:gd name="connsiteX46" fmla="*/ 4540 w 9933"/>
                  <a:gd name="connsiteY46" fmla="*/ 8249 h 10000"/>
                  <a:gd name="connsiteX47" fmla="*/ 4647 w 9933"/>
                  <a:gd name="connsiteY47" fmla="*/ 8215 h 10000"/>
                  <a:gd name="connsiteX48" fmla="*/ 4758 w 9933"/>
                  <a:gd name="connsiteY48" fmla="*/ 8189 h 10000"/>
                  <a:gd name="connsiteX49" fmla="*/ 4886 w 9933"/>
                  <a:gd name="connsiteY49" fmla="*/ 8182 h 10000"/>
                  <a:gd name="connsiteX50" fmla="*/ 5060 w 9933"/>
                  <a:gd name="connsiteY50" fmla="*/ 8195 h 10000"/>
                  <a:gd name="connsiteX51" fmla="*/ 5234 w 9933"/>
                  <a:gd name="connsiteY51" fmla="*/ 8242 h 10000"/>
                  <a:gd name="connsiteX52" fmla="*/ 5373 w 9933"/>
                  <a:gd name="connsiteY52" fmla="*/ 8321 h 10000"/>
                  <a:gd name="connsiteX53" fmla="*/ 5515 w 9933"/>
                  <a:gd name="connsiteY53" fmla="*/ 8421 h 10000"/>
                  <a:gd name="connsiteX54" fmla="*/ 5635 w 9933"/>
                  <a:gd name="connsiteY54" fmla="*/ 8540 h 10000"/>
                  <a:gd name="connsiteX55" fmla="*/ 5714 w 9933"/>
                  <a:gd name="connsiteY55" fmla="*/ 8686 h 10000"/>
                  <a:gd name="connsiteX56" fmla="*/ 5788 w 9933"/>
                  <a:gd name="connsiteY56" fmla="*/ 8838 h 10000"/>
                  <a:gd name="connsiteX57" fmla="*/ 5813 w 9933"/>
                  <a:gd name="connsiteY57" fmla="*/ 9004 h 10000"/>
                  <a:gd name="connsiteX58" fmla="*/ 5847 w 9933"/>
                  <a:gd name="connsiteY58" fmla="*/ 8997 h 10000"/>
                  <a:gd name="connsiteX59" fmla="*/ 5873 w 9933"/>
                  <a:gd name="connsiteY59" fmla="*/ 8997 h 10000"/>
                  <a:gd name="connsiteX60" fmla="*/ 5900 w 9933"/>
                  <a:gd name="connsiteY60" fmla="*/ 8991 h 10000"/>
                  <a:gd name="connsiteX61" fmla="*/ 5926 w 9933"/>
                  <a:gd name="connsiteY61" fmla="*/ 8991 h 10000"/>
                  <a:gd name="connsiteX62" fmla="*/ 5960 w 9933"/>
                  <a:gd name="connsiteY62" fmla="*/ 8984 h 10000"/>
                  <a:gd name="connsiteX63" fmla="*/ 5992 w 9933"/>
                  <a:gd name="connsiteY63" fmla="*/ 8984 h 10000"/>
                  <a:gd name="connsiteX64" fmla="*/ 6019 w 9933"/>
                  <a:gd name="connsiteY64" fmla="*/ 8984 h 10000"/>
                  <a:gd name="connsiteX65" fmla="*/ 6054 w 9933"/>
                  <a:gd name="connsiteY65" fmla="*/ 8984 h 10000"/>
                  <a:gd name="connsiteX66" fmla="*/ 6193 w 9933"/>
                  <a:gd name="connsiteY66" fmla="*/ 8991 h 10000"/>
                  <a:gd name="connsiteX67" fmla="*/ 6320 w 9933"/>
                  <a:gd name="connsiteY67" fmla="*/ 9024 h 10000"/>
                  <a:gd name="connsiteX68" fmla="*/ 6446 w 9933"/>
                  <a:gd name="connsiteY68" fmla="*/ 9070 h 10000"/>
                  <a:gd name="connsiteX69" fmla="*/ 6561 w 9933"/>
                  <a:gd name="connsiteY69" fmla="*/ 9137 h 10000"/>
                  <a:gd name="connsiteX70" fmla="*/ 6666 w 9933"/>
                  <a:gd name="connsiteY70" fmla="*/ 9216 h 10000"/>
                  <a:gd name="connsiteX71" fmla="*/ 6760 w 9933"/>
                  <a:gd name="connsiteY71" fmla="*/ 9302 h 10000"/>
                  <a:gd name="connsiteX72" fmla="*/ 6835 w 9933"/>
                  <a:gd name="connsiteY72" fmla="*/ 9415 h 10000"/>
                  <a:gd name="connsiteX73" fmla="*/ 6901 w 9933"/>
                  <a:gd name="connsiteY73" fmla="*/ 9527 h 10000"/>
                  <a:gd name="connsiteX74" fmla="*/ 3094 w 9933"/>
                  <a:gd name="connsiteY74" fmla="*/ 9527 h 10000"/>
                  <a:gd name="connsiteX75" fmla="*/ 3133 w 9933"/>
                  <a:gd name="connsiteY75" fmla="*/ 9441 h 10000"/>
                  <a:gd name="connsiteX76" fmla="*/ 3187 w 9933"/>
                  <a:gd name="connsiteY76" fmla="*/ 9355 h 10000"/>
                  <a:gd name="connsiteX77" fmla="*/ 3241 w 9933"/>
                  <a:gd name="connsiteY77" fmla="*/ 9289 h 10000"/>
                  <a:gd name="connsiteX78" fmla="*/ 3312 w 9933"/>
                  <a:gd name="connsiteY78" fmla="*/ 9223 h 10000"/>
                  <a:gd name="connsiteX79" fmla="*/ 3379 w 9933"/>
                  <a:gd name="connsiteY79" fmla="*/ 9170 h 10000"/>
                  <a:gd name="connsiteX80" fmla="*/ 3460 w 9933"/>
                  <a:gd name="connsiteY80" fmla="*/ 9117 h 10000"/>
                  <a:gd name="connsiteX81" fmla="*/ 3540 w 9933"/>
                  <a:gd name="connsiteY81" fmla="*/ 9077 h 10000"/>
                  <a:gd name="connsiteX82" fmla="*/ 3633 w 9933"/>
                  <a:gd name="connsiteY82" fmla="*/ 9044 h 10000"/>
                  <a:gd name="connsiteX83" fmla="*/ 3633 w 9933"/>
                  <a:gd name="connsiteY83" fmla="*/ 8195 h 10000"/>
                  <a:gd name="connsiteX84" fmla="*/ 488 w 9933"/>
                  <a:gd name="connsiteY84" fmla="*/ 8209 h 10000"/>
                  <a:gd name="connsiteX85" fmla="*/ 488 w 9933"/>
                  <a:gd name="connsiteY85" fmla="*/ 8838 h 10000"/>
                  <a:gd name="connsiteX86" fmla="*/ 428 w 9933"/>
                  <a:gd name="connsiteY86" fmla="*/ 8918 h 10000"/>
                  <a:gd name="connsiteX87" fmla="*/ 382 w 9933"/>
                  <a:gd name="connsiteY87" fmla="*/ 9004 h 10000"/>
                  <a:gd name="connsiteX88" fmla="*/ 347 w 9933"/>
                  <a:gd name="connsiteY88" fmla="*/ 9097 h 10000"/>
                  <a:gd name="connsiteX89" fmla="*/ 334 w 9933"/>
                  <a:gd name="connsiteY89" fmla="*/ 9203 h 10000"/>
                  <a:gd name="connsiteX90" fmla="*/ 307 w 9933"/>
                  <a:gd name="connsiteY90" fmla="*/ 9196 h 10000"/>
                  <a:gd name="connsiteX91" fmla="*/ 286 w 9933"/>
                  <a:gd name="connsiteY91" fmla="*/ 9196 h 10000"/>
                  <a:gd name="connsiteX92" fmla="*/ 260 w 9933"/>
                  <a:gd name="connsiteY92" fmla="*/ 9190 h 10000"/>
                  <a:gd name="connsiteX93" fmla="*/ 234 w 9933"/>
                  <a:gd name="connsiteY93" fmla="*/ 9190 h 10000"/>
                  <a:gd name="connsiteX94" fmla="*/ 147 w 9933"/>
                  <a:gd name="connsiteY94" fmla="*/ 9196 h 10000"/>
                  <a:gd name="connsiteX95" fmla="*/ 74 w 9933"/>
                  <a:gd name="connsiteY95" fmla="*/ 9216 h 10000"/>
                  <a:gd name="connsiteX96" fmla="*/ 1 w 9933"/>
                  <a:gd name="connsiteY96" fmla="*/ 9243 h 10000"/>
                  <a:gd name="connsiteX97" fmla="*/ 1102 w 9933"/>
                  <a:gd name="connsiteY97" fmla="*/ 9282 h 10000"/>
                  <a:gd name="connsiteX98" fmla="*/ 516 w 9933"/>
                  <a:gd name="connsiteY98" fmla="*/ 8684 h 10000"/>
                  <a:gd name="connsiteX99" fmla="*/ 405 w 9933"/>
                  <a:gd name="connsiteY99" fmla="*/ 8678 h 10000"/>
                  <a:gd name="connsiteX100" fmla="*/ 7 w 9933"/>
                  <a:gd name="connsiteY100" fmla="*/ 7088 h 10000"/>
                  <a:gd name="connsiteX101" fmla="*/ 905 w 9933"/>
                  <a:gd name="connsiteY101" fmla="*/ 8758 h 10000"/>
                  <a:gd name="connsiteX102" fmla="*/ 551 w 9933"/>
                  <a:gd name="connsiteY102" fmla="*/ 8945 h 10000"/>
                  <a:gd name="connsiteX103" fmla="*/ 992 w 9933"/>
                  <a:gd name="connsiteY103" fmla="*/ 9002 h 10000"/>
                  <a:gd name="connsiteX104" fmla="*/ 1459 w 9933"/>
                  <a:gd name="connsiteY104" fmla="*/ 9426 h 10000"/>
                  <a:gd name="connsiteX105" fmla="*/ 8405 w 9933"/>
                  <a:gd name="connsiteY105" fmla="*/ 9998 h 10000"/>
                  <a:gd name="connsiteX106" fmla="*/ 9857 w 9933"/>
                  <a:gd name="connsiteY106" fmla="*/ 9527 h 10000"/>
                  <a:gd name="connsiteX107" fmla="*/ 9933 w 9933"/>
                  <a:gd name="connsiteY107" fmla="*/ 9527 h 10000"/>
                  <a:gd name="connsiteX0" fmla="*/ 9993 w 9993"/>
                  <a:gd name="connsiteY0" fmla="*/ 9527 h 10000"/>
                  <a:gd name="connsiteX1" fmla="*/ 9993 w 9993"/>
                  <a:gd name="connsiteY1" fmla="*/ 7381 h 10000"/>
                  <a:gd name="connsiteX2" fmla="*/ 9167 w 9993"/>
                  <a:gd name="connsiteY2" fmla="*/ 7381 h 10000"/>
                  <a:gd name="connsiteX3" fmla="*/ 9167 w 9993"/>
                  <a:gd name="connsiteY3" fmla="*/ 4128 h 10000"/>
                  <a:gd name="connsiteX4" fmla="*/ 7128 w 9993"/>
                  <a:gd name="connsiteY4" fmla="*/ 4128 h 10000"/>
                  <a:gd name="connsiteX5" fmla="*/ 7128 w 9993"/>
                  <a:gd name="connsiteY5" fmla="*/ 3816 h 10000"/>
                  <a:gd name="connsiteX6" fmla="*/ 8758 w 9993"/>
                  <a:gd name="connsiteY6" fmla="*/ 3816 h 10000"/>
                  <a:gd name="connsiteX7" fmla="*/ 8758 w 9993"/>
                  <a:gd name="connsiteY7" fmla="*/ 3498 h 10000"/>
                  <a:gd name="connsiteX8" fmla="*/ 7128 w 9993"/>
                  <a:gd name="connsiteY8" fmla="*/ 3498 h 10000"/>
                  <a:gd name="connsiteX9" fmla="*/ 7128 w 9993"/>
                  <a:gd name="connsiteY9" fmla="*/ 1365 h 10000"/>
                  <a:gd name="connsiteX10" fmla="*/ 4730 w 9993"/>
                  <a:gd name="connsiteY10" fmla="*/ 550 h 10000"/>
                  <a:gd name="connsiteX11" fmla="*/ 4730 w 9993"/>
                  <a:gd name="connsiteY11" fmla="*/ 5672 h 10000"/>
                  <a:gd name="connsiteX12" fmla="*/ 4350 w 9993"/>
                  <a:gd name="connsiteY12" fmla="*/ 5678 h 10000"/>
                  <a:gd name="connsiteX13" fmla="*/ 4350 w 9993"/>
                  <a:gd name="connsiteY13" fmla="*/ 1756 h 10000"/>
                  <a:gd name="connsiteX14" fmla="*/ 3544 w 9993"/>
                  <a:gd name="connsiteY14" fmla="*/ 2061 h 10000"/>
                  <a:gd name="connsiteX15" fmla="*/ 3108 w 9993"/>
                  <a:gd name="connsiteY15" fmla="*/ 2061 h 10000"/>
                  <a:gd name="connsiteX16" fmla="*/ 3108 w 9993"/>
                  <a:gd name="connsiteY16" fmla="*/ 0 h 10000"/>
                  <a:gd name="connsiteX17" fmla="*/ 2947 w 9993"/>
                  <a:gd name="connsiteY17" fmla="*/ 0 h 10000"/>
                  <a:gd name="connsiteX18" fmla="*/ 2947 w 9993"/>
                  <a:gd name="connsiteY18" fmla="*/ 2061 h 10000"/>
                  <a:gd name="connsiteX19" fmla="*/ 2577 w 9993"/>
                  <a:gd name="connsiteY19" fmla="*/ 2061 h 10000"/>
                  <a:gd name="connsiteX20" fmla="*/ 2577 w 9993"/>
                  <a:gd name="connsiteY20" fmla="*/ 2492 h 10000"/>
                  <a:gd name="connsiteX21" fmla="*/ 1913 w 9993"/>
                  <a:gd name="connsiteY21" fmla="*/ 2815 h 10000"/>
                  <a:gd name="connsiteX22" fmla="*/ 1913 w 9993"/>
                  <a:gd name="connsiteY22" fmla="*/ 4413 h 10000"/>
                  <a:gd name="connsiteX23" fmla="*/ 1557 w 9993"/>
                  <a:gd name="connsiteY23" fmla="*/ 4413 h 10000"/>
                  <a:gd name="connsiteX24" fmla="*/ 1557 w 9993"/>
                  <a:gd name="connsiteY24" fmla="*/ 4837 h 10000"/>
                  <a:gd name="connsiteX25" fmla="*/ 1913 w 9993"/>
                  <a:gd name="connsiteY25" fmla="*/ 4837 h 10000"/>
                  <a:gd name="connsiteX26" fmla="*/ 1913 w 9993"/>
                  <a:gd name="connsiteY26" fmla="*/ 5367 h 10000"/>
                  <a:gd name="connsiteX27" fmla="*/ 1557 w 9993"/>
                  <a:gd name="connsiteY27" fmla="*/ 5367 h 10000"/>
                  <a:gd name="connsiteX28" fmla="*/ 1557 w 9993"/>
                  <a:gd name="connsiteY28" fmla="*/ 5791 h 10000"/>
                  <a:gd name="connsiteX29" fmla="*/ 1913 w 9993"/>
                  <a:gd name="connsiteY29" fmla="*/ 5791 h 10000"/>
                  <a:gd name="connsiteX30" fmla="*/ 1913 w 9993"/>
                  <a:gd name="connsiteY30" fmla="*/ 7043 h 10000"/>
                  <a:gd name="connsiteX31" fmla="*/ 852 w 9993"/>
                  <a:gd name="connsiteY31" fmla="*/ 7043 h 10000"/>
                  <a:gd name="connsiteX32" fmla="*/ 852 w 9993"/>
                  <a:gd name="connsiteY32" fmla="*/ 7818 h 10000"/>
                  <a:gd name="connsiteX33" fmla="*/ 1396 w 9993"/>
                  <a:gd name="connsiteY33" fmla="*/ 7838 h 10000"/>
                  <a:gd name="connsiteX34" fmla="*/ 2133 w 9993"/>
                  <a:gd name="connsiteY34" fmla="*/ 7315 h 10000"/>
                  <a:gd name="connsiteX35" fmla="*/ 2127 w 9993"/>
                  <a:gd name="connsiteY35" fmla="*/ 7818 h 10000"/>
                  <a:gd name="connsiteX36" fmla="*/ 2805 w 9993"/>
                  <a:gd name="connsiteY36" fmla="*/ 7368 h 10000"/>
                  <a:gd name="connsiteX37" fmla="*/ 2805 w 9993"/>
                  <a:gd name="connsiteY37" fmla="*/ 7818 h 10000"/>
                  <a:gd name="connsiteX38" fmla="*/ 3476 w 9993"/>
                  <a:gd name="connsiteY38" fmla="*/ 7361 h 10000"/>
                  <a:gd name="connsiteX39" fmla="*/ 3482 w 9993"/>
                  <a:gd name="connsiteY39" fmla="*/ 7811 h 10000"/>
                  <a:gd name="connsiteX40" fmla="*/ 4127 w 9993"/>
                  <a:gd name="connsiteY40" fmla="*/ 7328 h 10000"/>
                  <a:gd name="connsiteX41" fmla="*/ 4127 w 9993"/>
                  <a:gd name="connsiteY41" fmla="*/ 8613 h 10000"/>
                  <a:gd name="connsiteX42" fmla="*/ 4202 w 9993"/>
                  <a:gd name="connsiteY42" fmla="*/ 8520 h 10000"/>
                  <a:gd name="connsiteX43" fmla="*/ 4275 w 9993"/>
                  <a:gd name="connsiteY43" fmla="*/ 8434 h 10000"/>
                  <a:gd name="connsiteX44" fmla="*/ 4365 w 9993"/>
                  <a:gd name="connsiteY44" fmla="*/ 8361 h 10000"/>
                  <a:gd name="connsiteX45" fmla="*/ 4464 w 9993"/>
                  <a:gd name="connsiteY45" fmla="*/ 8295 h 10000"/>
                  <a:gd name="connsiteX46" fmla="*/ 4564 w 9993"/>
                  <a:gd name="connsiteY46" fmla="*/ 8249 h 10000"/>
                  <a:gd name="connsiteX47" fmla="*/ 4671 w 9993"/>
                  <a:gd name="connsiteY47" fmla="*/ 8215 h 10000"/>
                  <a:gd name="connsiteX48" fmla="*/ 4783 w 9993"/>
                  <a:gd name="connsiteY48" fmla="*/ 8189 h 10000"/>
                  <a:gd name="connsiteX49" fmla="*/ 4912 w 9993"/>
                  <a:gd name="connsiteY49" fmla="*/ 8182 h 10000"/>
                  <a:gd name="connsiteX50" fmla="*/ 5087 w 9993"/>
                  <a:gd name="connsiteY50" fmla="*/ 8195 h 10000"/>
                  <a:gd name="connsiteX51" fmla="*/ 5262 w 9993"/>
                  <a:gd name="connsiteY51" fmla="*/ 8242 h 10000"/>
                  <a:gd name="connsiteX52" fmla="*/ 5402 w 9993"/>
                  <a:gd name="connsiteY52" fmla="*/ 8321 h 10000"/>
                  <a:gd name="connsiteX53" fmla="*/ 5545 w 9993"/>
                  <a:gd name="connsiteY53" fmla="*/ 8421 h 10000"/>
                  <a:gd name="connsiteX54" fmla="*/ 5666 w 9993"/>
                  <a:gd name="connsiteY54" fmla="*/ 8540 h 10000"/>
                  <a:gd name="connsiteX55" fmla="*/ 5746 w 9993"/>
                  <a:gd name="connsiteY55" fmla="*/ 8686 h 10000"/>
                  <a:gd name="connsiteX56" fmla="*/ 5820 w 9993"/>
                  <a:gd name="connsiteY56" fmla="*/ 8838 h 10000"/>
                  <a:gd name="connsiteX57" fmla="*/ 5845 w 9993"/>
                  <a:gd name="connsiteY57" fmla="*/ 9004 h 10000"/>
                  <a:gd name="connsiteX58" fmla="*/ 5879 w 9993"/>
                  <a:gd name="connsiteY58" fmla="*/ 8997 h 10000"/>
                  <a:gd name="connsiteX59" fmla="*/ 5906 w 9993"/>
                  <a:gd name="connsiteY59" fmla="*/ 8997 h 10000"/>
                  <a:gd name="connsiteX60" fmla="*/ 5933 w 9993"/>
                  <a:gd name="connsiteY60" fmla="*/ 8991 h 10000"/>
                  <a:gd name="connsiteX61" fmla="*/ 5959 w 9993"/>
                  <a:gd name="connsiteY61" fmla="*/ 8991 h 10000"/>
                  <a:gd name="connsiteX62" fmla="*/ 5993 w 9993"/>
                  <a:gd name="connsiteY62" fmla="*/ 8984 h 10000"/>
                  <a:gd name="connsiteX63" fmla="*/ 6025 w 9993"/>
                  <a:gd name="connsiteY63" fmla="*/ 8984 h 10000"/>
                  <a:gd name="connsiteX64" fmla="*/ 6053 w 9993"/>
                  <a:gd name="connsiteY64" fmla="*/ 8984 h 10000"/>
                  <a:gd name="connsiteX65" fmla="*/ 6088 w 9993"/>
                  <a:gd name="connsiteY65" fmla="*/ 8984 h 10000"/>
                  <a:gd name="connsiteX66" fmla="*/ 6228 w 9993"/>
                  <a:gd name="connsiteY66" fmla="*/ 8991 h 10000"/>
                  <a:gd name="connsiteX67" fmla="*/ 6356 w 9993"/>
                  <a:gd name="connsiteY67" fmla="*/ 9024 h 10000"/>
                  <a:gd name="connsiteX68" fmla="*/ 6482 w 9993"/>
                  <a:gd name="connsiteY68" fmla="*/ 9070 h 10000"/>
                  <a:gd name="connsiteX69" fmla="*/ 6598 w 9993"/>
                  <a:gd name="connsiteY69" fmla="*/ 9137 h 10000"/>
                  <a:gd name="connsiteX70" fmla="*/ 6704 w 9993"/>
                  <a:gd name="connsiteY70" fmla="*/ 9216 h 10000"/>
                  <a:gd name="connsiteX71" fmla="*/ 6799 w 9993"/>
                  <a:gd name="connsiteY71" fmla="*/ 9302 h 10000"/>
                  <a:gd name="connsiteX72" fmla="*/ 6874 w 9993"/>
                  <a:gd name="connsiteY72" fmla="*/ 9415 h 10000"/>
                  <a:gd name="connsiteX73" fmla="*/ 6941 w 9993"/>
                  <a:gd name="connsiteY73" fmla="*/ 9527 h 10000"/>
                  <a:gd name="connsiteX74" fmla="*/ 3108 w 9993"/>
                  <a:gd name="connsiteY74" fmla="*/ 9527 h 10000"/>
                  <a:gd name="connsiteX75" fmla="*/ 3147 w 9993"/>
                  <a:gd name="connsiteY75" fmla="*/ 9441 h 10000"/>
                  <a:gd name="connsiteX76" fmla="*/ 3201 w 9993"/>
                  <a:gd name="connsiteY76" fmla="*/ 9355 h 10000"/>
                  <a:gd name="connsiteX77" fmla="*/ 3256 w 9993"/>
                  <a:gd name="connsiteY77" fmla="*/ 9289 h 10000"/>
                  <a:gd name="connsiteX78" fmla="*/ 3327 w 9993"/>
                  <a:gd name="connsiteY78" fmla="*/ 9223 h 10000"/>
                  <a:gd name="connsiteX79" fmla="*/ 3395 w 9993"/>
                  <a:gd name="connsiteY79" fmla="*/ 9170 h 10000"/>
                  <a:gd name="connsiteX80" fmla="*/ 3476 w 9993"/>
                  <a:gd name="connsiteY80" fmla="*/ 9117 h 10000"/>
                  <a:gd name="connsiteX81" fmla="*/ 3557 w 9993"/>
                  <a:gd name="connsiteY81" fmla="*/ 9077 h 10000"/>
                  <a:gd name="connsiteX82" fmla="*/ 3651 w 9993"/>
                  <a:gd name="connsiteY82" fmla="*/ 9044 h 10000"/>
                  <a:gd name="connsiteX83" fmla="*/ 3651 w 9993"/>
                  <a:gd name="connsiteY83" fmla="*/ 8195 h 10000"/>
                  <a:gd name="connsiteX84" fmla="*/ 484 w 9993"/>
                  <a:gd name="connsiteY84" fmla="*/ 8209 h 10000"/>
                  <a:gd name="connsiteX85" fmla="*/ 484 w 9993"/>
                  <a:gd name="connsiteY85" fmla="*/ 8838 h 10000"/>
                  <a:gd name="connsiteX86" fmla="*/ 424 w 9993"/>
                  <a:gd name="connsiteY86" fmla="*/ 8918 h 10000"/>
                  <a:gd name="connsiteX87" fmla="*/ 378 w 9993"/>
                  <a:gd name="connsiteY87" fmla="*/ 9004 h 10000"/>
                  <a:gd name="connsiteX88" fmla="*/ 342 w 9993"/>
                  <a:gd name="connsiteY88" fmla="*/ 9097 h 10000"/>
                  <a:gd name="connsiteX89" fmla="*/ 329 w 9993"/>
                  <a:gd name="connsiteY89" fmla="*/ 9203 h 10000"/>
                  <a:gd name="connsiteX90" fmla="*/ 302 w 9993"/>
                  <a:gd name="connsiteY90" fmla="*/ 9196 h 10000"/>
                  <a:gd name="connsiteX91" fmla="*/ 281 w 9993"/>
                  <a:gd name="connsiteY91" fmla="*/ 9196 h 10000"/>
                  <a:gd name="connsiteX92" fmla="*/ 255 w 9993"/>
                  <a:gd name="connsiteY92" fmla="*/ 9190 h 10000"/>
                  <a:gd name="connsiteX93" fmla="*/ 229 w 9993"/>
                  <a:gd name="connsiteY93" fmla="*/ 9190 h 10000"/>
                  <a:gd name="connsiteX94" fmla="*/ 141 w 9993"/>
                  <a:gd name="connsiteY94" fmla="*/ 9196 h 10000"/>
                  <a:gd name="connsiteX95" fmla="*/ 67 w 9993"/>
                  <a:gd name="connsiteY95" fmla="*/ 9216 h 10000"/>
                  <a:gd name="connsiteX96" fmla="*/ 1346 w 9993"/>
                  <a:gd name="connsiteY96" fmla="*/ 9184 h 10000"/>
                  <a:gd name="connsiteX97" fmla="*/ 1102 w 9993"/>
                  <a:gd name="connsiteY97" fmla="*/ 9282 h 10000"/>
                  <a:gd name="connsiteX98" fmla="*/ 512 w 9993"/>
                  <a:gd name="connsiteY98" fmla="*/ 8684 h 10000"/>
                  <a:gd name="connsiteX99" fmla="*/ 401 w 9993"/>
                  <a:gd name="connsiteY99" fmla="*/ 8678 h 10000"/>
                  <a:gd name="connsiteX100" fmla="*/ 0 w 9993"/>
                  <a:gd name="connsiteY100" fmla="*/ 7088 h 10000"/>
                  <a:gd name="connsiteX101" fmla="*/ 904 w 9993"/>
                  <a:gd name="connsiteY101" fmla="*/ 8758 h 10000"/>
                  <a:gd name="connsiteX102" fmla="*/ 548 w 9993"/>
                  <a:gd name="connsiteY102" fmla="*/ 8945 h 10000"/>
                  <a:gd name="connsiteX103" fmla="*/ 992 w 9993"/>
                  <a:gd name="connsiteY103" fmla="*/ 9002 h 10000"/>
                  <a:gd name="connsiteX104" fmla="*/ 1462 w 9993"/>
                  <a:gd name="connsiteY104" fmla="*/ 9426 h 10000"/>
                  <a:gd name="connsiteX105" fmla="*/ 8455 w 9993"/>
                  <a:gd name="connsiteY105" fmla="*/ 9998 h 10000"/>
                  <a:gd name="connsiteX106" fmla="*/ 9916 w 9993"/>
                  <a:gd name="connsiteY106" fmla="*/ 9527 h 10000"/>
                  <a:gd name="connsiteX107" fmla="*/ 9993 w 9993"/>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141 w 10000"/>
                  <a:gd name="connsiteY94" fmla="*/ 919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229 w 10000"/>
                  <a:gd name="connsiteY93" fmla="*/ 9190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255 w 10000"/>
                  <a:gd name="connsiteY92" fmla="*/ 9190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10000 w 10000"/>
                  <a:gd name="connsiteY0" fmla="*/ 9527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10000 w 10000"/>
                  <a:gd name="connsiteY107" fmla="*/ 9527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9923 w 10000"/>
                  <a:gd name="connsiteY106" fmla="*/ 9527 h 10000"/>
                  <a:gd name="connsiteX107" fmla="*/ 9118 w 10000"/>
                  <a:gd name="connsiteY107" fmla="*/ 8935 h 10000"/>
                  <a:gd name="connsiteX0" fmla="*/ 9118 w 10000"/>
                  <a:gd name="connsiteY0" fmla="*/ 8935 h 10000"/>
                  <a:gd name="connsiteX1" fmla="*/ 10000 w 10000"/>
                  <a:gd name="connsiteY1" fmla="*/ 7381 h 10000"/>
                  <a:gd name="connsiteX2" fmla="*/ 9173 w 10000"/>
                  <a:gd name="connsiteY2" fmla="*/ 7381 h 10000"/>
                  <a:gd name="connsiteX3" fmla="*/ 9173 w 10000"/>
                  <a:gd name="connsiteY3" fmla="*/ 4128 h 10000"/>
                  <a:gd name="connsiteX4" fmla="*/ 7133 w 10000"/>
                  <a:gd name="connsiteY4" fmla="*/ 4128 h 10000"/>
                  <a:gd name="connsiteX5" fmla="*/ 7133 w 10000"/>
                  <a:gd name="connsiteY5" fmla="*/ 3816 h 10000"/>
                  <a:gd name="connsiteX6" fmla="*/ 8764 w 10000"/>
                  <a:gd name="connsiteY6" fmla="*/ 3816 h 10000"/>
                  <a:gd name="connsiteX7" fmla="*/ 8764 w 10000"/>
                  <a:gd name="connsiteY7" fmla="*/ 3498 h 10000"/>
                  <a:gd name="connsiteX8" fmla="*/ 7133 w 10000"/>
                  <a:gd name="connsiteY8" fmla="*/ 3498 h 10000"/>
                  <a:gd name="connsiteX9" fmla="*/ 7133 w 10000"/>
                  <a:gd name="connsiteY9" fmla="*/ 1365 h 10000"/>
                  <a:gd name="connsiteX10" fmla="*/ 4733 w 10000"/>
                  <a:gd name="connsiteY10" fmla="*/ 550 h 10000"/>
                  <a:gd name="connsiteX11" fmla="*/ 4733 w 10000"/>
                  <a:gd name="connsiteY11" fmla="*/ 5672 h 10000"/>
                  <a:gd name="connsiteX12" fmla="*/ 4353 w 10000"/>
                  <a:gd name="connsiteY12" fmla="*/ 5678 h 10000"/>
                  <a:gd name="connsiteX13" fmla="*/ 4353 w 10000"/>
                  <a:gd name="connsiteY13" fmla="*/ 1756 h 10000"/>
                  <a:gd name="connsiteX14" fmla="*/ 3546 w 10000"/>
                  <a:gd name="connsiteY14" fmla="*/ 2061 h 10000"/>
                  <a:gd name="connsiteX15" fmla="*/ 3110 w 10000"/>
                  <a:gd name="connsiteY15" fmla="*/ 2061 h 10000"/>
                  <a:gd name="connsiteX16" fmla="*/ 3110 w 10000"/>
                  <a:gd name="connsiteY16" fmla="*/ 0 h 10000"/>
                  <a:gd name="connsiteX17" fmla="*/ 2949 w 10000"/>
                  <a:gd name="connsiteY17" fmla="*/ 0 h 10000"/>
                  <a:gd name="connsiteX18" fmla="*/ 2949 w 10000"/>
                  <a:gd name="connsiteY18" fmla="*/ 2061 h 10000"/>
                  <a:gd name="connsiteX19" fmla="*/ 2579 w 10000"/>
                  <a:gd name="connsiteY19" fmla="*/ 2061 h 10000"/>
                  <a:gd name="connsiteX20" fmla="*/ 2579 w 10000"/>
                  <a:gd name="connsiteY20" fmla="*/ 2492 h 10000"/>
                  <a:gd name="connsiteX21" fmla="*/ 1914 w 10000"/>
                  <a:gd name="connsiteY21" fmla="*/ 2815 h 10000"/>
                  <a:gd name="connsiteX22" fmla="*/ 1914 w 10000"/>
                  <a:gd name="connsiteY22" fmla="*/ 4413 h 10000"/>
                  <a:gd name="connsiteX23" fmla="*/ 1558 w 10000"/>
                  <a:gd name="connsiteY23" fmla="*/ 4413 h 10000"/>
                  <a:gd name="connsiteX24" fmla="*/ 1558 w 10000"/>
                  <a:gd name="connsiteY24" fmla="*/ 4837 h 10000"/>
                  <a:gd name="connsiteX25" fmla="*/ 1914 w 10000"/>
                  <a:gd name="connsiteY25" fmla="*/ 4837 h 10000"/>
                  <a:gd name="connsiteX26" fmla="*/ 1914 w 10000"/>
                  <a:gd name="connsiteY26" fmla="*/ 5367 h 10000"/>
                  <a:gd name="connsiteX27" fmla="*/ 1558 w 10000"/>
                  <a:gd name="connsiteY27" fmla="*/ 5367 h 10000"/>
                  <a:gd name="connsiteX28" fmla="*/ 1558 w 10000"/>
                  <a:gd name="connsiteY28" fmla="*/ 5791 h 10000"/>
                  <a:gd name="connsiteX29" fmla="*/ 1914 w 10000"/>
                  <a:gd name="connsiteY29" fmla="*/ 5791 h 10000"/>
                  <a:gd name="connsiteX30" fmla="*/ 1914 w 10000"/>
                  <a:gd name="connsiteY30" fmla="*/ 7043 h 10000"/>
                  <a:gd name="connsiteX31" fmla="*/ 853 w 10000"/>
                  <a:gd name="connsiteY31" fmla="*/ 7043 h 10000"/>
                  <a:gd name="connsiteX32" fmla="*/ 853 w 10000"/>
                  <a:gd name="connsiteY32" fmla="*/ 7818 h 10000"/>
                  <a:gd name="connsiteX33" fmla="*/ 1397 w 10000"/>
                  <a:gd name="connsiteY33" fmla="*/ 7838 h 10000"/>
                  <a:gd name="connsiteX34" fmla="*/ 2134 w 10000"/>
                  <a:gd name="connsiteY34" fmla="*/ 7315 h 10000"/>
                  <a:gd name="connsiteX35" fmla="*/ 2128 w 10000"/>
                  <a:gd name="connsiteY35" fmla="*/ 7818 h 10000"/>
                  <a:gd name="connsiteX36" fmla="*/ 2807 w 10000"/>
                  <a:gd name="connsiteY36" fmla="*/ 7368 h 10000"/>
                  <a:gd name="connsiteX37" fmla="*/ 2807 w 10000"/>
                  <a:gd name="connsiteY37" fmla="*/ 7818 h 10000"/>
                  <a:gd name="connsiteX38" fmla="*/ 3478 w 10000"/>
                  <a:gd name="connsiteY38" fmla="*/ 7361 h 10000"/>
                  <a:gd name="connsiteX39" fmla="*/ 3484 w 10000"/>
                  <a:gd name="connsiteY39" fmla="*/ 7811 h 10000"/>
                  <a:gd name="connsiteX40" fmla="*/ 4130 w 10000"/>
                  <a:gd name="connsiteY40" fmla="*/ 7328 h 10000"/>
                  <a:gd name="connsiteX41" fmla="*/ 4130 w 10000"/>
                  <a:gd name="connsiteY41" fmla="*/ 8613 h 10000"/>
                  <a:gd name="connsiteX42" fmla="*/ 4205 w 10000"/>
                  <a:gd name="connsiteY42" fmla="*/ 8520 h 10000"/>
                  <a:gd name="connsiteX43" fmla="*/ 4278 w 10000"/>
                  <a:gd name="connsiteY43" fmla="*/ 8434 h 10000"/>
                  <a:gd name="connsiteX44" fmla="*/ 4368 w 10000"/>
                  <a:gd name="connsiteY44" fmla="*/ 8361 h 10000"/>
                  <a:gd name="connsiteX45" fmla="*/ 4467 w 10000"/>
                  <a:gd name="connsiteY45" fmla="*/ 8295 h 10000"/>
                  <a:gd name="connsiteX46" fmla="*/ 4567 w 10000"/>
                  <a:gd name="connsiteY46" fmla="*/ 8249 h 10000"/>
                  <a:gd name="connsiteX47" fmla="*/ 4674 w 10000"/>
                  <a:gd name="connsiteY47" fmla="*/ 8215 h 10000"/>
                  <a:gd name="connsiteX48" fmla="*/ 4786 w 10000"/>
                  <a:gd name="connsiteY48" fmla="*/ 8189 h 10000"/>
                  <a:gd name="connsiteX49" fmla="*/ 4915 w 10000"/>
                  <a:gd name="connsiteY49" fmla="*/ 8182 h 10000"/>
                  <a:gd name="connsiteX50" fmla="*/ 5091 w 10000"/>
                  <a:gd name="connsiteY50" fmla="*/ 8195 h 10000"/>
                  <a:gd name="connsiteX51" fmla="*/ 5266 w 10000"/>
                  <a:gd name="connsiteY51" fmla="*/ 8242 h 10000"/>
                  <a:gd name="connsiteX52" fmla="*/ 5406 w 10000"/>
                  <a:gd name="connsiteY52" fmla="*/ 8321 h 10000"/>
                  <a:gd name="connsiteX53" fmla="*/ 5549 w 10000"/>
                  <a:gd name="connsiteY53" fmla="*/ 8421 h 10000"/>
                  <a:gd name="connsiteX54" fmla="*/ 5670 w 10000"/>
                  <a:gd name="connsiteY54" fmla="*/ 8540 h 10000"/>
                  <a:gd name="connsiteX55" fmla="*/ 5750 w 10000"/>
                  <a:gd name="connsiteY55" fmla="*/ 8686 h 10000"/>
                  <a:gd name="connsiteX56" fmla="*/ 5824 w 10000"/>
                  <a:gd name="connsiteY56" fmla="*/ 8838 h 10000"/>
                  <a:gd name="connsiteX57" fmla="*/ 5849 w 10000"/>
                  <a:gd name="connsiteY57" fmla="*/ 9004 h 10000"/>
                  <a:gd name="connsiteX58" fmla="*/ 5883 w 10000"/>
                  <a:gd name="connsiteY58" fmla="*/ 8997 h 10000"/>
                  <a:gd name="connsiteX59" fmla="*/ 5910 w 10000"/>
                  <a:gd name="connsiteY59" fmla="*/ 8997 h 10000"/>
                  <a:gd name="connsiteX60" fmla="*/ 5937 w 10000"/>
                  <a:gd name="connsiteY60" fmla="*/ 8991 h 10000"/>
                  <a:gd name="connsiteX61" fmla="*/ 5963 w 10000"/>
                  <a:gd name="connsiteY61" fmla="*/ 8991 h 10000"/>
                  <a:gd name="connsiteX62" fmla="*/ 5997 w 10000"/>
                  <a:gd name="connsiteY62" fmla="*/ 8984 h 10000"/>
                  <a:gd name="connsiteX63" fmla="*/ 6029 w 10000"/>
                  <a:gd name="connsiteY63" fmla="*/ 8984 h 10000"/>
                  <a:gd name="connsiteX64" fmla="*/ 6057 w 10000"/>
                  <a:gd name="connsiteY64" fmla="*/ 8984 h 10000"/>
                  <a:gd name="connsiteX65" fmla="*/ 6092 w 10000"/>
                  <a:gd name="connsiteY65" fmla="*/ 8984 h 10000"/>
                  <a:gd name="connsiteX66" fmla="*/ 6232 w 10000"/>
                  <a:gd name="connsiteY66" fmla="*/ 8991 h 10000"/>
                  <a:gd name="connsiteX67" fmla="*/ 6360 w 10000"/>
                  <a:gd name="connsiteY67" fmla="*/ 9024 h 10000"/>
                  <a:gd name="connsiteX68" fmla="*/ 6487 w 10000"/>
                  <a:gd name="connsiteY68" fmla="*/ 9070 h 10000"/>
                  <a:gd name="connsiteX69" fmla="*/ 6603 w 10000"/>
                  <a:gd name="connsiteY69" fmla="*/ 9137 h 10000"/>
                  <a:gd name="connsiteX70" fmla="*/ 6709 w 10000"/>
                  <a:gd name="connsiteY70" fmla="*/ 9216 h 10000"/>
                  <a:gd name="connsiteX71" fmla="*/ 6804 w 10000"/>
                  <a:gd name="connsiteY71" fmla="*/ 9302 h 10000"/>
                  <a:gd name="connsiteX72" fmla="*/ 6879 w 10000"/>
                  <a:gd name="connsiteY72" fmla="*/ 9415 h 10000"/>
                  <a:gd name="connsiteX73" fmla="*/ 6946 w 10000"/>
                  <a:gd name="connsiteY73" fmla="*/ 9527 h 10000"/>
                  <a:gd name="connsiteX74" fmla="*/ 3110 w 10000"/>
                  <a:gd name="connsiteY74" fmla="*/ 9527 h 10000"/>
                  <a:gd name="connsiteX75" fmla="*/ 3149 w 10000"/>
                  <a:gd name="connsiteY75" fmla="*/ 9441 h 10000"/>
                  <a:gd name="connsiteX76" fmla="*/ 3203 w 10000"/>
                  <a:gd name="connsiteY76" fmla="*/ 9355 h 10000"/>
                  <a:gd name="connsiteX77" fmla="*/ 3258 w 10000"/>
                  <a:gd name="connsiteY77" fmla="*/ 9289 h 10000"/>
                  <a:gd name="connsiteX78" fmla="*/ 3329 w 10000"/>
                  <a:gd name="connsiteY78" fmla="*/ 9223 h 10000"/>
                  <a:gd name="connsiteX79" fmla="*/ 3397 w 10000"/>
                  <a:gd name="connsiteY79" fmla="*/ 9170 h 10000"/>
                  <a:gd name="connsiteX80" fmla="*/ 3478 w 10000"/>
                  <a:gd name="connsiteY80" fmla="*/ 9117 h 10000"/>
                  <a:gd name="connsiteX81" fmla="*/ 3559 w 10000"/>
                  <a:gd name="connsiteY81" fmla="*/ 9077 h 10000"/>
                  <a:gd name="connsiteX82" fmla="*/ 3654 w 10000"/>
                  <a:gd name="connsiteY82" fmla="*/ 9044 h 10000"/>
                  <a:gd name="connsiteX83" fmla="*/ 3654 w 10000"/>
                  <a:gd name="connsiteY83" fmla="*/ 8195 h 10000"/>
                  <a:gd name="connsiteX84" fmla="*/ 484 w 10000"/>
                  <a:gd name="connsiteY84" fmla="*/ 8209 h 10000"/>
                  <a:gd name="connsiteX85" fmla="*/ 484 w 10000"/>
                  <a:gd name="connsiteY85" fmla="*/ 8838 h 10000"/>
                  <a:gd name="connsiteX86" fmla="*/ 424 w 10000"/>
                  <a:gd name="connsiteY86" fmla="*/ 8918 h 10000"/>
                  <a:gd name="connsiteX87" fmla="*/ 378 w 10000"/>
                  <a:gd name="connsiteY87" fmla="*/ 9004 h 10000"/>
                  <a:gd name="connsiteX88" fmla="*/ 342 w 10000"/>
                  <a:gd name="connsiteY88" fmla="*/ 9097 h 10000"/>
                  <a:gd name="connsiteX89" fmla="*/ 329 w 10000"/>
                  <a:gd name="connsiteY89" fmla="*/ 9203 h 10000"/>
                  <a:gd name="connsiteX90" fmla="*/ 302 w 10000"/>
                  <a:gd name="connsiteY90" fmla="*/ 9196 h 10000"/>
                  <a:gd name="connsiteX91" fmla="*/ 281 w 10000"/>
                  <a:gd name="connsiteY91" fmla="*/ 9196 h 10000"/>
                  <a:gd name="connsiteX92" fmla="*/ 608 w 10000"/>
                  <a:gd name="connsiteY92" fmla="*/ 8657 h 10000"/>
                  <a:gd name="connsiteX93" fmla="*/ 817 w 10000"/>
                  <a:gd name="connsiteY93" fmla="*/ 8657 h 10000"/>
                  <a:gd name="connsiteX94" fmla="*/ 670 w 10000"/>
                  <a:gd name="connsiteY94" fmla="*/ 8486 h 10000"/>
                  <a:gd name="connsiteX95" fmla="*/ 243 w 10000"/>
                  <a:gd name="connsiteY95" fmla="*/ 8269 h 10000"/>
                  <a:gd name="connsiteX96" fmla="*/ 1347 w 10000"/>
                  <a:gd name="connsiteY96" fmla="*/ 9184 h 10000"/>
                  <a:gd name="connsiteX97" fmla="*/ 1103 w 10000"/>
                  <a:gd name="connsiteY97" fmla="*/ 9282 h 10000"/>
                  <a:gd name="connsiteX98" fmla="*/ 512 w 10000"/>
                  <a:gd name="connsiteY98" fmla="*/ 8684 h 10000"/>
                  <a:gd name="connsiteX99" fmla="*/ 401 w 10000"/>
                  <a:gd name="connsiteY99" fmla="*/ 8678 h 10000"/>
                  <a:gd name="connsiteX100" fmla="*/ 0 w 10000"/>
                  <a:gd name="connsiteY100" fmla="*/ 7088 h 10000"/>
                  <a:gd name="connsiteX101" fmla="*/ 905 w 10000"/>
                  <a:gd name="connsiteY101" fmla="*/ 8758 h 10000"/>
                  <a:gd name="connsiteX102" fmla="*/ 548 w 10000"/>
                  <a:gd name="connsiteY102" fmla="*/ 8945 h 10000"/>
                  <a:gd name="connsiteX103" fmla="*/ 993 w 10000"/>
                  <a:gd name="connsiteY103" fmla="*/ 9002 h 10000"/>
                  <a:gd name="connsiteX104" fmla="*/ 1463 w 10000"/>
                  <a:gd name="connsiteY104" fmla="*/ 9426 h 10000"/>
                  <a:gd name="connsiteX105" fmla="*/ 8461 w 10000"/>
                  <a:gd name="connsiteY105" fmla="*/ 9998 h 10000"/>
                  <a:gd name="connsiteX106" fmla="*/ 8629 w 10000"/>
                  <a:gd name="connsiteY106" fmla="*/ 9231 h 10000"/>
                  <a:gd name="connsiteX107" fmla="*/ 9118 w 10000"/>
                  <a:gd name="connsiteY107" fmla="*/ 8935 h 10000"/>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281 w 10000"/>
                  <a:gd name="connsiteY91" fmla="*/ 9196 h 10294"/>
                  <a:gd name="connsiteX92" fmla="*/ 608 w 10000"/>
                  <a:gd name="connsiteY92" fmla="*/ 8657 h 10294"/>
                  <a:gd name="connsiteX93" fmla="*/ 817 w 10000"/>
                  <a:gd name="connsiteY93" fmla="*/ 8657 h 10294"/>
                  <a:gd name="connsiteX94" fmla="*/ 670 w 10000"/>
                  <a:gd name="connsiteY94" fmla="*/ 8486 h 10294"/>
                  <a:gd name="connsiteX95" fmla="*/ 243 w 10000"/>
                  <a:gd name="connsiteY95" fmla="*/ 8269 h 10294"/>
                  <a:gd name="connsiteX96" fmla="*/ 1347 w 10000"/>
                  <a:gd name="connsiteY96" fmla="*/ 9184 h 10294"/>
                  <a:gd name="connsiteX97" fmla="*/ 1103 w 10000"/>
                  <a:gd name="connsiteY97" fmla="*/ 9282 h 10294"/>
                  <a:gd name="connsiteX98" fmla="*/ 512 w 10000"/>
                  <a:gd name="connsiteY98" fmla="*/ 8684 h 10294"/>
                  <a:gd name="connsiteX99" fmla="*/ 401 w 10000"/>
                  <a:gd name="connsiteY99" fmla="*/ 8678 h 10294"/>
                  <a:gd name="connsiteX100" fmla="*/ 0 w 10000"/>
                  <a:gd name="connsiteY100" fmla="*/ 7088 h 10294"/>
                  <a:gd name="connsiteX101" fmla="*/ 905 w 10000"/>
                  <a:gd name="connsiteY101" fmla="*/ 8758 h 10294"/>
                  <a:gd name="connsiteX102" fmla="*/ 548 w 10000"/>
                  <a:gd name="connsiteY102" fmla="*/ 8945 h 10294"/>
                  <a:gd name="connsiteX103" fmla="*/ 993 w 10000"/>
                  <a:gd name="connsiteY103" fmla="*/ 9002 h 10294"/>
                  <a:gd name="connsiteX104" fmla="*/ 1463 w 10000"/>
                  <a:gd name="connsiteY104" fmla="*/ 9426 h 10294"/>
                  <a:gd name="connsiteX105" fmla="*/ 6226 w 10000"/>
                  <a:gd name="connsiteY105" fmla="*/ 10294 h 10294"/>
                  <a:gd name="connsiteX106" fmla="*/ 8629 w 10000"/>
                  <a:gd name="connsiteY106" fmla="*/ 9231 h 10294"/>
                  <a:gd name="connsiteX107" fmla="*/ 9118 w 10000"/>
                  <a:gd name="connsiteY107"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302 w 10000"/>
                  <a:gd name="connsiteY90" fmla="*/ 9196 h 10294"/>
                  <a:gd name="connsiteX91" fmla="*/ 608 w 10000"/>
                  <a:gd name="connsiteY91" fmla="*/ 8657 h 10294"/>
                  <a:gd name="connsiteX92" fmla="*/ 817 w 10000"/>
                  <a:gd name="connsiteY92" fmla="*/ 8657 h 10294"/>
                  <a:gd name="connsiteX93" fmla="*/ 670 w 10000"/>
                  <a:gd name="connsiteY93" fmla="*/ 8486 h 10294"/>
                  <a:gd name="connsiteX94" fmla="*/ 243 w 10000"/>
                  <a:gd name="connsiteY94" fmla="*/ 8269 h 10294"/>
                  <a:gd name="connsiteX95" fmla="*/ 1347 w 10000"/>
                  <a:gd name="connsiteY95" fmla="*/ 9184 h 10294"/>
                  <a:gd name="connsiteX96" fmla="*/ 1103 w 10000"/>
                  <a:gd name="connsiteY96" fmla="*/ 9282 h 10294"/>
                  <a:gd name="connsiteX97" fmla="*/ 512 w 10000"/>
                  <a:gd name="connsiteY97" fmla="*/ 8684 h 10294"/>
                  <a:gd name="connsiteX98" fmla="*/ 401 w 10000"/>
                  <a:gd name="connsiteY98" fmla="*/ 8678 h 10294"/>
                  <a:gd name="connsiteX99" fmla="*/ 0 w 10000"/>
                  <a:gd name="connsiteY99" fmla="*/ 7088 h 10294"/>
                  <a:gd name="connsiteX100" fmla="*/ 905 w 10000"/>
                  <a:gd name="connsiteY100" fmla="*/ 8758 h 10294"/>
                  <a:gd name="connsiteX101" fmla="*/ 548 w 10000"/>
                  <a:gd name="connsiteY101" fmla="*/ 8945 h 10294"/>
                  <a:gd name="connsiteX102" fmla="*/ 993 w 10000"/>
                  <a:gd name="connsiteY102" fmla="*/ 9002 h 10294"/>
                  <a:gd name="connsiteX103" fmla="*/ 1463 w 10000"/>
                  <a:gd name="connsiteY103" fmla="*/ 9426 h 10294"/>
                  <a:gd name="connsiteX104" fmla="*/ 6226 w 10000"/>
                  <a:gd name="connsiteY104" fmla="*/ 10294 h 10294"/>
                  <a:gd name="connsiteX105" fmla="*/ 8629 w 10000"/>
                  <a:gd name="connsiteY105" fmla="*/ 9231 h 10294"/>
                  <a:gd name="connsiteX106" fmla="*/ 9118 w 10000"/>
                  <a:gd name="connsiteY106"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329 w 10000"/>
                  <a:gd name="connsiteY89" fmla="*/ 9203 h 10294"/>
                  <a:gd name="connsiteX90" fmla="*/ 608 w 10000"/>
                  <a:gd name="connsiteY90" fmla="*/ 8657 h 10294"/>
                  <a:gd name="connsiteX91" fmla="*/ 817 w 10000"/>
                  <a:gd name="connsiteY91" fmla="*/ 8657 h 10294"/>
                  <a:gd name="connsiteX92" fmla="*/ 670 w 10000"/>
                  <a:gd name="connsiteY92" fmla="*/ 8486 h 10294"/>
                  <a:gd name="connsiteX93" fmla="*/ 243 w 10000"/>
                  <a:gd name="connsiteY93" fmla="*/ 8269 h 10294"/>
                  <a:gd name="connsiteX94" fmla="*/ 1347 w 10000"/>
                  <a:gd name="connsiteY94" fmla="*/ 9184 h 10294"/>
                  <a:gd name="connsiteX95" fmla="*/ 1103 w 10000"/>
                  <a:gd name="connsiteY95" fmla="*/ 9282 h 10294"/>
                  <a:gd name="connsiteX96" fmla="*/ 512 w 10000"/>
                  <a:gd name="connsiteY96" fmla="*/ 8684 h 10294"/>
                  <a:gd name="connsiteX97" fmla="*/ 401 w 10000"/>
                  <a:gd name="connsiteY97" fmla="*/ 8678 h 10294"/>
                  <a:gd name="connsiteX98" fmla="*/ 0 w 10000"/>
                  <a:gd name="connsiteY98" fmla="*/ 7088 h 10294"/>
                  <a:gd name="connsiteX99" fmla="*/ 905 w 10000"/>
                  <a:gd name="connsiteY99" fmla="*/ 8758 h 10294"/>
                  <a:gd name="connsiteX100" fmla="*/ 548 w 10000"/>
                  <a:gd name="connsiteY100" fmla="*/ 8945 h 10294"/>
                  <a:gd name="connsiteX101" fmla="*/ 993 w 10000"/>
                  <a:gd name="connsiteY101" fmla="*/ 9002 h 10294"/>
                  <a:gd name="connsiteX102" fmla="*/ 1463 w 10000"/>
                  <a:gd name="connsiteY102" fmla="*/ 9426 h 10294"/>
                  <a:gd name="connsiteX103" fmla="*/ 6226 w 10000"/>
                  <a:gd name="connsiteY103" fmla="*/ 10294 h 10294"/>
                  <a:gd name="connsiteX104" fmla="*/ 8629 w 10000"/>
                  <a:gd name="connsiteY104" fmla="*/ 9231 h 10294"/>
                  <a:gd name="connsiteX105" fmla="*/ 9118 w 10000"/>
                  <a:gd name="connsiteY105"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548 w 10000"/>
                  <a:gd name="connsiteY99" fmla="*/ 8945 h 10294"/>
                  <a:gd name="connsiteX100" fmla="*/ 993 w 10000"/>
                  <a:gd name="connsiteY100" fmla="*/ 9002 h 10294"/>
                  <a:gd name="connsiteX101" fmla="*/ 1463 w 10000"/>
                  <a:gd name="connsiteY101" fmla="*/ 9426 h 10294"/>
                  <a:gd name="connsiteX102" fmla="*/ 6226 w 10000"/>
                  <a:gd name="connsiteY102" fmla="*/ 10294 h 10294"/>
                  <a:gd name="connsiteX103" fmla="*/ 8629 w 10000"/>
                  <a:gd name="connsiteY103" fmla="*/ 9231 h 10294"/>
                  <a:gd name="connsiteX104" fmla="*/ 9118 w 10000"/>
                  <a:gd name="connsiteY104"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342 w 10000"/>
                  <a:gd name="connsiteY88" fmla="*/ 9097 h 10294"/>
                  <a:gd name="connsiteX89" fmla="*/ 608 w 10000"/>
                  <a:gd name="connsiteY89" fmla="*/ 8657 h 10294"/>
                  <a:gd name="connsiteX90" fmla="*/ 817 w 10000"/>
                  <a:gd name="connsiteY90" fmla="*/ 8657 h 10294"/>
                  <a:gd name="connsiteX91" fmla="*/ 670 w 10000"/>
                  <a:gd name="connsiteY91" fmla="*/ 8486 h 10294"/>
                  <a:gd name="connsiteX92" fmla="*/ 243 w 10000"/>
                  <a:gd name="connsiteY92" fmla="*/ 8269 h 10294"/>
                  <a:gd name="connsiteX93" fmla="*/ 1347 w 10000"/>
                  <a:gd name="connsiteY93" fmla="*/ 9184 h 10294"/>
                  <a:gd name="connsiteX94" fmla="*/ 1103 w 10000"/>
                  <a:gd name="connsiteY94" fmla="*/ 9282 h 10294"/>
                  <a:gd name="connsiteX95" fmla="*/ 512 w 10000"/>
                  <a:gd name="connsiteY95" fmla="*/ 8684 h 10294"/>
                  <a:gd name="connsiteX96" fmla="*/ 401 w 10000"/>
                  <a:gd name="connsiteY96" fmla="*/ 8678 h 10294"/>
                  <a:gd name="connsiteX97" fmla="*/ 0 w 10000"/>
                  <a:gd name="connsiteY97" fmla="*/ 7088 h 10294"/>
                  <a:gd name="connsiteX98" fmla="*/ 905 w 10000"/>
                  <a:gd name="connsiteY98" fmla="*/ 8758 h 10294"/>
                  <a:gd name="connsiteX99" fmla="*/ 993 w 10000"/>
                  <a:gd name="connsiteY99" fmla="*/ 9002 h 10294"/>
                  <a:gd name="connsiteX100" fmla="*/ 1463 w 10000"/>
                  <a:gd name="connsiteY100" fmla="*/ 9426 h 10294"/>
                  <a:gd name="connsiteX101" fmla="*/ 6226 w 10000"/>
                  <a:gd name="connsiteY101" fmla="*/ 10294 h 10294"/>
                  <a:gd name="connsiteX102" fmla="*/ 8629 w 10000"/>
                  <a:gd name="connsiteY102" fmla="*/ 9231 h 10294"/>
                  <a:gd name="connsiteX103" fmla="*/ 9118 w 10000"/>
                  <a:gd name="connsiteY103"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378 w 10000"/>
                  <a:gd name="connsiteY87" fmla="*/ 9004 h 10294"/>
                  <a:gd name="connsiteX88" fmla="*/ 608 w 10000"/>
                  <a:gd name="connsiteY88" fmla="*/ 8657 h 10294"/>
                  <a:gd name="connsiteX89" fmla="*/ 817 w 10000"/>
                  <a:gd name="connsiteY89" fmla="*/ 8657 h 10294"/>
                  <a:gd name="connsiteX90" fmla="*/ 670 w 10000"/>
                  <a:gd name="connsiteY90" fmla="*/ 8486 h 10294"/>
                  <a:gd name="connsiteX91" fmla="*/ 243 w 10000"/>
                  <a:gd name="connsiteY91" fmla="*/ 8269 h 10294"/>
                  <a:gd name="connsiteX92" fmla="*/ 1347 w 10000"/>
                  <a:gd name="connsiteY92" fmla="*/ 9184 h 10294"/>
                  <a:gd name="connsiteX93" fmla="*/ 1103 w 10000"/>
                  <a:gd name="connsiteY93" fmla="*/ 9282 h 10294"/>
                  <a:gd name="connsiteX94" fmla="*/ 512 w 10000"/>
                  <a:gd name="connsiteY94" fmla="*/ 8684 h 10294"/>
                  <a:gd name="connsiteX95" fmla="*/ 401 w 10000"/>
                  <a:gd name="connsiteY95" fmla="*/ 8678 h 10294"/>
                  <a:gd name="connsiteX96" fmla="*/ 0 w 10000"/>
                  <a:gd name="connsiteY96" fmla="*/ 7088 h 10294"/>
                  <a:gd name="connsiteX97" fmla="*/ 905 w 10000"/>
                  <a:gd name="connsiteY97" fmla="*/ 8758 h 10294"/>
                  <a:gd name="connsiteX98" fmla="*/ 993 w 10000"/>
                  <a:gd name="connsiteY98" fmla="*/ 9002 h 10294"/>
                  <a:gd name="connsiteX99" fmla="*/ 1463 w 10000"/>
                  <a:gd name="connsiteY99" fmla="*/ 9426 h 10294"/>
                  <a:gd name="connsiteX100" fmla="*/ 6226 w 10000"/>
                  <a:gd name="connsiteY100" fmla="*/ 10294 h 10294"/>
                  <a:gd name="connsiteX101" fmla="*/ 8629 w 10000"/>
                  <a:gd name="connsiteY101" fmla="*/ 9231 h 10294"/>
                  <a:gd name="connsiteX102" fmla="*/ 9118 w 10000"/>
                  <a:gd name="connsiteY102"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424 w 10000"/>
                  <a:gd name="connsiteY86" fmla="*/ 8918 h 10294"/>
                  <a:gd name="connsiteX87" fmla="*/ 608 w 10000"/>
                  <a:gd name="connsiteY87" fmla="*/ 8657 h 10294"/>
                  <a:gd name="connsiteX88" fmla="*/ 817 w 10000"/>
                  <a:gd name="connsiteY88" fmla="*/ 8657 h 10294"/>
                  <a:gd name="connsiteX89" fmla="*/ 670 w 10000"/>
                  <a:gd name="connsiteY89" fmla="*/ 8486 h 10294"/>
                  <a:gd name="connsiteX90" fmla="*/ 243 w 10000"/>
                  <a:gd name="connsiteY90" fmla="*/ 8269 h 10294"/>
                  <a:gd name="connsiteX91" fmla="*/ 1347 w 10000"/>
                  <a:gd name="connsiteY91" fmla="*/ 9184 h 10294"/>
                  <a:gd name="connsiteX92" fmla="*/ 1103 w 10000"/>
                  <a:gd name="connsiteY92" fmla="*/ 9282 h 10294"/>
                  <a:gd name="connsiteX93" fmla="*/ 512 w 10000"/>
                  <a:gd name="connsiteY93" fmla="*/ 8684 h 10294"/>
                  <a:gd name="connsiteX94" fmla="*/ 401 w 10000"/>
                  <a:gd name="connsiteY94" fmla="*/ 8678 h 10294"/>
                  <a:gd name="connsiteX95" fmla="*/ 0 w 10000"/>
                  <a:gd name="connsiteY95" fmla="*/ 7088 h 10294"/>
                  <a:gd name="connsiteX96" fmla="*/ 905 w 10000"/>
                  <a:gd name="connsiteY96" fmla="*/ 8758 h 10294"/>
                  <a:gd name="connsiteX97" fmla="*/ 993 w 10000"/>
                  <a:gd name="connsiteY97" fmla="*/ 9002 h 10294"/>
                  <a:gd name="connsiteX98" fmla="*/ 1463 w 10000"/>
                  <a:gd name="connsiteY98" fmla="*/ 9426 h 10294"/>
                  <a:gd name="connsiteX99" fmla="*/ 6226 w 10000"/>
                  <a:gd name="connsiteY99" fmla="*/ 10294 h 10294"/>
                  <a:gd name="connsiteX100" fmla="*/ 8629 w 10000"/>
                  <a:gd name="connsiteY100" fmla="*/ 9231 h 10294"/>
                  <a:gd name="connsiteX101" fmla="*/ 9118 w 10000"/>
                  <a:gd name="connsiteY101" fmla="*/ 8935 h 10294"/>
                  <a:gd name="connsiteX0" fmla="*/ 9118 w 10000"/>
                  <a:gd name="connsiteY0" fmla="*/ 8935 h 10294"/>
                  <a:gd name="connsiteX1" fmla="*/ 10000 w 10000"/>
                  <a:gd name="connsiteY1" fmla="*/ 7381 h 10294"/>
                  <a:gd name="connsiteX2" fmla="*/ 9173 w 10000"/>
                  <a:gd name="connsiteY2" fmla="*/ 7381 h 10294"/>
                  <a:gd name="connsiteX3" fmla="*/ 9173 w 10000"/>
                  <a:gd name="connsiteY3" fmla="*/ 4128 h 10294"/>
                  <a:gd name="connsiteX4" fmla="*/ 7133 w 10000"/>
                  <a:gd name="connsiteY4" fmla="*/ 4128 h 10294"/>
                  <a:gd name="connsiteX5" fmla="*/ 7133 w 10000"/>
                  <a:gd name="connsiteY5" fmla="*/ 3816 h 10294"/>
                  <a:gd name="connsiteX6" fmla="*/ 8764 w 10000"/>
                  <a:gd name="connsiteY6" fmla="*/ 3816 h 10294"/>
                  <a:gd name="connsiteX7" fmla="*/ 8764 w 10000"/>
                  <a:gd name="connsiteY7" fmla="*/ 3498 h 10294"/>
                  <a:gd name="connsiteX8" fmla="*/ 7133 w 10000"/>
                  <a:gd name="connsiteY8" fmla="*/ 3498 h 10294"/>
                  <a:gd name="connsiteX9" fmla="*/ 7133 w 10000"/>
                  <a:gd name="connsiteY9" fmla="*/ 1365 h 10294"/>
                  <a:gd name="connsiteX10" fmla="*/ 4733 w 10000"/>
                  <a:gd name="connsiteY10" fmla="*/ 550 h 10294"/>
                  <a:gd name="connsiteX11" fmla="*/ 4733 w 10000"/>
                  <a:gd name="connsiteY11" fmla="*/ 5672 h 10294"/>
                  <a:gd name="connsiteX12" fmla="*/ 4353 w 10000"/>
                  <a:gd name="connsiteY12" fmla="*/ 5678 h 10294"/>
                  <a:gd name="connsiteX13" fmla="*/ 4353 w 10000"/>
                  <a:gd name="connsiteY13" fmla="*/ 1756 h 10294"/>
                  <a:gd name="connsiteX14" fmla="*/ 3546 w 10000"/>
                  <a:gd name="connsiteY14" fmla="*/ 2061 h 10294"/>
                  <a:gd name="connsiteX15" fmla="*/ 3110 w 10000"/>
                  <a:gd name="connsiteY15" fmla="*/ 2061 h 10294"/>
                  <a:gd name="connsiteX16" fmla="*/ 3110 w 10000"/>
                  <a:gd name="connsiteY16" fmla="*/ 0 h 10294"/>
                  <a:gd name="connsiteX17" fmla="*/ 2949 w 10000"/>
                  <a:gd name="connsiteY17" fmla="*/ 0 h 10294"/>
                  <a:gd name="connsiteX18" fmla="*/ 2949 w 10000"/>
                  <a:gd name="connsiteY18" fmla="*/ 2061 h 10294"/>
                  <a:gd name="connsiteX19" fmla="*/ 2579 w 10000"/>
                  <a:gd name="connsiteY19" fmla="*/ 2061 h 10294"/>
                  <a:gd name="connsiteX20" fmla="*/ 2579 w 10000"/>
                  <a:gd name="connsiteY20" fmla="*/ 2492 h 10294"/>
                  <a:gd name="connsiteX21" fmla="*/ 1914 w 10000"/>
                  <a:gd name="connsiteY21" fmla="*/ 2815 h 10294"/>
                  <a:gd name="connsiteX22" fmla="*/ 1914 w 10000"/>
                  <a:gd name="connsiteY22" fmla="*/ 4413 h 10294"/>
                  <a:gd name="connsiteX23" fmla="*/ 1558 w 10000"/>
                  <a:gd name="connsiteY23" fmla="*/ 4413 h 10294"/>
                  <a:gd name="connsiteX24" fmla="*/ 1558 w 10000"/>
                  <a:gd name="connsiteY24" fmla="*/ 4837 h 10294"/>
                  <a:gd name="connsiteX25" fmla="*/ 1914 w 10000"/>
                  <a:gd name="connsiteY25" fmla="*/ 4837 h 10294"/>
                  <a:gd name="connsiteX26" fmla="*/ 1914 w 10000"/>
                  <a:gd name="connsiteY26" fmla="*/ 5367 h 10294"/>
                  <a:gd name="connsiteX27" fmla="*/ 1558 w 10000"/>
                  <a:gd name="connsiteY27" fmla="*/ 5367 h 10294"/>
                  <a:gd name="connsiteX28" fmla="*/ 1558 w 10000"/>
                  <a:gd name="connsiteY28" fmla="*/ 5791 h 10294"/>
                  <a:gd name="connsiteX29" fmla="*/ 1914 w 10000"/>
                  <a:gd name="connsiteY29" fmla="*/ 5791 h 10294"/>
                  <a:gd name="connsiteX30" fmla="*/ 1914 w 10000"/>
                  <a:gd name="connsiteY30" fmla="*/ 7043 h 10294"/>
                  <a:gd name="connsiteX31" fmla="*/ 853 w 10000"/>
                  <a:gd name="connsiteY31" fmla="*/ 7043 h 10294"/>
                  <a:gd name="connsiteX32" fmla="*/ 853 w 10000"/>
                  <a:gd name="connsiteY32" fmla="*/ 7818 h 10294"/>
                  <a:gd name="connsiteX33" fmla="*/ 1397 w 10000"/>
                  <a:gd name="connsiteY33" fmla="*/ 7838 h 10294"/>
                  <a:gd name="connsiteX34" fmla="*/ 2134 w 10000"/>
                  <a:gd name="connsiteY34" fmla="*/ 7315 h 10294"/>
                  <a:gd name="connsiteX35" fmla="*/ 2128 w 10000"/>
                  <a:gd name="connsiteY35" fmla="*/ 7818 h 10294"/>
                  <a:gd name="connsiteX36" fmla="*/ 2807 w 10000"/>
                  <a:gd name="connsiteY36" fmla="*/ 7368 h 10294"/>
                  <a:gd name="connsiteX37" fmla="*/ 2807 w 10000"/>
                  <a:gd name="connsiteY37" fmla="*/ 7818 h 10294"/>
                  <a:gd name="connsiteX38" fmla="*/ 3478 w 10000"/>
                  <a:gd name="connsiteY38" fmla="*/ 7361 h 10294"/>
                  <a:gd name="connsiteX39" fmla="*/ 3484 w 10000"/>
                  <a:gd name="connsiteY39" fmla="*/ 7811 h 10294"/>
                  <a:gd name="connsiteX40" fmla="*/ 4130 w 10000"/>
                  <a:gd name="connsiteY40" fmla="*/ 7328 h 10294"/>
                  <a:gd name="connsiteX41" fmla="*/ 4130 w 10000"/>
                  <a:gd name="connsiteY41" fmla="*/ 8613 h 10294"/>
                  <a:gd name="connsiteX42" fmla="*/ 4205 w 10000"/>
                  <a:gd name="connsiteY42" fmla="*/ 8520 h 10294"/>
                  <a:gd name="connsiteX43" fmla="*/ 4278 w 10000"/>
                  <a:gd name="connsiteY43" fmla="*/ 8434 h 10294"/>
                  <a:gd name="connsiteX44" fmla="*/ 4368 w 10000"/>
                  <a:gd name="connsiteY44" fmla="*/ 8361 h 10294"/>
                  <a:gd name="connsiteX45" fmla="*/ 4467 w 10000"/>
                  <a:gd name="connsiteY45" fmla="*/ 8295 h 10294"/>
                  <a:gd name="connsiteX46" fmla="*/ 4567 w 10000"/>
                  <a:gd name="connsiteY46" fmla="*/ 8249 h 10294"/>
                  <a:gd name="connsiteX47" fmla="*/ 4674 w 10000"/>
                  <a:gd name="connsiteY47" fmla="*/ 8215 h 10294"/>
                  <a:gd name="connsiteX48" fmla="*/ 4786 w 10000"/>
                  <a:gd name="connsiteY48" fmla="*/ 8189 h 10294"/>
                  <a:gd name="connsiteX49" fmla="*/ 4915 w 10000"/>
                  <a:gd name="connsiteY49" fmla="*/ 8182 h 10294"/>
                  <a:gd name="connsiteX50" fmla="*/ 5091 w 10000"/>
                  <a:gd name="connsiteY50" fmla="*/ 8195 h 10294"/>
                  <a:gd name="connsiteX51" fmla="*/ 5266 w 10000"/>
                  <a:gd name="connsiteY51" fmla="*/ 8242 h 10294"/>
                  <a:gd name="connsiteX52" fmla="*/ 5406 w 10000"/>
                  <a:gd name="connsiteY52" fmla="*/ 8321 h 10294"/>
                  <a:gd name="connsiteX53" fmla="*/ 5549 w 10000"/>
                  <a:gd name="connsiteY53" fmla="*/ 8421 h 10294"/>
                  <a:gd name="connsiteX54" fmla="*/ 5670 w 10000"/>
                  <a:gd name="connsiteY54" fmla="*/ 8540 h 10294"/>
                  <a:gd name="connsiteX55" fmla="*/ 5750 w 10000"/>
                  <a:gd name="connsiteY55" fmla="*/ 8686 h 10294"/>
                  <a:gd name="connsiteX56" fmla="*/ 5824 w 10000"/>
                  <a:gd name="connsiteY56" fmla="*/ 8838 h 10294"/>
                  <a:gd name="connsiteX57" fmla="*/ 5849 w 10000"/>
                  <a:gd name="connsiteY57" fmla="*/ 9004 h 10294"/>
                  <a:gd name="connsiteX58" fmla="*/ 5883 w 10000"/>
                  <a:gd name="connsiteY58" fmla="*/ 8997 h 10294"/>
                  <a:gd name="connsiteX59" fmla="*/ 5910 w 10000"/>
                  <a:gd name="connsiteY59" fmla="*/ 8997 h 10294"/>
                  <a:gd name="connsiteX60" fmla="*/ 5937 w 10000"/>
                  <a:gd name="connsiteY60" fmla="*/ 8991 h 10294"/>
                  <a:gd name="connsiteX61" fmla="*/ 5963 w 10000"/>
                  <a:gd name="connsiteY61" fmla="*/ 8991 h 10294"/>
                  <a:gd name="connsiteX62" fmla="*/ 5997 w 10000"/>
                  <a:gd name="connsiteY62" fmla="*/ 8984 h 10294"/>
                  <a:gd name="connsiteX63" fmla="*/ 6029 w 10000"/>
                  <a:gd name="connsiteY63" fmla="*/ 8984 h 10294"/>
                  <a:gd name="connsiteX64" fmla="*/ 6057 w 10000"/>
                  <a:gd name="connsiteY64" fmla="*/ 8984 h 10294"/>
                  <a:gd name="connsiteX65" fmla="*/ 6092 w 10000"/>
                  <a:gd name="connsiteY65" fmla="*/ 8984 h 10294"/>
                  <a:gd name="connsiteX66" fmla="*/ 6232 w 10000"/>
                  <a:gd name="connsiteY66" fmla="*/ 8991 h 10294"/>
                  <a:gd name="connsiteX67" fmla="*/ 6360 w 10000"/>
                  <a:gd name="connsiteY67" fmla="*/ 9024 h 10294"/>
                  <a:gd name="connsiteX68" fmla="*/ 6487 w 10000"/>
                  <a:gd name="connsiteY68" fmla="*/ 9070 h 10294"/>
                  <a:gd name="connsiteX69" fmla="*/ 6603 w 10000"/>
                  <a:gd name="connsiteY69" fmla="*/ 9137 h 10294"/>
                  <a:gd name="connsiteX70" fmla="*/ 6709 w 10000"/>
                  <a:gd name="connsiteY70" fmla="*/ 9216 h 10294"/>
                  <a:gd name="connsiteX71" fmla="*/ 6804 w 10000"/>
                  <a:gd name="connsiteY71" fmla="*/ 9302 h 10294"/>
                  <a:gd name="connsiteX72" fmla="*/ 6879 w 10000"/>
                  <a:gd name="connsiteY72" fmla="*/ 9415 h 10294"/>
                  <a:gd name="connsiteX73" fmla="*/ 6946 w 10000"/>
                  <a:gd name="connsiteY73" fmla="*/ 9527 h 10294"/>
                  <a:gd name="connsiteX74" fmla="*/ 3110 w 10000"/>
                  <a:gd name="connsiteY74" fmla="*/ 9527 h 10294"/>
                  <a:gd name="connsiteX75" fmla="*/ 3149 w 10000"/>
                  <a:gd name="connsiteY75" fmla="*/ 9441 h 10294"/>
                  <a:gd name="connsiteX76" fmla="*/ 3203 w 10000"/>
                  <a:gd name="connsiteY76" fmla="*/ 9355 h 10294"/>
                  <a:gd name="connsiteX77" fmla="*/ 3258 w 10000"/>
                  <a:gd name="connsiteY77" fmla="*/ 9289 h 10294"/>
                  <a:gd name="connsiteX78" fmla="*/ 3329 w 10000"/>
                  <a:gd name="connsiteY78" fmla="*/ 9223 h 10294"/>
                  <a:gd name="connsiteX79" fmla="*/ 3397 w 10000"/>
                  <a:gd name="connsiteY79" fmla="*/ 9170 h 10294"/>
                  <a:gd name="connsiteX80" fmla="*/ 3478 w 10000"/>
                  <a:gd name="connsiteY80" fmla="*/ 9117 h 10294"/>
                  <a:gd name="connsiteX81" fmla="*/ 3559 w 10000"/>
                  <a:gd name="connsiteY81" fmla="*/ 9077 h 10294"/>
                  <a:gd name="connsiteX82" fmla="*/ 3654 w 10000"/>
                  <a:gd name="connsiteY82" fmla="*/ 9044 h 10294"/>
                  <a:gd name="connsiteX83" fmla="*/ 3654 w 10000"/>
                  <a:gd name="connsiteY83" fmla="*/ 8195 h 10294"/>
                  <a:gd name="connsiteX84" fmla="*/ 484 w 10000"/>
                  <a:gd name="connsiteY84" fmla="*/ 8209 h 10294"/>
                  <a:gd name="connsiteX85" fmla="*/ 484 w 10000"/>
                  <a:gd name="connsiteY85" fmla="*/ 8838 h 10294"/>
                  <a:gd name="connsiteX86" fmla="*/ 608 w 10000"/>
                  <a:gd name="connsiteY86" fmla="*/ 8657 h 10294"/>
                  <a:gd name="connsiteX87" fmla="*/ 817 w 10000"/>
                  <a:gd name="connsiteY87" fmla="*/ 8657 h 10294"/>
                  <a:gd name="connsiteX88" fmla="*/ 670 w 10000"/>
                  <a:gd name="connsiteY88" fmla="*/ 8486 h 10294"/>
                  <a:gd name="connsiteX89" fmla="*/ 243 w 10000"/>
                  <a:gd name="connsiteY89" fmla="*/ 8269 h 10294"/>
                  <a:gd name="connsiteX90" fmla="*/ 1347 w 10000"/>
                  <a:gd name="connsiteY90" fmla="*/ 9184 h 10294"/>
                  <a:gd name="connsiteX91" fmla="*/ 1103 w 10000"/>
                  <a:gd name="connsiteY91" fmla="*/ 9282 h 10294"/>
                  <a:gd name="connsiteX92" fmla="*/ 512 w 10000"/>
                  <a:gd name="connsiteY92" fmla="*/ 8684 h 10294"/>
                  <a:gd name="connsiteX93" fmla="*/ 401 w 10000"/>
                  <a:gd name="connsiteY93" fmla="*/ 8678 h 10294"/>
                  <a:gd name="connsiteX94" fmla="*/ 0 w 10000"/>
                  <a:gd name="connsiteY94" fmla="*/ 7088 h 10294"/>
                  <a:gd name="connsiteX95" fmla="*/ 905 w 10000"/>
                  <a:gd name="connsiteY95" fmla="*/ 8758 h 10294"/>
                  <a:gd name="connsiteX96" fmla="*/ 993 w 10000"/>
                  <a:gd name="connsiteY96" fmla="*/ 9002 h 10294"/>
                  <a:gd name="connsiteX97" fmla="*/ 1463 w 10000"/>
                  <a:gd name="connsiteY97" fmla="*/ 9426 h 10294"/>
                  <a:gd name="connsiteX98" fmla="*/ 6226 w 10000"/>
                  <a:gd name="connsiteY98" fmla="*/ 10294 h 10294"/>
                  <a:gd name="connsiteX99" fmla="*/ 8629 w 10000"/>
                  <a:gd name="connsiteY99" fmla="*/ 9231 h 10294"/>
                  <a:gd name="connsiteX100" fmla="*/ 9118 w 10000"/>
                  <a:gd name="connsiteY100"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000 w 10007"/>
                  <a:gd name="connsiteY95" fmla="*/ 9002 h 10294"/>
                  <a:gd name="connsiteX96" fmla="*/ 1470 w 10007"/>
                  <a:gd name="connsiteY96" fmla="*/ 9426 h 10294"/>
                  <a:gd name="connsiteX97" fmla="*/ 6233 w 10007"/>
                  <a:gd name="connsiteY97" fmla="*/ 10294 h 10294"/>
                  <a:gd name="connsiteX98" fmla="*/ 8636 w 10007"/>
                  <a:gd name="connsiteY98" fmla="*/ 9231 h 10294"/>
                  <a:gd name="connsiteX99" fmla="*/ 9125 w 10007"/>
                  <a:gd name="connsiteY99"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491 w 10007"/>
                  <a:gd name="connsiteY85" fmla="*/ 8838 h 10294"/>
                  <a:gd name="connsiteX86" fmla="*/ 615 w 10007"/>
                  <a:gd name="connsiteY86" fmla="*/ 8657 h 10294"/>
                  <a:gd name="connsiteX87" fmla="*/ 824 w 10007"/>
                  <a:gd name="connsiteY87" fmla="*/ 8657 h 10294"/>
                  <a:gd name="connsiteX88" fmla="*/ 677 w 10007"/>
                  <a:gd name="connsiteY88" fmla="*/ 8486 h 10294"/>
                  <a:gd name="connsiteX89" fmla="*/ 250 w 10007"/>
                  <a:gd name="connsiteY89" fmla="*/ 8269 h 10294"/>
                  <a:gd name="connsiteX90" fmla="*/ 1354 w 10007"/>
                  <a:gd name="connsiteY90" fmla="*/ 9184 h 10294"/>
                  <a:gd name="connsiteX91" fmla="*/ 1110 w 10007"/>
                  <a:gd name="connsiteY91" fmla="*/ 9282 h 10294"/>
                  <a:gd name="connsiteX92" fmla="*/ 519 w 10007"/>
                  <a:gd name="connsiteY92" fmla="*/ 8684 h 10294"/>
                  <a:gd name="connsiteX93" fmla="*/ 7 w 10007"/>
                  <a:gd name="connsiteY93" fmla="*/ 7088 h 10294"/>
                  <a:gd name="connsiteX94" fmla="*/ 912 w 10007"/>
                  <a:gd name="connsiteY94" fmla="*/ 8758 h 10294"/>
                  <a:gd name="connsiteX95" fmla="*/ 1470 w 10007"/>
                  <a:gd name="connsiteY95" fmla="*/ 9426 h 10294"/>
                  <a:gd name="connsiteX96" fmla="*/ 6233 w 10007"/>
                  <a:gd name="connsiteY96" fmla="*/ 10294 h 10294"/>
                  <a:gd name="connsiteX97" fmla="*/ 8636 w 10007"/>
                  <a:gd name="connsiteY97" fmla="*/ 9231 h 10294"/>
                  <a:gd name="connsiteX98" fmla="*/ 9125 w 10007"/>
                  <a:gd name="connsiteY98"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912 w 10007"/>
                  <a:gd name="connsiteY93" fmla="*/ 8758 h 10294"/>
                  <a:gd name="connsiteX94" fmla="*/ 1470 w 10007"/>
                  <a:gd name="connsiteY94" fmla="*/ 9426 h 10294"/>
                  <a:gd name="connsiteX95" fmla="*/ 6233 w 10007"/>
                  <a:gd name="connsiteY95" fmla="*/ 10294 h 10294"/>
                  <a:gd name="connsiteX96" fmla="*/ 8636 w 10007"/>
                  <a:gd name="connsiteY96" fmla="*/ 9231 h 10294"/>
                  <a:gd name="connsiteX97" fmla="*/ 9125 w 10007"/>
                  <a:gd name="connsiteY97"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824 w 10007"/>
                  <a:gd name="connsiteY86" fmla="*/ 8657 h 10294"/>
                  <a:gd name="connsiteX87" fmla="*/ 677 w 10007"/>
                  <a:gd name="connsiteY87" fmla="*/ 8486 h 10294"/>
                  <a:gd name="connsiteX88" fmla="*/ 250 w 10007"/>
                  <a:gd name="connsiteY88" fmla="*/ 8269 h 10294"/>
                  <a:gd name="connsiteX89" fmla="*/ 1354 w 10007"/>
                  <a:gd name="connsiteY89" fmla="*/ 9184 h 10294"/>
                  <a:gd name="connsiteX90" fmla="*/ 1110 w 10007"/>
                  <a:gd name="connsiteY90" fmla="*/ 9282 h 10294"/>
                  <a:gd name="connsiteX91" fmla="*/ 519 w 10007"/>
                  <a:gd name="connsiteY91" fmla="*/ 8684 h 10294"/>
                  <a:gd name="connsiteX92" fmla="*/ 7 w 10007"/>
                  <a:gd name="connsiteY92" fmla="*/ 7088 h 10294"/>
                  <a:gd name="connsiteX93" fmla="*/ 1470 w 10007"/>
                  <a:gd name="connsiteY93" fmla="*/ 9426 h 10294"/>
                  <a:gd name="connsiteX94" fmla="*/ 6233 w 10007"/>
                  <a:gd name="connsiteY94" fmla="*/ 10294 h 10294"/>
                  <a:gd name="connsiteX95" fmla="*/ 8636 w 10007"/>
                  <a:gd name="connsiteY95" fmla="*/ 9231 h 10294"/>
                  <a:gd name="connsiteX96" fmla="*/ 9125 w 10007"/>
                  <a:gd name="connsiteY96" fmla="*/ 8935 h 10294"/>
                  <a:gd name="connsiteX0" fmla="*/ 9125 w 10007"/>
                  <a:gd name="connsiteY0" fmla="*/ 8935 h 10294"/>
                  <a:gd name="connsiteX1" fmla="*/ 10007 w 10007"/>
                  <a:gd name="connsiteY1" fmla="*/ 7381 h 10294"/>
                  <a:gd name="connsiteX2" fmla="*/ 9180 w 10007"/>
                  <a:gd name="connsiteY2" fmla="*/ 7381 h 10294"/>
                  <a:gd name="connsiteX3" fmla="*/ 9180 w 10007"/>
                  <a:gd name="connsiteY3" fmla="*/ 4128 h 10294"/>
                  <a:gd name="connsiteX4" fmla="*/ 7140 w 10007"/>
                  <a:gd name="connsiteY4" fmla="*/ 4128 h 10294"/>
                  <a:gd name="connsiteX5" fmla="*/ 7140 w 10007"/>
                  <a:gd name="connsiteY5" fmla="*/ 3816 h 10294"/>
                  <a:gd name="connsiteX6" fmla="*/ 8771 w 10007"/>
                  <a:gd name="connsiteY6" fmla="*/ 3816 h 10294"/>
                  <a:gd name="connsiteX7" fmla="*/ 8771 w 10007"/>
                  <a:gd name="connsiteY7" fmla="*/ 3498 h 10294"/>
                  <a:gd name="connsiteX8" fmla="*/ 7140 w 10007"/>
                  <a:gd name="connsiteY8" fmla="*/ 3498 h 10294"/>
                  <a:gd name="connsiteX9" fmla="*/ 7140 w 10007"/>
                  <a:gd name="connsiteY9" fmla="*/ 1365 h 10294"/>
                  <a:gd name="connsiteX10" fmla="*/ 4740 w 10007"/>
                  <a:gd name="connsiteY10" fmla="*/ 550 h 10294"/>
                  <a:gd name="connsiteX11" fmla="*/ 4740 w 10007"/>
                  <a:gd name="connsiteY11" fmla="*/ 5672 h 10294"/>
                  <a:gd name="connsiteX12" fmla="*/ 4360 w 10007"/>
                  <a:gd name="connsiteY12" fmla="*/ 5678 h 10294"/>
                  <a:gd name="connsiteX13" fmla="*/ 4360 w 10007"/>
                  <a:gd name="connsiteY13" fmla="*/ 1756 h 10294"/>
                  <a:gd name="connsiteX14" fmla="*/ 3553 w 10007"/>
                  <a:gd name="connsiteY14" fmla="*/ 2061 h 10294"/>
                  <a:gd name="connsiteX15" fmla="*/ 3117 w 10007"/>
                  <a:gd name="connsiteY15" fmla="*/ 2061 h 10294"/>
                  <a:gd name="connsiteX16" fmla="*/ 3117 w 10007"/>
                  <a:gd name="connsiteY16" fmla="*/ 0 h 10294"/>
                  <a:gd name="connsiteX17" fmla="*/ 2956 w 10007"/>
                  <a:gd name="connsiteY17" fmla="*/ 0 h 10294"/>
                  <a:gd name="connsiteX18" fmla="*/ 2956 w 10007"/>
                  <a:gd name="connsiteY18" fmla="*/ 2061 h 10294"/>
                  <a:gd name="connsiteX19" fmla="*/ 2586 w 10007"/>
                  <a:gd name="connsiteY19" fmla="*/ 2061 h 10294"/>
                  <a:gd name="connsiteX20" fmla="*/ 2586 w 10007"/>
                  <a:gd name="connsiteY20" fmla="*/ 2492 h 10294"/>
                  <a:gd name="connsiteX21" fmla="*/ 1921 w 10007"/>
                  <a:gd name="connsiteY21" fmla="*/ 2815 h 10294"/>
                  <a:gd name="connsiteX22" fmla="*/ 1921 w 10007"/>
                  <a:gd name="connsiteY22" fmla="*/ 4413 h 10294"/>
                  <a:gd name="connsiteX23" fmla="*/ 1565 w 10007"/>
                  <a:gd name="connsiteY23" fmla="*/ 4413 h 10294"/>
                  <a:gd name="connsiteX24" fmla="*/ 1565 w 10007"/>
                  <a:gd name="connsiteY24" fmla="*/ 4837 h 10294"/>
                  <a:gd name="connsiteX25" fmla="*/ 1921 w 10007"/>
                  <a:gd name="connsiteY25" fmla="*/ 4837 h 10294"/>
                  <a:gd name="connsiteX26" fmla="*/ 1921 w 10007"/>
                  <a:gd name="connsiteY26" fmla="*/ 5367 h 10294"/>
                  <a:gd name="connsiteX27" fmla="*/ 1565 w 10007"/>
                  <a:gd name="connsiteY27" fmla="*/ 5367 h 10294"/>
                  <a:gd name="connsiteX28" fmla="*/ 1565 w 10007"/>
                  <a:gd name="connsiteY28" fmla="*/ 5791 h 10294"/>
                  <a:gd name="connsiteX29" fmla="*/ 1921 w 10007"/>
                  <a:gd name="connsiteY29" fmla="*/ 5791 h 10294"/>
                  <a:gd name="connsiteX30" fmla="*/ 1921 w 10007"/>
                  <a:gd name="connsiteY30" fmla="*/ 7043 h 10294"/>
                  <a:gd name="connsiteX31" fmla="*/ 860 w 10007"/>
                  <a:gd name="connsiteY31" fmla="*/ 7043 h 10294"/>
                  <a:gd name="connsiteX32" fmla="*/ 860 w 10007"/>
                  <a:gd name="connsiteY32" fmla="*/ 7818 h 10294"/>
                  <a:gd name="connsiteX33" fmla="*/ 1404 w 10007"/>
                  <a:gd name="connsiteY33" fmla="*/ 7838 h 10294"/>
                  <a:gd name="connsiteX34" fmla="*/ 2141 w 10007"/>
                  <a:gd name="connsiteY34" fmla="*/ 7315 h 10294"/>
                  <a:gd name="connsiteX35" fmla="*/ 2135 w 10007"/>
                  <a:gd name="connsiteY35" fmla="*/ 7818 h 10294"/>
                  <a:gd name="connsiteX36" fmla="*/ 2814 w 10007"/>
                  <a:gd name="connsiteY36" fmla="*/ 7368 h 10294"/>
                  <a:gd name="connsiteX37" fmla="*/ 2814 w 10007"/>
                  <a:gd name="connsiteY37" fmla="*/ 7818 h 10294"/>
                  <a:gd name="connsiteX38" fmla="*/ 3485 w 10007"/>
                  <a:gd name="connsiteY38" fmla="*/ 7361 h 10294"/>
                  <a:gd name="connsiteX39" fmla="*/ 3491 w 10007"/>
                  <a:gd name="connsiteY39" fmla="*/ 7811 h 10294"/>
                  <a:gd name="connsiteX40" fmla="*/ 4137 w 10007"/>
                  <a:gd name="connsiteY40" fmla="*/ 7328 h 10294"/>
                  <a:gd name="connsiteX41" fmla="*/ 4137 w 10007"/>
                  <a:gd name="connsiteY41" fmla="*/ 8613 h 10294"/>
                  <a:gd name="connsiteX42" fmla="*/ 4212 w 10007"/>
                  <a:gd name="connsiteY42" fmla="*/ 8520 h 10294"/>
                  <a:gd name="connsiteX43" fmla="*/ 4285 w 10007"/>
                  <a:gd name="connsiteY43" fmla="*/ 8434 h 10294"/>
                  <a:gd name="connsiteX44" fmla="*/ 4375 w 10007"/>
                  <a:gd name="connsiteY44" fmla="*/ 8361 h 10294"/>
                  <a:gd name="connsiteX45" fmla="*/ 4474 w 10007"/>
                  <a:gd name="connsiteY45" fmla="*/ 8295 h 10294"/>
                  <a:gd name="connsiteX46" fmla="*/ 4574 w 10007"/>
                  <a:gd name="connsiteY46" fmla="*/ 8249 h 10294"/>
                  <a:gd name="connsiteX47" fmla="*/ 4681 w 10007"/>
                  <a:gd name="connsiteY47" fmla="*/ 8215 h 10294"/>
                  <a:gd name="connsiteX48" fmla="*/ 4793 w 10007"/>
                  <a:gd name="connsiteY48" fmla="*/ 8189 h 10294"/>
                  <a:gd name="connsiteX49" fmla="*/ 4922 w 10007"/>
                  <a:gd name="connsiteY49" fmla="*/ 8182 h 10294"/>
                  <a:gd name="connsiteX50" fmla="*/ 5098 w 10007"/>
                  <a:gd name="connsiteY50" fmla="*/ 8195 h 10294"/>
                  <a:gd name="connsiteX51" fmla="*/ 5273 w 10007"/>
                  <a:gd name="connsiteY51" fmla="*/ 8242 h 10294"/>
                  <a:gd name="connsiteX52" fmla="*/ 5413 w 10007"/>
                  <a:gd name="connsiteY52" fmla="*/ 8321 h 10294"/>
                  <a:gd name="connsiteX53" fmla="*/ 5556 w 10007"/>
                  <a:gd name="connsiteY53" fmla="*/ 8421 h 10294"/>
                  <a:gd name="connsiteX54" fmla="*/ 5677 w 10007"/>
                  <a:gd name="connsiteY54" fmla="*/ 8540 h 10294"/>
                  <a:gd name="connsiteX55" fmla="*/ 5757 w 10007"/>
                  <a:gd name="connsiteY55" fmla="*/ 8686 h 10294"/>
                  <a:gd name="connsiteX56" fmla="*/ 5831 w 10007"/>
                  <a:gd name="connsiteY56" fmla="*/ 8838 h 10294"/>
                  <a:gd name="connsiteX57" fmla="*/ 5856 w 10007"/>
                  <a:gd name="connsiteY57" fmla="*/ 9004 h 10294"/>
                  <a:gd name="connsiteX58" fmla="*/ 5890 w 10007"/>
                  <a:gd name="connsiteY58" fmla="*/ 8997 h 10294"/>
                  <a:gd name="connsiteX59" fmla="*/ 5917 w 10007"/>
                  <a:gd name="connsiteY59" fmla="*/ 8997 h 10294"/>
                  <a:gd name="connsiteX60" fmla="*/ 5944 w 10007"/>
                  <a:gd name="connsiteY60" fmla="*/ 8991 h 10294"/>
                  <a:gd name="connsiteX61" fmla="*/ 5970 w 10007"/>
                  <a:gd name="connsiteY61" fmla="*/ 8991 h 10294"/>
                  <a:gd name="connsiteX62" fmla="*/ 6004 w 10007"/>
                  <a:gd name="connsiteY62" fmla="*/ 8984 h 10294"/>
                  <a:gd name="connsiteX63" fmla="*/ 6036 w 10007"/>
                  <a:gd name="connsiteY63" fmla="*/ 8984 h 10294"/>
                  <a:gd name="connsiteX64" fmla="*/ 6064 w 10007"/>
                  <a:gd name="connsiteY64" fmla="*/ 8984 h 10294"/>
                  <a:gd name="connsiteX65" fmla="*/ 6099 w 10007"/>
                  <a:gd name="connsiteY65" fmla="*/ 8984 h 10294"/>
                  <a:gd name="connsiteX66" fmla="*/ 6239 w 10007"/>
                  <a:gd name="connsiteY66" fmla="*/ 8991 h 10294"/>
                  <a:gd name="connsiteX67" fmla="*/ 6367 w 10007"/>
                  <a:gd name="connsiteY67" fmla="*/ 9024 h 10294"/>
                  <a:gd name="connsiteX68" fmla="*/ 6494 w 10007"/>
                  <a:gd name="connsiteY68" fmla="*/ 9070 h 10294"/>
                  <a:gd name="connsiteX69" fmla="*/ 6610 w 10007"/>
                  <a:gd name="connsiteY69" fmla="*/ 9137 h 10294"/>
                  <a:gd name="connsiteX70" fmla="*/ 6716 w 10007"/>
                  <a:gd name="connsiteY70" fmla="*/ 9216 h 10294"/>
                  <a:gd name="connsiteX71" fmla="*/ 6811 w 10007"/>
                  <a:gd name="connsiteY71" fmla="*/ 9302 h 10294"/>
                  <a:gd name="connsiteX72" fmla="*/ 6886 w 10007"/>
                  <a:gd name="connsiteY72" fmla="*/ 9415 h 10294"/>
                  <a:gd name="connsiteX73" fmla="*/ 6953 w 10007"/>
                  <a:gd name="connsiteY73" fmla="*/ 9527 h 10294"/>
                  <a:gd name="connsiteX74" fmla="*/ 3117 w 10007"/>
                  <a:gd name="connsiteY74" fmla="*/ 9527 h 10294"/>
                  <a:gd name="connsiteX75" fmla="*/ 3156 w 10007"/>
                  <a:gd name="connsiteY75" fmla="*/ 9441 h 10294"/>
                  <a:gd name="connsiteX76" fmla="*/ 3210 w 10007"/>
                  <a:gd name="connsiteY76" fmla="*/ 9355 h 10294"/>
                  <a:gd name="connsiteX77" fmla="*/ 3265 w 10007"/>
                  <a:gd name="connsiteY77" fmla="*/ 9289 h 10294"/>
                  <a:gd name="connsiteX78" fmla="*/ 3336 w 10007"/>
                  <a:gd name="connsiteY78" fmla="*/ 9223 h 10294"/>
                  <a:gd name="connsiteX79" fmla="*/ 3404 w 10007"/>
                  <a:gd name="connsiteY79" fmla="*/ 9170 h 10294"/>
                  <a:gd name="connsiteX80" fmla="*/ 3485 w 10007"/>
                  <a:gd name="connsiteY80" fmla="*/ 9117 h 10294"/>
                  <a:gd name="connsiteX81" fmla="*/ 3566 w 10007"/>
                  <a:gd name="connsiteY81" fmla="*/ 9077 h 10294"/>
                  <a:gd name="connsiteX82" fmla="*/ 3661 w 10007"/>
                  <a:gd name="connsiteY82" fmla="*/ 9044 h 10294"/>
                  <a:gd name="connsiteX83" fmla="*/ 3661 w 10007"/>
                  <a:gd name="connsiteY83" fmla="*/ 8195 h 10294"/>
                  <a:gd name="connsiteX84" fmla="*/ 491 w 10007"/>
                  <a:gd name="connsiteY84" fmla="*/ 8209 h 10294"/>
                  <a:gd name="connsiteX85" fmla="*/ 615 w 10007"/>
                  <a:gd name="connsiteY85" fmla="*/ 8657 h 10294"/>
                  <a:gd name="connsiteX86" fmla="*/ 677 w 10007"/>
                  <a:gd name="connsiteY86" fmla="*/ 8486 h 10294"/>
                  <a:gd name="connsiteX87" fmla="*/ 250 w 10007"/>
                  <a:gd name="connsiteY87" fmla="*/ 8269 h 10294"/>
                  <a:gd name="connsiteX88" fmla="*/ 1354 w 10007"/>
                  <a:gd name="connsiteY88" fmla="*/ 9184 h 10294"/>
                  <a:gd name="connsiteX89" fmla="*/ 1110 w 10007"/>
                  <a:gd name="connsiteY89" fmla="*/ 9282 h 10294"/>
                  <a:gd name="connsiteX90" fmla="*/ 519 w 10007"/>
                  <a:gd name="connsiteY90" fmla="*/ 8684 h 10294"/>
                  <a:gd name="connsiteX91" fmla="*/ 7 w 10007"/>
                  <a:gd name="connsiteY91" fmla="*/ 7088 h 10294"/>
                  <a:gd name="connsiteX92" fmla="*/ 1470 w 10007"/>
                  <a:gd name="connsiteY92" fmla="*/ 9426 h 10294"/>
                  <a:gd name="connsiteX93" fmla="*/ 6233 w 10007"/>
                  <a:gd name="connsiteY93" fmla="*/ 10294 h 10294"/>
                  <a:gd name="connsiteX94" fmla="*/ 8636 w 10007"/>
                  <a:gd name="connsiteY94" fmla="*/ 9231 h 10294"/>
                  <a:gd name="connsiteX95" fmla="*/ 9125 w 10007"/>
                  <a:gd name="connsiteY95"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673 w 10003"/>
                  <a:gd name="connsiteY86" fmla="*/ 8486 h 10294"/>
                  <a:gd name="connsiteX87" fmla="*/ 246 w 10003"/>
                  <a:gd name="connsiteY87" fmla="*/ 8269 h 10294"/>
                  <a:gd name="connsiteX88" fmla="*/ 1350 w 10003"/>
                  <a:gd name="connsiteY88" fmla="*/ 9184 h 10294"/>
                  <a:gd name="connsiteX89" fmla="*/ 1106 w 10003"/>
                  <a:gd name="connsiteY89" fmla="*/ 9282 h 10294"/>
                  <a:gd name="connsiteX90" fmla="*/ 3 w 10003"/>
                  <a:gd name="connsiteY90" fmla="*/ 7088 h 10294"/>
                  <a:gd name="connsiteX91" fmla="*/ 1466 w 10003"/>
                  <a:gd name="connsiteY91" fmla="*/ 9426 h 10294"/>
                  <a:gd name="connsiteX92" fmla="*/ 6229 w 10003"/>
                  <a:gd name="connsiteY92" fmla="*/ 10294 h 10294"/>
                  <a:gd name="connsiteX93" fmla="*/ 8632 w 10003"/>
                  <a:gd name="connsiteY93" fmla="*/ 9231 h 10294"/>
                  <a:gd name="connsiteX94" fmla="*/ 9121 w 10003"/>
                  <a:gd name="connsiteY94"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611 w 10003"/>
                  <a:gd name="connsiteY85" fmla="*/ 8657 h 10294"/>
                  <a:gd name="connsiteX86" fmla="*/ 246 w 10003"/>
                  <a:gd name="connsiteY86" fmla="*/ 8269 h 10294"/>
                  <a:gd name="connsiteX87" fmla="*/ 1350 w 10003"/>
                  <a:gd name="connsiteY87" fmla="*/ 9184 h 10294"/>
                  <a:gd name="connsiteX88" fmla="*/ 1106 w 10003"/>
                  <a:gd name="connsiteY88" fmla="*/ 9282 h 10294"/>
                  <a:gd name="connsiteX89" fmla="*/ 3 w 10003"/>
                  <a:gd name="connsiteY89" fmla="*/ 7088 h 10294"/>
                  <a:gd name="connsiteX90" fmla="*/ 1466 w 10003"/>
                  <a:gd name="connsiteY90" fmla="*/ 9426 h 10294"/>
                  <a:gd name="connsiteX91" fmla="*/ 6229 w 10003"/>
                  <a:gd name="connsiteY91" fmla="*/ 10294 h 10294"/>
                  <a:gd name="connsiteX92" fmla="*/ 8632 w 10003"/>
                  <a:gd name="connsiteY92" fmla="*/ 9231 h 10294"/>
                  <a:gd name="connsiteX93" fmla="*/ 9121 w 10003"/>
                  <a:gd name="connsiteY93"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246 w 10003"/>
                  <a:gd name="connsiteY85" fmla="*/ 8269 h 10294"/>
                  <a:gd name="connsiteX86" fmla="*/ 1350 w 10003"/>
                  <a:gd name="connsiteY86" fmla="*/ 9184 h 10294"/>
                  <a:gd name="connsiteX87" fmla="*/ 1106 w 10003"/>
                  <a:gd name="connsiteY87" fmla="*/ 9282 h 10294"/>
                  <a:gd name="connsiteX88" fmla="*/ 3 w 10003"/>
                  <a:gd name="connsiteY88" fmla="*/ 7088 h 10294"/>
                  <a:gd name="connsiteX89" fmla="*/ 1466 w 10003"/>
                  <a:gd name="connsiteY89" fmla="*/ 9426 h 10294"/>
                  <a:gd name="connsiteX90" fmla="*/ 6229 w 10003"/>
                  <a:gd name="connsiteY90" fmla="*/ 10294 h 10294"/>
                  <a:gd name="connsiteX91" fmla="*/ 8632 w 10003"/>
                  <a:gd name="connsiteY91" fmla="*/ 9231 h 10294"/>
                  <a:gd name="connsiteX92" fmla="*/ 9121 w 10003"/>
                  <a:gd name="connsiteY92"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487 w 10003"/>
                  <a:gd name="connsiteY84" fmla="*/ 8209 h 10294"/>
                  <a:gd name="connsiteX85" fmla="*/ 1350 w 10003"/>
                  <a:gd name="connsiteY85" fmla="*/ 9184 h 10294"/>
                  <a:gd name="connsiteX86" fmla="*/ 1106 w 10003"/>
                  <a:gd name="connsiteY86" fmla="*/ 9282 h 10294"/>
                  <a:gd name="connsiteX87" fmla="*/ 3 w 10003"/>
                  <a:gd name="connsiteY87" fmla="*/ 7088 h 10294"/>
                  <a:gd name="connsiteX88" fmla="*/ 1466 w 10003"/>
                  <a:gd name="connsiteY88" fmla="*/ 9426 h 10294"/>
                  <a:gd name="connsiteX89" fmla="*/ 6229 w 10003"/>
                  <a:gd name="connsiteY89" fmla="*/ 10294 h 10294"/>
                  <a:gd name="connsiteX90" fmla="*/ 8632 w 10003"/>
                  <a:gd name="connsiteY90" fmla="*/ 9231 h 10294"/>
                  <a:gd name="connsiteX91" fmla="*/ 9121 w 10003"/>
                  <a:gd name="connsiteY91"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466 w 10003"/>
                  <a:gd name="connsiteY87" fmla="*/ 9426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106 w 10003"/>
                  <a:gd name="connsiteY85" fmla="*/ 9282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350 w 10003"/>
                  <a:gd name="connsiteY84" fmla="*/ 9184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927 w 10003"/>
                  <a:gd name="connsiteY84" fmla="*/ 8475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1 w 10003"/>
                  <a:gd name="connsiteY0" fmla="*/ 8935 h 10294"/>
                  <a:gd name="connsiteX1" fmla="*/ 10003 w 10003"/>
                  <a:gd name="connsiteY1" fmla="*/ 7381 h 10294"/>
                  <a:gd name="connsiteX2" fmla="*/ 9176 w 10003"/>
                  <a:gd name="connsiteY2" fmla="*/ 7381 h 10294"/>
                  <a:gd name="connsiteX3" fmla="*/ 9176 w 10003"/>
                  <a:gd name="connsiteY3" fmla="*/ 4128 h 10294"/>
                  <a:gd name="connsiteX4" fmla="*/ 7136 w 10003"/>
                  <a:gd name="connsiteY4" fmla="*/ 4128 h 10294"/>
                  <a:gd name="connsiteX5" fmla="*/ 7136 w 10003"/>
                  <a:gd name="connsiteY5" fmla="*/ 3816 h 10294"/>
                  <a:gd name="connsiteX6" fmla="*/ 8767 w 10003"/>
                  <a:gd name="connsiteY6" fmla="*/ 3816 h 10294"/>
                  <a:gd name="connsiteX7" fmla="*/ 8767 w 10003"/>
                  <a:gd name="connsiteY7" fmla="*/ 3498 h 10294"/>
                  <a:gd name="connsiteX8" fmla="*/ 7136 w 10003"/>
                  <a:gd name="connsiteY8" fmla="*/ 3498 h 10294"/>
                  <a:gd name="connsiteX9" fmla="*/ 7136 w 10003"/>
                  <a:gd name="connsiteY9" fmla="*/ 1365 h 10294"/>
                  <a:gd name="connsiteX10" fmla="*/ 4736 w 10003"/>
                  <a:gd name="connsiteY10" fmla="*/ 550 h 10294"/>
                  <a:gd name="connsiteX11" fmla="*/ 4736 w 10003"/>
                  <a:gd name="connsiteY11" fmla="*/ 5672 h 10294"/>
                  <a:gd name="connsiteX12" fmla="*/ 4356 w 10003"/>
                  <a:gd name="connsiteY12" fmla="*/ 5678 h 10294"/>
                  <a:gd name="connsiteX13" fmla="*/ 4356 w 10003"/>
                  <a:gd name="connsiteY13" fmla="*/ 1756 h 10294"/>
                  <a:gd name="connsiteX14" fmla="*/ 3549 w 10003"/>
                  <a:gd name="connsiteY14" fmla="*/ 2061 h 10294"/>
                  <a:gd name="connsiteX15" fmla="*/ 3113 w 10003"/>
                  <a:gd name="connsiteY15" fmla="*/ 2061 h 10294"/>
                  <a:gd name="connsiteX16" fmla="*/ 3113 w 10003"/>
                  <a:gd name="connsiteY16" fmla="*/ 0 h 10294"/>
                  <a:gd name="connsiteX17" fmla="*/ 2952 w 10003"/>
                  <a:gd name="connsiteY17" fmla="*/ 0 h 10294"/>
                  <a:gd name="connsiteX18" fmla="*/ 2952 w 10003"/>
                  <a:gd name="connsiteY18" fmla="*/ 2061 h 10294"/>
                  <a:gd name="connsiteX19" fmla="*/ 2582 w 10003"/>
                  <a:gd name="connsiteY19" fmla="*/ 2061 h 10294"/>
                  <a:gd name="connsiteX20" fmla="*/ 2582 w 10003"/>
                  <a:gd name="connsiteY20" fmla="*/ 2492 h 10294"/>
                  <a:gd name="connsiteX21" fmla="*/ 1917 w 10003"/>
                  <a:gd name="connsiteY21" fmla="*/ 2815 h 10294"/>
                  <a:gd name="connsiteX22" fmla="*/ 1917 w 10003"/>
                  <a:gd name="connsiteY22" fmla="*/ 4413 h 10294"/>
                  <a:gd name="connsiteX23" fmla="*/ 1561 w 10003"/>
                  <a:gd name="connsiteY23" fmla="*/ 4413 h 10294"/>
                  <a:gd name="connsiteX24" fmla="*/ 1561 w 10003"/>
                  <a:gd name="connsiteY24" fmla="*/ 4837 h 10294"/>
                  <a:gd name="connsiteX25" fmla="*/ 1917 w 10003"/>
                  <a:gd name="connsiteY25" fmla="*/ 4837 h 10294"/>
                  <a:gd name="connsiteX26" fmla="*/ 1917 w 10003"/>
                  <a:gd name="connsiteY26" fmla="*/ 5367 h 10294"/>
                  <a:gd name="connsiteX27" fmla="*/ 1561 w 10003"/>
                  <a:gd name="connsiteY27" fmla="*/ 5367 h 10294"/>
                  <a:gd name="connsiteX28" fmla="*/ 1561 w 10003"/>
                  <a:gd name="connsiteY28" fmla="*/ 5791 h 10294"/>
                  <a:gd name="connsiteX29" fmla="*/ 1917 w 10003"/>
                  <a:gd name="connsiteY29" fmla="*/ 5791 h 10294"/>
                  <a:gd name="connsiteX30" fmla="*/ 1917 w 10003"/>
                  <a:gd name="connsiteY30" fmla="*/ 7043 h 10294"/>
                  <a:gd name="connsiteX31" fmla="*/ 856 w 10003"/>
                  <a:gd name="connsiteY31" fmla="*/ 7043 h 10294"/>
                  <a:gd name="connsiteX32" fmla="*/ 856 w 10003"/>
                  <a:gd name="connsiteY32" fmla="*/ 7818 h 10294"/>
                  <a:gd name="connsiteX33" fmla="*/ 1400 w 10003"/>
                  <a:gd name="connsiteY33" fmla="*/ 7838 h 10294"/>
                  <a:gd name="connsiteX34" fmla="*/ 2137 w 10003"/>
                  <a:gd name="connsiteY34" fmla="*/ 7315 h 10294"/>
                  <a:gd name="connsiteX35" fmla="*/ 2131 w 10003"/>
                  <a:gd name="connsiteY35" fmla="*/ 7818 h 10294"/>
                  <a:gd name="connsiteX36" fmla="*/ 2810 w 10003"/>
                  <a:gd name="connsiteY36" fmla="*/ 7368 h 10294"/>
                  <a:gd name="connsiteX37" fmla="*/ 2810 w 10003"/>
                  <a:gd name="connsiteY37" fmla="*/ 7818 h 10294"/>
                  <a:gd name="connsiteX38" fmla="*/ 3481 w 10003"/>
                  <a:gd name="connsiteY38" fmla="*/ 7361 h 10294"/>
                  <a:gd name="connsiteX39" fmla="*/ 3487 w 10003"/>
                  <a:gd name="connsiteY39" fmla="*/ 7811 h 10294"/>
                  <a:gd name="connsiteX40" fmla="*/ 4133 w 10003"/>
                  <a:gd name="connsiteY40" fmla="*/ 7328 h 10294"/>
                  <a:gd name="connsiteX41" fmla="*/ 4133 w 10003"/>
                  <a:gd name="connsiteY41" fmla="*/ 8613 h 10294"/>
                  <a:gd name="connsiteX42" fmla="*/ 4208 w 10003"/>
                  <a:gd name="connsiteY42" fmla="*/ 8520 h 10294"/>
                  <a:gd name="connsiteX43" fmla="*/ 4281 w 10003"/>
                  <a:gd name="connsiteY43" fmla="*/ 8434 h 10294"/>
                  <a:gd name="connsiteX44" fmla="*/ 4371 w 10003"/>
                  <a:gd name="connsiteY44" fmla="*/ 8361 h 10294"/>
                  <a:gd name="connsiteX45" fmla="*/ 4470 w 10003"/>
                  <a:gd name="connsiteY45" fmla="*/ 8295 h 10294"/>
                  <a:gd name="connsiteX46" fmla="*/ 4570 w 10003"/>
                  <a:gd name="connsiteY46" fmla="*/ 8249 h 10294"/>
                  <a:gd name="connsiteX47" fmla="*/ 4677 w 10003"/>
                  <a:gd name="connsiteY47" fmla="*/ 8215 h 10294"/>
                  <a:gd name="connsiteX48" fmla="*/ 4789 w 10003"/>
                  <a:gd name="connsiteY48" fmla="*/ 8189 h 10294"/>
                  <a:gd name="connsiteX49" fmla="*/ 4918 w 10003"/>
                  <a:gd name="connsiteY49" fmla="*/ 8182 h 10294"/>
                  <a:gd name="connsiteX50" fmla="*/ 5094 w 10003"/>
                  <a:gd name="connsiteY50" fmla="*/ 8195 h 10294"/>
                  <a:gd name="connsiteX51" fmla="*/ 5269 w 10003"/>
                  <a:gd name="connsiteY51" fmla="*/ 8242 h 10294"/>
                  <a:gd name="connsiteX52" fmla="*/ 5409 w 10003"/>
                  <a:gd name="connsiteY52" fmla="*/ 8321 h 10294"/>
                  <a:gd name="connsiteX53" fmla="*/ 5552 w 10003"/>
                  <a:gd name="connsiteY53" fmla="*/ 8421 h 10294"/>
                  <a:gd name="connsiteX54" fmla="*/ 5673 w 10003"/>
                  <a:gd name="connsiteY54" fmla="*/ 8540 h 10294"/>
                  <a:gd name="connsiteX55" fmla="*/ 5753 w 10003"/>
                  <a:gd name="connsiteY55" fmla="*/ 8686 h 10294"/>
                  <a:gd name="connsiteX56" fmla="*/ 5827 w 10003"/>
                  <a:gd name="connsiteY56" fmla="*/ 8838 h 10294"/>
                  <a:gd name="connsiteX57" fmla="*/ 5852 w 10003"/>
                  <a:gd name="connsiteY57" fmla="*/ 9004 h 10294"/>
                  <a:gd name="connsiteX58" fmla="*/ 5886 w 10003"/>
                  <a:gd name="connsiteY58" fmla="*/ 8997 h 10294"/>
                  <a:gd name="connsiteX59" fmla="*/ 5913 w 10003"/>
                  <a:gd name="connsiteY59" fmla="*/ 8997 h 10294"/>
                  <a:gd name="connsiteX60" fmla="*/ 5940 w 10003"/>
                  <a:gd name="connsiteY60" fmla="*/ 8991 h 10294"/>
                  <a:gd name="connsiteX61" fmla="*/ 5966 w 10003"/>
                  <a:gd name="connsiteY61" fmla="*/ 8991 h 10294"/>
                  <a:gd name="connsiteX62" fmla="*/ 6000 w 10003"/>
                  <a:gd name="connsiteY62" fmla="*/ 8984 h 10294"/>
                  <a:gd name="connsiteX63" fmla="*/ 6032 w 10003"/>
                  <a:gd name="connsiteY63" fmla="*/ 8984 h 10294"/>
                  <a:gd name="connsiteX64" fmla="*/ 6060 w 10003"/>
                  <a:gd name="connsiteY64" fmla="*/ 8984 h 10294"/>
                  <a:gd name="connsiteX65" fmla="*/ 6095 w 10003"/>
                  <a:gd name="connsiteY65" fmla="*/ 8984 h 10294"/>
                  <a:gd name="connsiteX66" fmla="*/ 6235 w 10003"/>
                  <a:gd name="connsiteY66" fmla="*/ 8991 h 10294"/>
                  <a:gd name="connsiteX67" fmla="*/ 6363 w 10003"/>
                  <a:gd name="connsiteY67" fmla="*/ 9024 h 10294"/>
                  <a:gd name="connsiteX68" fmla="*/ 6490 w 10003"/>
                  <a:gd name="connsiteY68" fmla="*/ 9070 h 10294"/>
                  <a:gd name="connsiteX69" fmla="*/ 6606 w 10003"/>
                  <a:gd name="connsiteY69" fmla="*/ 9137 h 10294"/>
                  <a:gd name="connsiteX70" fmla="*/ 6712 w 10003"/>
                  <a:gd name="connsiteY70" fmla="*/ 9216 h 10294"/>
                  <a:gd name="connsiteX71" fmla="*/ 6807 w 10003"/>
                  <a:gd name="connsiteY71" fmla="*/ 9302 h 10294"/>
                  <a:gd name="connsiteX72" fmla="*/ 6882 w 10003"/>
                  <a:gd name="connsiteY72" fmla="*/ 9415 h 10294"/>
                  <a:gd name="connsiteX73" fmla="*/ 6949 w 10003"/>
                  <a:gd name="connsiteY73" fmla="*/ 9527 h 10294"/>
                  <a:gd name="connsiteX74" fmla="*/ 3113 w 10003"/>
                  <a:gd name="connsiteY74" fmla="*/ 9527 h 10294"/>
                  <a:gd name="connsiteX75" fmla="*/ 3152 w 10003"/>
                  <a:gd name="connsiteY75" fmla="*/ 9441 h 10294"/>
                  <a:gd name="connsiteX76" fmla="*/ 3206 w 10003"/>
                  <a:gd name="connsiteY76" fmla="*/ 9355 h 10294"/>
                  <a:gd name="connsiteX77" fmla="*/ 3261 w 10003"/>
                  <a:gd name="connsiteY77" fmla="*/ 9289 h 10294"/>
                  <a:gd name="connsiteX78" fmla="*/ 3332 w 10003"/>
                  <a:gd name="connsiteY78" fmla="*/ 9223 h 10294"/>
                  <a:gd name="connsiteX79" fmla="*/ 3400 w 10003"/>
                  <a:gd name="connsiteY79" fmla="*/ 9170 h 10294"/>
                  <a:gd name="connsiteX80" fmla="*/ 3481 w 10003"/>
                  <a:gd name="connsiteY80" fmla="*/ 9117 h 10294"/>
                  <a:gd name="connsiteX81" fmla="*/ 3562 w 10003"/>
                  <a:gd name="connsiteY81" fmla="*/ 9077 h 10294"/>
                  <a:gd name="connsiteX82" fmla="*/ 3657 w 10003"/>
                  <a:gd name="connsiteY82" fmla="*/ 9044 h 10294"/>
                  <a:gd name="connsiteX83" fmla="*/ 3657 w 10003"/>
                  <a:gd name="connsiteY83" fmla="*/ 8195 h 10294"/>
                  <a:gd name="connsiteX84" fmla="*/ 1542 w 10003"/>
                  <a:gd name="connsiteY84" fmla="*/ 8282 h 10294"/>
                  <a:gd name="connsiteX85" fmla="*/ 1362 w 10003"/>
                  <a:gd name="connsiteY85" fmla="*/ 8379 h 10294"/>
                  <a:gd name="connsiteX86" fmla="*/ 3 w 10003"/>
                  <a:gd name="connsiteY86" fmla="*/ 7088 h 10294"/>
                  <a:gd name="connsiteX87" fmla="*/ 1851 w 10003"/>
                  <a:gd name="connsiteY87" fmla="*/ 9877 h 10294"/>
                  <a:gd name="connsiteX88" fmla="*/ 6229 w 10003"/>
                  <a:gd name="connsiteY88" fmla="*/ 10294 h 10294"/>
                  <a:gd name="connsiteX89" fmla="*/ 8632 w 10003"/>
                  <a:gd name="connsiteY89" fmla="*/ 9231 h 10294"/>
                  <a:gd name="connsiteX90" fmla="*/ 9121 w 10003"/>
                  <a:gd name="connsiteY90" fmla="*/ 8935 h 10294"/>
                  <a:gd name="connsiteX0" fmla="*/ 9120 w 10002"/>
                  <a:gd name="connsiteY0" fmla="*/ 8935 h 10294"/>
                  <a:gd name="connsiteX1" fmla="*/ 10002 w 10002"/>
                  <a:gd name="connsiteY1" fmla="*/ 7381 h 10294"/>
                  <a:gd name="connsiteX2" fmla="*/ 9175 w 10002"/>
                  <a:gd name="connsiteY2" fmla="*/ 7381 h 10294"/>
                  <a:gd name="connsiteX3" fmla="*/ 9175 w 10002"/>
                  <a:gd name="connsiteY3" fmla="*/ 4128 h 10294"/>
                  <a:gd name="connsiteX4" fmla="*/ 7135 w 10002"/>
                  <a:gd name="connsiteY4" fmla="*/ 4128 h 10294"/>
                  <a:gd name="connsiteX5" fmla="*/ 7135 w 10002"/>
                  <a:gd name="connsiteY5" fmla="*/ 3816 h 10294"/>
                  <a:gd name="connsiteX6" fmla="*/ 8766 w 10002"/>
                  <a:gd name="connsiteY6" fmla="*/ 3816 h 10294"/>
                  <a:gd name="connsiteX7" fmla="*/ 8766 w 10002"/>
                  <a:gd name="connsiteY7" fmla="*/ 3498 h 10294"/>
                  <a:gd name="connsiteX8" fmla="*/ 7135 w 10002"/>
                  <a:gd name="connsiteY8" fmla="*/ 3498 h 10294"/>
                  <a:gd name="connsiteX9" fmla="*/ 7135 w 10002"/>
                  <a:gd name="connsiteY9" fmla="*/ 1365 h 10294"/>
                  <a:gd name="connsiteX10" fmla="*/ 4735 w 10002"/>
                  <a:gd name="connsiteY10" fmla="*/ 550 h 10294"/>
                  <a:gd name="connsiteX11" fmla="*/ 4735 w 10002"/>
                  <a:gd name="connsiteY11" fmla="*/ 5672 h 10294"/>
                  <a:gd name="connsiteX12" fmla="*/ 4355 w 10002"/>
                  <a:gd name="connsiteY12" fmla="*/ 5678 h 10294"/>
                  <a:gd name="connsiteX13" fmla="*/ 4355 w 10002"/>
                  <a:gd name="connsiteY13" fmla="*/ 1756 h 10294"/>
                  <a:gd name="connsiteX14" fmla="*/ 3548 w 10002"/>
                  <a:gd name="connsiteY14" fmla="*/ 2061 h 10294"/>
                  <a:gd name="connsiteX15" fmla="*/ 3112 w 10002"/>
                  <a:gd name="connsiteY15" fmla="*/ 2061 h 10294"/>
                  <a:gd name="connsiteX16" fmla="*/ 3112 w 10002"/>
                  <a:gd name="connsiteY16" fmla="*/ 0 h 10294"/>
                  <a:gd name="connsiteX17" fmla="*/ 2951 w 10002"/>
                  <a:gd name="connsiteY17" fmla="*/ 0 h 10294"/>
                  <a:gd name="connsiteX18" fmla="*/ 2951 w 10002"/>
                  <a:gd name="connsiteY18" fmla="*/ 2061 h 10294"/>
                  <a:gd name="connsiteX19" fmla="*/ 2581 w 10002"/>
                  <a:gd name="connsiteY19" fmla="*/ 2061 h 10294"/>
                  <a:gd name="connsiteX20" fmla="*/ 2581 w 10002"/>
                  <a:gd name="connsiteY20" fmla="*/ 2492 h 10294"/>
                  <a:gd name="connsiteX21" fmla="*/ 1916 w 10002"/>
                  <a:gd name="connsiteY21" fmla="*/ 2815 h 10294"/>
                  <a:gd name="connsiteX22" fmla="*/ 1916 w 10002"/>
                  <a:gd name="connsiteY22" fmla="*/ 4413 h 10294"/>
                  <a:gd name="connsiteX23" fmla="*/ 1560 w 10002"/>
                  <a:gd name="connsiteY23" fmla="*/ 4413 h 10294"/>
                  <a:gd name="connsiteX24" fmla="*/ 1560 w 10002"/>
                  <a:gd name="connsiteY24" fmla="*/ 4837 h 10294"/>
                  <a:gd name="connsiteX25" fmla="*/ 1916 w 10002"/>
                  <a:gd name="connsiteY25" fmla="*/ 4837 h 10294"/>
                  <a:gd name="connsiteX26" fmla="*/ 1916 w 10002"/>
                  <a:gd name="connsiteY26" fmla="*/ 5367 h 10294"/>
                  <a:gd name="connsiteX27" fmla="*/ 1560 w 10002"/>
                  <a:gd name="connsiteY27" fmla="*/ 5367 h 10294"/>
                  <a:gd name="connsiteX28" fmla="*/ 1560 w 10002"/>
                  <a:gd name="connsiteY28" fmla="*/ 5791 h 10294"/>
                  <a:gd name="connsiteX29" fmla="*/ 1916 w 10002"/>
                  <a:gd name="connsiteY29" fmla="*/ 5791 h 10294"/>
                  <a:gd name="connsiteX30" fmla="*/ 1916 w 10002"/>
                  <a:gd name="connsiteY30" fmla="*/ 7043 h 10294"/>
                  <a:gd name="connsiteX31" fmla="*/ 855 w 10002"/>
                  <a:gd name="connsiteY31" fmla="*/ 7043 h 10294"/>
                  <a:gd name="connsiteX32" fmla="*/ 855 w 10002"/>
                  <a:gd name="connsiteY32" fmla="*/ 7818 h 10294"/>
                  <a:gd name="connsiteX33" fmla="*/ 1399 w 10002"/>
                  <a:gd name="connsiteY33" fmla="*/ 7838 h 10294"/>
                  <a:gd name="connsiteX34" fmla="*/ 2136 w 10002"/>
                  <a:gd name="connsiteY34" fmla="*/ 7315 h 10294"/>
                  <a:gd name="connsiteX35" fmla="*/ 2130 w 10002"/>
                  <a:gd name="connsiteY35" fmla="*/ 7818 h 10294"/>
                  <a:gd name="connsiteX36" fmla="*/ 2809 w 10002"/>
                  <a:gd name="connsiteY36" fmla="*/ 7368 h 10294"/>
                  <a:gd name="connsiteX37" fmla="*/ 2809 w 10002"/>
                  <a:gd name="connsiteY37" fmla="*/ 7818 h 10294"/>
                  <a:gd name="connsiteX38" fmla="*/ 3480 w 10002"/>
                  <a:gd name="connsiteY38" fmla="*/ 7361 h 10294"/>
                  <a:gd name="connsiteX39" fmla="*/ 3486 w 10002"/>
                  <a:gd name="connsiteY39" fmla="*/ 7811 h 10294"/>
                  <a:gd name="connsiteX40" fmla="*/ 4132 w 10002"/>
                  <a:gd name="connsiteY40" fmla="*/ 7328 h 10294"/>
                  <a:gd name="connsiteX41" fmla="*/ 4132 w 10002"/>
                  <a:gd name="connsiteY41" fmla="*/ 8613 h 10294"/>
                  <a:gd name="connsiteX42" fmla="*/ 4207 w 10002"/>
                  <a:gd name="connsiteY42" fmla="*/ 8520 h 10294"/>
                  <a:gd name="connsiteX43" fmla="*/ 4280 w 10002"/>
                  <a:gd name="connsiteY43" fmla="*/ 8434 h 10294"/>
                  <a:gd name="connsiteX44" fmla="*/ 4370 w 10002"/>
                  <a:gd name="connsiteY44" fmla="*/ 8361 h 10294"/>
                  <a:gd name="connsiteX45" fmla="*/ 4469 w 10002"/>
                  <a:gd name="connsiteY45" fmla="*/ 8295 h 10294"/>
                  <a:gd name="connsiteX46" fmla="*/ 4569 w 10002"/>
                  <a:gd name="connsiteY46" fmla="*/ 8249 h 10294"/>
                  <a:gd name="connsiteX47" fmla="*/ 4676 w 10002"/>
                  <a:gd name="connsiteY47" fmla="*/ 8215 h 10294"/>
                  <a:gd name="connsiteX48" fmla="*/ 4788 w 10002"/>
                  <a:gd name="connsiteY48" fmla="*/ 8189 h 10294"/>
                  <a:gd name="connsiteX49" fmla="*/ 4917 w 10002"/>
                  <a:gd name="connsiteY49" fmla="*/ 8182 h 10294"/>
                  <a:gd name="connsiteX50" fmla="*/ 5093 w 10002"/>
                  <a:gd name="connsiteY50" fmla="*/ 8195 h 10294"/>
                  <a:gd name="connsiteX51" fmla="*/ 5268 w 10002"/>
                  <a:gd name="connsiteY51" fmla="*/ 8242 h 10294"/>
                  <a:gd name="connsiteX52" fmla="*/ 5408 w 10002"/>
                  <a:gd name="connsiteY52" fmla="*/ 8321 h 10294"/>
                  <a:gd name="connsiteX53" fmla="*/ 5551 w 10002"/>
                  <a:gd name="connsiteY53" fmla="*/ 8421 h 10294"/>
                  <a:gd name="connsiteX54" fmla="*/ 5672 w 10002"/>
                  <a:gd name="connsiteY54" fmla="*/ 8540 h 10294"/>
                  <a:gd name="connsiteX55" fmla="*/ 5752 w 10002"/>
                  <a:gd name="connsiteY55" fmla="*/ 8686 h 10294"/>
                  <a:gd name="connsiteX56" fmla="*/ 5826 w 10002"/>
                  <a:gd name="connsiteY56" fmla="*/ 8838 h 10294"/>
                  <a:gd name="connsiteX57" fmla="*/ 5851 w 10002"/>
                  <a:gd name="connsiteY57" fmla="*/ 9004 h 10294"/>
                  <a:gd name="connsiteX58" fmla="*/ 5885 w 10002"/>
                  <a:gd name="connsiteY58" fmla="*/ 8997 h 10294"/>
                  <a:gd name="connsiteX59" fmla="*/ 5912 w 10002"/>
                  <a:gd name="connsiteY59" fmla="*/ 8997 h 10294"/>
                  <a:gd name="connsiteX60" fmla="*/ 5939 w 10002"/>
                  <a:gd name="connsiteY60" fmla="*/ 8991 h 10294"/>
                  <a:gd name="connsiteX61" fmla="*/ 5965 w 10002"/>
                  <a:gd name="connsiteY61" fmla="*/ 8991 h 10294"/>
                  <a:gd name="connsiteX62" fmla="*/ 5999 w 10002"/>
                  <a:gd name="connsiteY62" fmla="*/ 8984 h 10294"/>
                  <a:gd name="connsiteX63" fmla="*/ 6031 w 10002"/>
                  <a:gd name="connsiteY63" fmla="*/ 8984 h 10294"/>
                  <a:gd name="connsiteX64" fmla="*/ 6059 w 10002"/>
                  <a:gd name="connsiteY64" fmla="*/ 8984 h 10294"/>
                  <a:gd name="connsiteX65" fmla="*/ 6094 w 10002"/>
                  <a:gd name="connsiteY65" fmla="*/ 8984 h 10294"/>
                  <a:gd name="connsiteX66" fmla="*/ 6234 w 10002"/>
                  <a:gd name="connsiteY66" fmla="*/ 8991 h 10294"/>
                  <a:gd name="connsiteX67" fmla="*/ 6362 w 10002"/>
                  <a:gd name="connsiteY67" fmla="*/ 9024 h 10294"/>
                  <a:gd name="connsiteX68" fmla="*/ 6489 w 10002"/>
                  <a:gd name="connsiteY68" fmla="*/ 9070 h 10294"/>
                  <a:gd name="connsiteX69" fmla="*/ 6605 w 10002"/>
                  <a:gd name="connsiteY69" fmla="*/ 9137 h 10294"/>
                  <a:gd name="connsiteX70" fmla="*/ 6711 w 10002"/>
                  <a:gd name="connsiteY70" fmla="*/ 9216 h 10294"/>
                  <a:gd name="connsiteX71" fmla="*/ 6806 w 10002"/>
                  <a:gd name="connsiteY71" fmla="*/ 9302 h 10294"/>
                  <a:gd name="connsiteX72" fmla="*/ 6881 w 10002"/>
                  <a:gd name="connsiteY72" fmla="*/ 9415 h 10294"/>
                  <a:gd name="connsiteX73" fmla="*/ 6948 w 10002"/>
                  <a:gd name="connsiteY73" fmla="*/ 9527 h 10294"/>
                  <a:gd name="connsiteX74" fmla="*/ 3112 w 10002"/>
                  <a:gd name="connsiteY74" fmla="*/ 9527 h 10294"/>
                  <a:gd name="connsiteX75" fmla="*/ 3151 w 10002"/>
                  <a:gd name="connsiteY75" fmla="*/ 9441 h 10294"/>
                  <a:gd name="connsiteX76" fmla="*/ 3205 w 10002"/>
                  <a:gd name="connsiteY76" fmla="*/ 9355 h 10294"/>
                  <a:gd name="connsiteX77" fmla="*/ 3260 w 10002"/>
                  <a:gd name="connsiteY77" fmla="*/ 9289 h 10294"/>
                  <a:gd name="connsiteX78" fmla="*/ 3331 w 10002"/>
                  <a:gd name="connsiteY78" fmla="*/ 9223 h 10294"/>
                  <a:gd name="connsiteX79" fmla="*/ 3399 w 10002"/>
                  <a:gd name="connsiteY79" fmla="*/ 9170 h 10294"/>
                  <a:gd name="connsiteX80" fmla="*/ 3480 w 10002"/>
                  <a:gd name="connsiteY80" fmla="*/ 9117 h 10294"/>
                  <a:gd name="connsiteX81" fmla="*/ 3561 w 10002"/>
                  <a:gd name="connsiteY81" fmla="*/ 9077 h 10294"/>
                  <a:gd name="connsiteX82" fmla="*/ 3656 w 10002"/>
                  <a:gd name="connsiteY82" fmla="*/ 9044 h 10294"/>
                  <a:gd name="connsiteX83" fmla="*/ 3656 w 10002"/>
                  <a:gd name="connsiteY83" fmla="*/ 8195 h 10294"/>
                  <a:gd name="connsiteX84" fmla="*/ 1541 w 10002"/>
                  <a:gd name="connsiteY84" fmla="*/ 8282 h 10294"/>
                  <a:gd name="connsiteX85" fmla="*/ 2 w 10002"/>
                  <a:gd name="connsiteY85" fmla="*/ 7088 h 10294"/>
                  <a:gd name="connsiteX86" fmla="*/ 1850 w 10002"/>
                  <a:gd name="connsiteY86" fmla="*/ 9877 h 10294"/>
                  <a:gd name="connsiteX87" fmla="*/ 6228 w 10002"/>
                  <a:gd name="connsiteY87" fmla="*/ 10294 h 10294"/>
                  <a:gd name="connsiteX88" fmla="*/ 8631 w 10002"/>
                  <a:gd name="connsiteY88" fmla="*/ 9231 h 10294"/>
                  <a:gd name="connsiteX89" fmla="*/ 9120 w 10002"/>
                  <a:gd name="connsiteY89" fmla="*/ 8935 h 10294"/>
                  <a:gd name="connsiteX0" fmla="*/ 9120 w 10002"/>
                  <a:gd name="connsiteY0" fmla="*/ 8935 h 10474"/>
                  <a:gd name="connsiteX1" fmla="*/ 10002 w 10002"/>
                  <a:gd name="connsiteY1" fmla="*/ 7381 h 10474"/>
                  <a:gd name="connsiteX2" fmla="*/ 9175 w 10002"/>
                  <a:gd name="connsiteY2" fmla="*/ 7381 h 10474"/>
                  <a:gd name="connsiteX3" fmla="*/ 9175 w 10002"/>
                  <a:gd name="connsiteY3" fmla="*/ 4128 h 10474"/>
                  <a:gd name="connsiteX4" fmla="*/ 7135 w 10002"/>
                  <a:gd name="connsiteY4" fmla="*/ 4128 h 10474"/>
                  <a:gd name="connsiteX5" fmla="*/ 7135 w 10002"/>
                  <a:gd name="connsiteY5" fmla="*/ 3816 h 10474"/>
                  <a:gd name="connsiteX6" fmla="*/ 8766 w 10002"/>
                  <a:gd name="connsiteY6" fmla="*/ 3816 h 10474"/>
                  <a:gd name="connsiteX7" fmla="*/ 8766 w 10002"/>
                  <a:gd name="connsiteY7" fmla="*/ 3498 h 10474"/>
                  <a:gd name="connsiteX8" fmla="*/ 7135 w 10002"/>
                  <a:gd name="connsiteY8" fmla="*/ 3498 h 10474"/>
                  <a:gd name="connsiteX9" fmla="*/ 7135 w 10002"/>
                  <a:gd name="connsiteY9" fmla="*/ 1365 h 10474"/>
                  <a:gd name="connsiteX10" fmla="*/ 4735 w 10002"/>
                  <a:gd name="connsiteY10" fmla="*/ 550 h 10474"/>
                  <a:gd name="connsiteX11" fmla="*/ 4735 w 10002"/>
                  <a:gd name="connsiteY11" fmla="*/ 5672 h 10474"/>
                  <a:gd name="connsiteX12" fmla="*/ 4355 w 10002"/>
                  <a:gd name="connsiteY12" fmla="*/ 5678 h 10474"/>
                  <a:gd name="connsiteX13" fmla="*/ 4355 w 10002"/>
                  <a:gd name="connsiteY13" fmla="*/ 1756 h 10474"/>
                  <a:gd name="connsiteX14" fmla="*/ 3548 w 10002"/>
                  <a:gd name="connsiteY14" fmla="*/ 2061 h 10474"/>
                  <a:gd name="connsiteX15" fmla="*/ 3112 w 10002"/>
                  <a:gd name="connsiteY15" fmla="*/ 2061 h 10474"/>
                  <a:gd name="connsiteX16" fmla="*/ 3112 w 10002"/>
                  <a:gd name="connsiteY16" fmla="*/ 0 h 10474"/>
                  <a:gd name="connsiteX17" fmla="*/ 2951 w 10002"/>
                  <a:gd name="connsiteY17" fmla="*/ 0 h 10474"/>
                  <a:gd name="connsiteX18" fmla="*/ 2951 w 10002"/>
                  <a:gd name="connsiteY18" fmla="*/ 2061 h 10474"/>
                  <a:gd name="connsiteX19" fmla="*/ 2581 w 10002"/>
                  <a:gd name="connsiteY19" fmla="*/ 2061 h 10474"/>
                  <a:gd name="connsiteX20" fmla="*/ 2581 w 10002"/>
                  <a:gd name="connsiteY20" fmla="*/ 2492 h 10474"/>
                  <a:gd name="connsiteX21" fmla="*/ 1916 w 10002"/>
                  <a:gd name="connsiteY21" fmla="*/ 2815 h 10474"/>
                  <a:gd name="connsiteX22" fmla="*/ 1916 w 10002"/>
                  <a:gd name="connsiteY22" fmla="*/ 4413 h 10474"/>
                  <a:gd name="connsiteX23" fmla="*/ 1560 w 10002"/>
                  <a:gd name="connsiteY23" fmla="*/ 4413 h 10474"/>
                  <a:gd name="connsiteX24" fmla="*/ 1560 w 10002"/>
                  <a:gd name="connsiteY24" fmla="*/ 4837 h 10474"/>
                  <a:gd name="connsiteX25" fmla="*/ 1916 w 10002"/>
                  <a:gd name="connsiteY25" fmla="*/ 4837 h 10474"/>
                  <a:gd name="connsiteX26" fmla="*/ 1916 w 10002"/>
                  <a:gd name="connsiteY26" fmla="*/ 5367 h 10474"/>
                  <a:gd name="connsiteX27" fmla="*/ 1560 w 10002"/>
                  <a:gd name="connsiteY27" fmla="*/ 5367 h 10474"/>
                  <a:gd name="connsiteX28" fmla="*/ 1560 w 10002"/>
                  <a:gd name="connsiteY28" fmla="*/ 5791 h 10474"/>
                  <a:gd name="connsiteX29" fmla="*/ 1916 w 10002"/>
                  <a:gd name="connsiteY29" fmla="*/ 5791 h 10474"/>
                  <a:gd name="connsiteX30" fmla="*/ 1916 w 10002"/>
                  <a:gd name="connsiteY30" fmla="*/ 7043 h 10474"/>
                  <a:gd name="connsiteX31" fmla="*/ 855 w 10002"/>
                  <a:gd name="connsiteY31" fmla="*/ 7043 h 10474"/>
                  <a:gd name="connsiteX32" fmla="*/ 855 w 10002"/>
                  <a:gd name="connsiteY32" fmla="*/ 7818 h 10474"/>
                  <a:gd name="connsiteX33" fmla="*/ 1399 w 10002"/>
                  <a:gd name="connsiteY33" fmla="*/ 7838 h 10474"/>
                  <a:gd name="connsiteX34" fmla="*/ 2136 w 10002"/>
                  <a:gd name="connsiteY34" fmla="*/ 7315 h 10474"/>
                  <a:gd name="connsiteX35" fmla="*/ 2130 w 10002"/>
                  <a:gd name="connsiteY35" fmla="*/ 7818 h 10474"/>
                  <a:gd name="connsiteX36" fmla="*/ 2809 w 10002"/>
                  <a:gd name="connsiteY36" fmla="*/ 7368 h 10474"/>
                  <a:gd name="connsiteX37" fmla="*/ 2809 w 10002"/>
                  <a:gd name="connsiteY37" fmla="*/ 7818 h 10474"/>
                  <a:gd name="connsiteX38" fmla="*/ 3480 w 10002"/>
                  <a:gd name="connsiteY38" fmla="*/ 7361 h 10474"/>
                  <a:gd name="connsiteX39" fmla="*/ 3486 w 10002"/>
                  <a:gd name="connsiteY39" fmla="*/ 7811 h 10474"/>
                  <a:gd name="connsiteX40" fmla="*/ 4132 w 10002"/>
                  <a:gd name="connsiteY40" fmla="*/ 7328 h 10474"/>
                  <a:gd name="connsiteX41" fmla="*/ 4132 w 10002"/>
                  <a:gd name="connsiteY41" fmla="*/ 8613 h 10474"/>
                  <a:gd name="connsiteX42" fmla="*/ 4207 w 10002"/>
                  <a:gd name="connsiteY42" fmla="*/ 8520 h 10474"/>
                  <a:gd name="connsiteX43" fmla="*/ 4280 w 10002"/>
                  <a:gd name="connsiteY43" fmla="*/ 8434 h 10474"/>
                  <a:gd name="connsiteX44" fmla="*/ 4370 w 10002"/>
                  <a:gd name="connsiteY44" fmla="*/ 8361 h 10474"/>
                  <a:gd name="connsiteX45" fmla="*/ 4469 w 10002"/>
                  <a:gd name="connsiteY45" fmla="*/ 8295 h 10474"/>
                  <a:gd name="connsiteX46" fmla="*/ 4569 w 10002"/>
                  <a:gd name="connsiteY46" fmla="*/ 8249 h 10474"/>
                  <a:gd name="connsiteX47" fmla="*/ 4676 w 10002"/>
                  <a:gd name="connsiteY47" fmla="*/ 8215 h 10474"/>
                  <a:gd name="connsiteX48" fmla="*/ 4788 w 10002"/>
                  <a:gd name="connsiteY48" fmla="*/ 8189 h 10474"/>
                  <a:gd name="connsiteX49" fmla="*/ 4917 w 10002"/>
                  <a:gd name="connsiteY49" fmla="*/ 8182 h 10474"/>
                  <a:gd name="connsiteX50" fmla="*/ 5093 w 10002"/>
                  <a:gd name="connsiteY50" fmla="*/ 8195 h 10474"/>
                  <a:gd name="connsiteX51" fmla="*/ 5268 w 10002"/>
                  <a:gd name="connsiteY51" fmla="*/ 8242 h 10474"/>
                  <a:gd name="connsiteX52" fmla="*/ 5408 w 10002"/>
                  <a:gd name="connsiteY52" fmla="*/ 8321 h 10474"/>
                  <a:gd name="connsiteX53" fmla="*/ 5551 w 10002"/>
                  <a:gd name="connsiteY53" fmla="*/ 8421 h 10474"/>
                  <a:gd name="connsiteX54" fmla="*/ 5672 w 10002"/>
                  <a:gd name="connsiteY54" fmla="*/ 8540 h 10474"/>
                  <a:gd name="connsiteX55" fmla="*/ 5752 w 10002"/>
                  <a:gd name="connsiteY55" fmla="*/ 8686 h 10474"/>
                  <a:gd name="connsiteX56" fmla="*/ 5826 w 10002"/>
                  <a:gd name="connsiteY56" fmla="*/ 8838 h 10474"/>
                  <a:gd name="connsiteX57" fmla="*/ 5851 w 10002"/>
                  <a:gd name="connsiteY57" fmla="*/ 9004 h 10474"/>
                  <a:gd name="connsiteX58" fmla="*/ 5885 w 10002"/>
                  <a:gd name="connsiteY58" fmla="*/ 8997 h 10474"/>
                  <a:gd name="connsiteX59" fmla="*/ 5912 w 10002"/>
                  <a:gd name="connsiteY59" fmla="*/ 8997 h 10474"/>
                  <a:gd name="connsiteX60" fmla="*/ 5939 w 10002"/>
                  <a:gd name="connsiteY60" fmla="*/ 8991 h 10474"/>
                  <a:gd name="connsiteX61" fmla="*/ 5965 w 10002"/>
                  <a:gd name="connsiteY61" fmla="*/ 8991 h 10474"/>
                  <a:gd name="connsiteX62" fmla="*/ 5999 w 10002"/>
                  <a:gd name="connsiteY62" fmla="*/ 8984 h 10474"/>
                  <a:gd name="connsiteX63" fmla="*/ 6031 w 10002"/>
                  <a:gd name="connsiteY63" fmla="*/ 8984 h 10474"/>
                  <a:gd name="connsiteX64" fmla="*/ 6059 w 10002"/>
                  <a:gd name="connsiteY64" fmla="*/ 8984 h 10474"/>
                  <a:gd name="connsiteX65" fmla="*/ 6094 w 10002"/>
                  <a:gd name="connsiteY65" fmla="*/ 8984 h 10474"/>
                  <a:gd name="connsiteX66" fmla="*/ 6234 w 10002"/>
                  <a:gd name="connsiteY66" fmla="*/ 8991 h 10474"/>
                  <a:gd name="connsiteX67" fmla="*/ 6362 w 10002"/>
                  <a:gd name="connsiteY67" fmla="*/ 9024 h 10474"/>
                  <a:gd name="connsiteX68" fmla="*/ 6489 w 10002"/>
                  <a:gd name="connsiteY68" fmla="*/ 9070 h 10474"/>
                  <a:gd name="connsiteX69" fmla="*/ 6605 w 10002"/>
                  <a:gd name="connsiteY69" fmla="*/ 9137 h 10474"/>
                  <a:gd name="connsiteX70" fmla="*/ 6711 w 10002"/>
                  <a:gd name="connsiteY70" fmla="*/ 9216 h 10474"/>
                  <a:gd name="connsiteX71" fmla="*/ 6806 w 10002"/>
                  <a:gd name="connsiteY71" fmla="*/ 9302 h 10474"/>
                  <a:gd name="connsiteX72" fmla="*/ 6881 w 10002"/>
                  <a:gd name="connsiteY72" fmla="*/ 9415 h 10474"/>
                  <a:gd name="connsiteX73" fmla="*/ 6948 w 10002"/>
                  <a:gd name="connsiteY73" fmla="*/ 9527 h 10474"/>
                  <a:gd name="connsiteX74" fmla="*/ 3112 w 10002"/>
                  <a:gd name="connsiteY74" fmla="*/ 9527 h 10474"/>
                  <a:gd name="connsiteX75" fmla="*/ 3151 w 10002"/>
                  <a:gd name="connsiteY75" fmla="*/ 9441 h 10474"/>
                  <a:gd name="connsiteX76" fmla="*/ 3205 w 10002"/>
                  <a:gd name="connsiteY76" fmla="*/ 9355 h 10474"/>
                  <a:gd name="connsiteX77" fmla="*/ 3260 w 10002"/>
                  <a:gd name="connsiteY77" fmla="*/ 9289 h 10474"/>
                  <a:gd name="connsiteX78" fmla="*/ 3331 w 10002"/>
                  <a:gd name="connsiteY78" fmla="*/ 9223 h 10474"/>
                  <a:gd name="connsiteX79" fmla="*/ 3399 w 10002"/>
                  <a:gd name="connsiteY79" fmla="*/ 9170 h 10474"/>
                  <a:gd name="connsiteX80" fmla="*/ 3480 w 10002"/>
                  <a:gd name="connsiteY80" fmla="*/ 9117 h 10474"/>
                  <a:gd name="connsiteX81" fmla="*/ 3561 w 10002"/>
                  <a:gd name="connsiteY81" fmla="*/ 9077 h 10474"/>
                  <a:gd name="connsiteX82" fmla="*/ 3656 w 10002"/>
                  <a:gd name="connsiteY82" fmla="*/ 9044 h 10474"/>
                  <a:gd name="connsiteX83" fmla="*/ 3656 w 10002"/>
                  <a:gd name="connsiteY83" fmla="*/ 8195 h 10474"/>
                  <a:gd name="connsiteX84" fmla="*/ 1541 w 10002"/>
                  <a:gd name="connsiteY84" fmla="*/ 8282 h 10474"/>
                  <a:gd name="connsiteX85" fmla="*/ 2 w 10002"/>
                  <a:gd name="connsiteY85" fmla="*/ 7088 h 10474"/>
                  <a:gd name="connsiteX86" fmla="*/ 1850 w 10002"/>
                  <a:gd name="connsiteY86" fmla="*/ 9877 h 10474"/>
                  <a:gd name="connsiteX87" fmla="*/ 6228 w 10002"/>
                  <a:gd name="connsiteY87" fmla="*/ 10294 h 10474"/>
                  <a:gd name="connsiteX88" fmla="*/ 8631 w 10002"/>
                  <a:gd name="connsiteY88" fmla="*/ 9231 h 10474"/>
                  <a:gd name="connsiteX89" fmla="*/ 9120 w 10002"/>
                  <a:gd name="connsiteY89" fmla="*/ 8935 h 10474"/>
                  <a:gd name="connsiteX0" fmla="*/ 9120 w 10002"/>
                  <a:gd name="connsiteY0" fmla="*/ 8935 h 10451"/>
                  <a:gd name="connsiteX1" fmla="*/ 10002 w 10002"/>
                  <a:gd name="connsiteY1" fmla="*/ 7381 h 10451"/>
                  <a:gd name="connsiteX2" fmla="*/ 9175 w 10002"/>
                  <a:gd name="connsiteY2" fmla="*/ 7381 h 10451"/>
                  <a:gd name="connsiteX3" fmla="*/ 9175 w 10002"/>
                  <a:gd name="connsiteY3" fmla="*/ 4128 h 10451"/>
                  <a:gd name="connsiteX4" fmla="*/ 7135 w 10002"/>
                  <a:gd name="connsiteY4" fmla="*/ 4128 h 10451"/>
                  <a:gd name="connsiteX5" fmla="*/ 7135 w 10002"/>
                  <a:gd name="connsiteY5" fmla="*/ 3816 h 10451"/>
                  <a:gd name="connsiteX6" fmla="*/ 8766 w 10002"/>
                  <a:gd name="connsiteY6" fmla="*/ 3816 h 10451"/>
                  <a:gd name="connsiteX7" fmla="*/ 8766 w 10002"/>
                  <a:gd name="connsiteY7" fmla="*/ 3498 h 10451"/>
                  <a:gd name="connsiteX8" fmla="*/ 7135 w 10002"/>
                  <a:gd name="connsiteY8" fmla="*/ 3498 h 10451"/>
                  <a:gd name="connsiteX9" fmla="*/ 7135 w 10002"/>
                  <a:gd name="connsiteY9" fmla="*/ 1365 h 10451"/>
                  <a:gd name="connsiteX10" fmla="*/ 4735 w 10002"/>
                  <a:gd name="connsiteY10" fmla="*/ 550 h 10451"/>
                  <a:gd name="connsiteX11" fmla="*/ 4735 w 10002"/>
                  <a:gd name="connsiteY11" fmla="*/ 5672 h 10451"/>
                  <a:gd name="connsiteX12" fmla="*/ 4355 w 10002"/>
                  <a:gd name="connsiteY12" fmla="*/ 5678 h 10451"/>
                  <a:gd name="connsiteX13" fmla="*/ 4355 w 10002"/>
                  <a:gd name="connsiteY13" fmla="*/ 1756 h 10451"/>
                  <a:gd name="connsiteX14" fmla="*/ 3548 w 10002"/>
                  <a:gd name="connsiteY14" fmla="*/ 2061 h 10451"/>
                  <a:gd name="connsiteX15" fmla="*/ 3112 w 10002"/>
                  <a:gd name="connsiteY15" fmla="*/ 2061 h 10451"/>
                  <a:gd name="connsiteX16" fmla="*/ 3112 w 10002"/>
                  <a:gd name="connsiteY16" fmla="*/ 0 h 10451"/>
                  <a:gd name="connsiteX17" fmla="*/ 2951 w 10002"/>
                  <a:gd name="connsiteY17" fmla="*/ 0 h 10451"/>
                  <a:gd name="connsiteX18" fmla="*/ 2951 w 10002"/>
                  <a:gd name="connsiteY18" fmla="*/ 2061 h 10451"/>
                  <a:gd name="connsiteX19" fmla="*/ 2581 w 10002"/>
                  <a:gd name="connsiteY19" fmla="*/ 2061 h 10451"/>
                  <a:gd name="connsiteX20" fmla="*/ 2581 w 10002"/>
                  <a:gd name="connsiteY20" fmla="*/ 2492 h 10451"/>
                  <a:gd name="connsiteX21" fmla="*/ 1916 w 10002"/>
                  <a:gd name="connsiteY21" fmla="*/ 2815 h 10451"/>
                  <a:gd name="connsiteX22" fmla="*/ 1916 w 10002"/>
                  <a:gd name="connsiteY22" fmla="*/ 4413 h 10451"/>
                  <a:gd name="connsiteX23" fmla="*/ 1560 w 10002"/>
                  <a:gd name="connsiteY23" fmla="*/ 4413 h 10451"/>
                  <a:gd name="connsiteX24" fmla="*/ 1560 w 10002"/>
                  <a:gd name="connsiteY24" fmla="*/ 4837 h 10451"/>
                  <a:gd name="connsiteX25" fmla="*/ 1916 w 10002"/>
                  <a:gd name="connsiteY25" fmla="*/ 4837 h 10451"/>
                  <a:gd name="connsiteX26" fmla="*/ 1916 w 10002"/>
                  <a:gd name="connsiteY26" fmla="*/ 5367 h 10451"/>
                  <a:gd name="connsiteX27" fmla="*/ 1560 w 10002"/>
                  <a:gd name="connsiteY27" fmla="*/ 5367 h 10451"/>
                  <a:gd name="connsiteX28" fmla="*/ 1560 w 10002"/>
                  <a:gd name="connsiteY28" fmla="*/ 5791 h 10451"/>
                  <a:gd name="connsiteX29" fmla="*/ 1916 w 10002"/>
                  <a:gd name="connsiteY29" fmla="*/ 5791 h 10451"/>
                  <a:gd name="connsiteX30" fmla="*/ 1916 w 10002"/>
                  <a:gd name="connsiteY30" fmla="*/ 7043 h 10451"/>
                  <a:gd name="connsiteX31" fmla="*/ 855 w 10002"/>
                  <a:gd name="connsiteY31" fmla="*/ 7043 h 10451"/>
                  <a:gd name="connsiteX32" fmla="*/ 855 w 10002"/>
                  <a:gd name="connsiteY32" fmla="*/ 7818 h 10451"/>
                  <a:gd name="connsiteX33" fmla="*/ 1399 w 10002"/>
                  <a:gd name="connsiteY33" fmla="*/ 7838 h 10451"/>
                  <a:gd name="connsiteX34" fmla="*/ 2136 w 10002"/>
                  <a:gd name="connsiteY34" fmla="*/ 7315 h 10451"/>
                  <a:gd name="connsiteX35" fmla="*/ 2130 w 10002"/>
                  <a:gd name="connsiteY35" fmla="*/ 7818 h 10451"/>
                  <a:gd name="connsiteX36" fmla="*/ 2809 w 10002"/>
                  <a:gd name="connsiteY36" fmla="*/ 7368 h 10451"/>
                  <a:gd name="connsiteX37" fmla="*/ 2809 w 10002"/>
                  <a:gd name="connsiteY37" fmla="*/ 7818 h 10451"/>
                  <a:gd name="connsiteX38" fmla="*/ 3480 w 10002"/>
                  <a:gd name="connsiteY38" fmla="*/ 7361 h 10451"/>
                  <a:gd name="connsiteX39" fmla="*/ 3486 w 10002"/>
                  <a:gd name="connsiteY39" fmla="*/ 7811 h 10451"/>
                  <a:gd name="connsiteX40" fmla="*/ 4132 w 10002"/>
                  <a:gd name="connsiteY40" fmla="*/ 7328 h 10451"/>
                  <a:gd name="connsiteX41" fmla="*/ 4132 w 10002"/>
                  <a:gd name="connsiteY41" fmla="*/ 8613 h 10451"/>
                  <a:gd name="connsiteX42" fmla="*/ 4207 w 10002"/>
                  <a:gd name="connsiteY42" fmla="*/ 8520 h 10451"/>
                  <a:gd name="connsiteX43" fmla="*/ 4280 w 10002"/>
                  <a:gd name="connsiteY43" fmla="*/ 8434 h 10451"/>
                  <a:gd name="connsiteX44" fmla="*/ 4370 w 10002"/>
                  <a:gd name="connsiteY44" fmla="*/ 8361 h 10451"/>
                  <a:gd name="connsiteX45" fmla="*/ 4469 w 10002"/>
                  <a:gd name="connsiteY45" fmla="*/ 8295 h 10451"/>
                  <a:gd name="connsiteX46" fmla="*/ 4569 w 10002"/>
                  <a:gd name="connsiteY46" fmla="*/ 8249 h 10451"/>
                  <a:gd name="connsiteX47" fmla="*/ 4676 w 10002"/>
                  <a:gd name="connsiteY47" fmla="*/ 8215 h 10451"/>
                  <a:gd name="connsiteX48" fmla="*/ 4788 w 10002"/>
                  <a:gd name="connsiteY48" fmla="*/ 8189 h 10451"/>
                  <a:gd name="connsiteX49" fmla="*/ 4917 w 10002"/>
                  <a:gd name="connsiteY49" fmla="*/ 8182 h 10451"/>
                  <a:gd name="connsiteX50" fmla="*/ 5093 w 10002"/>
                  <a:gd name="connsiteY50" fmla="*/ 8195 h 10451"/>
                  <a:gd name="connsiteX51" fmla="*/ 5268 w 10002"/>
                  <a:gd name="connsiteY51" fmla="*/ 8242 h 10451"/>
                  <a:gd name="connsiteX52" fmla="*/ 5408 w 10002"/>
                  <a:gd name="connsiteY52" fmla="*/ 8321 h 10451"/>
                  <a:gd name="connsiteX53" fmla="*/ 5551 w 10002"/>
                  <a:gd name="connsiteY53" fmla="*/ 8421 h 10451"/>
                  <a:gd name="connsiteX54" fmla="*/ 5672 w 10002"/>
                  <a:gd name="connsiteY54" fmla="*/ 8540 h 10451"/>
                  <a:gd name="connsiteX55" fmla="*/ 5752 w 10002"/>
                  <a:gd name="connsiteY55" fmla="*/ 8686 h 10451"/>
                  <a:gd name="connsiteX56" fmla="*/ 5826 w 10002"/>
                  <a:gd name="connsiteY56" fmla="*/ 8838 h 10451"/>
                  <a:gd name="connsiteX57" fmla="*/ 5851 w 10002"/>
                  <a:gd name="connsiteY57" fmla="*/ 9004 h 10451"/>
                  <a:gd name="connsiteX58" fmla="*/ 5885 w 10002"/>
                  <a:gd name="connsiteY58" fmla="*/ 8997 h 10451"/>
                  <a:gd name="connsiteX59" fmla="*/ 5912 w 10002"/>
                  <a:gd name="connsiteY59" fmla="*/ 8997 h 10451"/>
                  <a:gd name="connsiteX60" fmla="*/ 5939 w 10002"/>
                  <a:gd name="connsiteY60" fmla="*/ 8991 h 10451"/>
                  <a:gd name="connsiteX61" fmla="*/ 5965 w 10002"/>
                  <a:gd name="connsiteY61" fmla="*/ 8991 h 10451"/>
                  <a:gd name="connsiteX62" fmla="*/ 5999 w 10002"/>
                  <a:gd name="connsiteY62" fmla="*/ 8984 h 10451"/>
                  <a:gd name="connsiteX63" fmla="*/ 6031 w 10002"/>
                  <a:gd name="connsiteY63" fmla="*/ 8984 h 10451"/>
                  <a:gd name="connsiteX64" fmla="*/ 6059 w 10002"/>
                  <a:gd name="connsiteY64" fmla="*/ 8984 h 10451"/>
                  <a:gd name="connsiteX65" fmla="*/ 6094 w 10002"/>
                  <a:gd name="connsiteY65" fmla="*/ 8984 h 10451"/>
                  <a:gd name="connsiteX66" fmla="*/ 6234 w 10002"/>
                  <a:gd name="connsiteY66" fmla="*/ 8991 h 10451"/>
                  <a:gd name="connsiteX67" fmla="*/ 6362 w 10002"/>
                  <a:gd name="connsiteY67" fmla="*/ 9024 h 10451"/>
                  <a:gd name="connsiteX68" fmla="*/ 6489 w 10002"/>
                  <a:gd name="connsiteY68" fmla="*/ 9070 h 10451"/>
                  <a:gd name="connsiteX69" fmla="*/ 6605 w 10002"/>
                  <a:gd name="connsiteY69" fmla="*/ 9137 h 10451"/>
                  <a:gd name="connsiteX70" fmla="*/ 6711 w 10002"/>
                  <a:gd name="connsiteY70" fmla="*/ 9216 h 10451"/>
                  <a:gd name="connsiteX71" fmla="*/ 6806 w 10002"/>
                  <a:gd name="connsiteY71" fmla="*/ 9302 h 10451"/>
                  <a:gd name="connsiteX72" fmla="*/ 6881 w 10002"/>
                  <a:gd name="connsiteY72" fmla="*/ 9415 h 10451"/>
                  <a:gd name="connsiteX73" fmla="*/ 6948 w 10002"/>
                  <a:gd name="connsiteY73" fmla="*/ 9527 h 10451"/>
                  <a:gd name="connsiteX74" fmla="*/ 3112 w 10002"/>
                  <a:gd name="connsiteY74" fmla="*/ 9527 h 10451"/>
                  <a:gd name="connsiteX75" fmla="*/ 3151 w 10002"/>
                  <a:gd name="connsiteY75" fmla="*/ 9441 h 10451"/>
                  <a:gd name="connsiteX76" fmla="*/ 3205 w 10002"/>
                  <a:gd name="connsiteY76" fmla="*/ 9355 h 10451"/>
                  <a:gd name="connsiteX77" fmla="*/ 3260 w 10002"/>
                  <a:gd name="connsiteY77" fmla="*/ 9289 h 10451"/>
                  <a:gd name="connsiteX78" fmla="*/ 3331 w 10002"/>
                  <a:gd name="connsiteY78" fmla="*/ 9223 h 10451"/>
                  <a:gd name="connsiteX79" fmla="*/ 3399 w 10002"/>
                  <a:gd name="connsiteY79" fmla="*/ 9170 h 10451"/>
                  <a:gd name="connsiteX80" fmla="*/ 3480 w 10002"/>
                  <a:gd name="connsiteY80" fmla="*/ 9117 h 10451"/>
                  <a:gd name="connsiteX81" fmla="*/ 3561 w 10002"/>
                  <a:gd name="connsiteY81" fmla="*/ 9077 h 10451"/>
                  <a:gd name="connsiteX82" fmla="*/ 3656 w 10002"/>
                  <a:gd name="connsiteY82" fmla="*/ 9044 h 10451"/>
                  <a:gd name="connsiteX83" fmla="*/ 3656 w 10002"/>
                  <a:gd name="connsiteY83" fmla="*/ 8195 h 10451"/>
                  <a:gd name="connsiteX84" fmla="*/ 1541 w 10002"/>
                  <a:gd name="connsiteY84" fmla="*/ 8282 h 10451"/>
                  <a:gd name="connsiteX85" fmla="*/ 2 w 10002"/>
                  <a:gd name="connsiteY85" fmla="*/ 7088 h 10451"/>
                  <a:gd name="connsiteX86" fmla="*/ 1850 w 10002"/>
                  <a:gd name="connsiteY86" fmla="*/ 9877 h 10451"/>
                  <a:gd name="connsiteX87" fmla="*/ 6228 w 10002"/>
                  <a:gd name="connsiteY87" fmla="*/ 10294 h 10451"/>
                  <a:gd name="connsiteX88" fmla="*/ 8631 w 10002"/>
                  <a:gd name="connsiteY88" fmla="*/ 9231 h 10451"/>
                  <a:gd name="connsiteX89" fmla="*/ 9120 w 10002"/>
                  <a:gd name="connsiteY89" fmla="*/ 8935 h 10451"/>
                  <a:gd name="connsiteX0" fmla="*/ 9120 w 10002"/>
                  <a:gd name="connsiteY0" fmla="*/ 8935 h 10346"/>
                  <a:gd name="connsiteX1" fmla="*/ 10002 w 10002"/>
                  <a:gd name="connsiteY1" fmla="*/ 7381 h 10346"/>
                  <a:gd name="connsiteX2" fmla="*/ 9175 w 10002"/>
                  <a:gd name="connsiteY2" fmla="*/ 7381 h 10346"/>
                  <a:gd name="connsiteX3" fmla="*/ 9175 w 10002"/>
                  <a:gd name="connsiteY3" fmla="*/ 4128 h 10346"/>
                  <a:gd name="connsiteX4" fmla="*/ 7135 w 10002"/>
                  <a:gd name="connsiteY4" fmla="*/ 4128 h 10346"/>
                  <a:gd name="connsiteX5" fmla="*/ 7135 w 10002"/>
                  <a:gd name="connsiteY5" fmla="*/ 3816 h 10346"/>
                  <a:gd name="connsiteX6" fmla="*/ 8766 w 10002"/>
                  <a:gd name="connsiteY6" fmla="*/ 3816 h 10346"/>
                  <a:gd name="connsiteX7" fmla="*/ 8766 w 10002"/>
                  <a:gd name="connsiteY7" fmla="*/ 3498 h 10346"/>
                  <a:gd name="connsiteX8" fmla="*/ 7135 w 10002"/>
                  <a:gd name="connsiteY8" fmla="*/ 3498 h 10346"/>
                  <a:gd name="connsiteX9" fmla="*/ 7135 w 10002"/>
                  <a:gd name="connsiteY9" fmla="*/ 1365 h 10346"/>
                  <a:gd name="connsiteX10" fmla="*/ 4735 w 10002"/>
                  <a:gd name="connsiteY10" fmla="*/ 550 h 10346"/>
                  <a:gd name="connsiteX11" fmla="*/ 4735 w 10002"/>
                  <a:gd name="connsiteY11" fmla="*/ 5672 h 10346"/>
                  <a:gd name="connsiteX12" fmla="*/ 4355 w 10002"/>
                  <a:gd name="connsiteY12" fmla="*/ 5678 h 10346"/>
                  <a:gd name="connsiteX13" fmla="*/ 4355 w 10002"/>
                  <a:gd name="connsiteY13" fmla="*/ 1756 h 10346"/>
                  <a:gd name="connsiteX14" fmla="*/ 3548 w 10002"/>
                  <a:gd name="connsiteY14" fmla="*/ 2061 h 10346"/>
                  <a:gd name="connsiteX15" fmla="*/ 3112 w 10002"/>
                  <a:gd name="connsiteY15" fmla="*/ 2061 h 10346"/>
                  <a:gd name="connsiteX16" fmla="*/ 3112 w 10002"/>
                  <a:gd name="connsiteY16" fmla="*/ 0 h 10346"/>
                  <a:gd name="connsiteX17" fmla="*/ 2951 w 10002"/>
                  <a:gd name="connsiteY17" fmla="*/ 0 h 10346"/>
                  <a:gd name="connsiteX18" fmla="*/ 2951 w 10002"/>
                  <a:gd name="connsiteY18" fmla="*/ 2061 h 10346"/>
                  <a:gd name="connsiteX19" fmla="*/ 2581 w 10002"/>
                  <a:gd name="connsiteY19" fmla="*/ 2061 h 10346"/>
                  <a:gd name="connsiteX20" fmla="*/ 2581 w 10002"/>
                  <a:gd name="connsiteY20" fmla="*/ 2492 h 10346"/>
                  <a:gd name="connsiteX21" fmla="*/ 1916 w 10002"/>
                  <a:gd name="connsiteY21" fmla="*/ 2815 h 10346"/>
                  <a:gd name="connsiteX22" fmla="*/ 1916 w 10002"/>
                  <a:gd name="connsiteY22" fmla="*/ 4413 h 10346"/>
                  <a:gd name="connsiteX23" fmla="*/ 1560 w 10002"/>
                  <a:gd name="connsiteY23" fmla="*/ 4413 h 10346"/>
                  <a:gd name="connsiteX24" fmla="*/ 1560 w 10002"/>
                  <a:gd name="connsiteY24" fmla="*/ 4837 h 10346"/>
                  <a:gd name="connsiteX25" fmla="*/ 1916 w 10002"/>
                  <a:gd name="connsiteY25" fmla="*/ 4837 h 10346"/>
                  <a:gd name="connsiteX26" fmla="*/ 1916 w 10002"/>
                  <a:gd name="connsiteY26" fmla="*/ 5367 h 10346"/>
                  <a:gd name="connsiteX27" fmla="*/ 1560 w 10002"/>
                  <a:gd name="connsiteY27" fmla="*/ 5367 h 10346"/>
                  <a:gd name="connsiteX28" fmla="*/ 1560 w 10002"/>
                  <a:gd name="connsiteY28" fmla="*/ 5791 h 10346"/>
                  <a:gd name="connsiteX29" fmla="*/ 1916 w 10002"/>
                  <a:gd name="connsiteY29" fmla="*/ 5791 h 10346"/>
                  <a:gd name="connsiteX30" fmla="*/ 1916 w 10002"/>
                  <a:gd name="connsiteY30" fmla="*/ 7043 h 10346"/>
                  <a:gd name="connsiteX31" fmla="*/ 855 w 10002"/>
                  <a:gd name="connsiteY31" fmla="*/ 7043 h 10346"/>
                  <a:gd name="connsiteX32" fmla="*/ 855 w 10002"/>
                  <a:gd name="connsiteY32" fmla="*/ 7818 h 10346"/>
                  <a:gd name="connsiteX33" fmla="*/ 1399 w 10002"/>
                  <a:gd name="connsiteY33" fmla="*/ 7838 h 10346"/>
                  <a:gd name="connsiteX34" fmla="*/ 2136 w 10002"/>
                  <a:gd name="connsiteY34" fmla="*/ 7315 h 10346"/>
                  <a:gd name="connsiteX35" fmla="*/ 2130 w 10002"/>
                  <a:gd name="connsiteY35" fmla="*/ 7818 h 10346"/>
                  <a:gd name="connsiteX36" fmla="*/ 2809 w 10002"/>
                  <a:gd name="connsiteY36" fmla="*/ 7368 h 10346"/>
                  <a:gd name="connsiteX37" fmla="*/ 2809 w 10002"/>
                  <a:gd name="connsiteY37" fmla="*/ 7818 h 10346"/>
                  <a:gd name="connsiteX38" fmla="*/ 3480 w 10002"/>
                  <a:gd name="connsiteY38" fmla="*/ 7361 h 10346"/>
                  <a:gd name="connsiteX39" fmla="*/ 3486 w 10002"/>
                  <a:gd name="connsiteY39" fmla="*/ 7811 h 10346"/>
                  <a:gd name="connsiteX40" fmla="*/ 4132 w 10002"/>
                  <a:gd name="connsiteY40" fmla="*/ 7328 h 10346"/>
                  <a:gd name="connsiteX41" fmla="*/ 4132 w 10002"/>
                  <a:gd name="connsiteY41" fmla="*/ 8613 h 10346"/>
                  <a:gd name="connsiteX42" fmla="*/ 4207 w 10002"/>
                  <a:gd name="connsiteY42" fmla="*/ 8520 h 10346"/>
                  <a:gd name="connsiteX43" fmla="*/ 4280 w 10002"/>
                  <a:gd name="connsiteY43" fmla="*/ 8434 h 10346"/>
                  <a:gd name="connsiteX44" fmla="*/ 4370 w 10002"/>
                  <a:gd name="connsiteY44" fmla="*/ 8361 h 10346"/>
                  <a:gd name="connsiteX45" fmla="*/ 4469 w 10002"/>
                  <a:gd name="connsiteY45" fmla="*/ 8295 h 10346"/>
                  <a:gd name="connsiteX46" fmla="*/ 4569 w 10002"/>
                  <a:gd name="connsiteY46" fmla="*/ 8249 h 10346"/>
                  <a:gd name="connsiteX47" fmla="*/ 4676 w 10002"/>
                  <a:gd name="connsiteY47" fmla="*/ 8215 h 10346"/>
                  <a:gd name="connsiteX48" fmla="*/ 4788 w 10002"/>
                  <a:gd name="connsiteY48" fmla="*/ 8189 h 10346"/>
                  <a:gd name="connsiteX49" fmla="*/ 4917 w 10002"/>
                  <a:gd name="connsiteY49" fmla="*/ 8182 h 10346"/>
                  <a:gd name="connsiteX50" fmla="*/ 5093 w 10002"/>
                  <a:gd name="connsiteY50" fmla="*/ 8195 h 10346"/>
                  <a:gd name="connsiteX51" fmla="*/ 5268 w 10002"/>
                  <a:gd name="connsiteY51" fmla="*/ 8242 h 10346"/>
                  <a:gd name="connsiteX52" fmla="*/ 5408 w 10002"/>
                  <a:gd name="connsiteY52" fmla="*/ 8321 h 10346"/>
                  <a:gd name="connsiteX53" fmla="*/ 5551 w 10002"/>
                  <a:gd name="connsiteY53" fmla="*/ 8421 h 10346"/>
                  <a:gd name="connsiteX54" fmla="*/ 5672 w 10002"/>
                  <a:gd name="connsiteY54" fmla="*/ 8540 h 10346"/>
                  <a:gd name="connsiteX55" fmla="*/ 5752 w 10002"/>
                  <a:gd name="connsiteY55" fmla="*/ 8686 h 10346"/>
                  <a:gd name="connsiteX56" fmla="*/ 5826 w 10002"/>
                  <a:gd name="connsiteY56" fmla="*/ 8838 h 10346"/>
                  <a:gd name="connsiteX57" fmla="*/ 5851 w 10002"/>
                  <a:gd name="connsiteY57" fmla="*/ 9004 h 10346"/>
                  <a:gd name="connsiteX58" fmla="*/ 5885 w 10002"/>
                  <a:gd name="connsiteY58" fmla="*/ 8997 h 10346"/>
                  <a:gd name="connsiteX59" fmla="*/ 5912 w 10002"/>
                  <a:gd name="connsiteY59" fmla="*/ 8997 h 10346"/>
                  <a:gd name="connsiteX60" fmla="*/ 5939 w 10002"/>
                  <a:gd name="connsiteY60" fmla="*/ 8991 h 10346"/>
                  <a:gd name="connsiteX61" fmla="*/ 5965 w 10002"/>
                  <a:gd name="connsiteY61" fmla="*/ 8991 h 10346"/>
                  <a:gd name="connsiteX62" fmla="*/ 5999 w 10002"/>
                  <a:gd name="connsiteY62" fmla="*/ 8984 h 10346"/>
                  <a:gd name="connsiteX63" fmla="*/ 6031 w 10002"/>
                  <a:gd name="connsiteY63" fmla="*/ 8984 h 10346"/>
                  <a:gd name="connsiteX64" fmla="*/ 6059 w 10002"/>
                  <a:gd name="connsiteY64" fmla="*/ 8984 h 10346"/>
                  <a:gd name="connsiteX65" fmla="*/ 6094 w 10002"/>
                  <a:gd name="connsiteY65" fmla="*/ 8984 h 10346"/>
                  <a:gd name="connsiteX66" fmla="*/ 6234 w 10002"/>
                  <a:gd name="connsiteY66" fmla="*/ 8991 h 10346"/>
                  <a:gd name="connsiteX67" fmla="*/ 6362 w 10002"/>
                  <a:gd name="connsiteY67" fmla="*/ 9024 h 10346"/>
                  <a:gd name="connsiteX68" fmla="*/ 6489 w 10002"/>
                  <a:gd name="connsiteY68" fmla="*/ 9070 h 10346"/>
                  <a:gd name="connsiteX69" fmla="*/ 6605 w 10002"/>
                  <a:gd name="connsiteY69" fmla="*/ 9137 h 10346"/>
                  <a:gd name="connsiteX70" fmla="*/ 6711 w 10002"/>
                  <a:gd name="connsiteY70" fmla="*/ 9216 h 10346"/>
                  <a:gd name="connsiteX71" fmla="*/ 6806 w 10002"/>
                  <a:gd name="connsiteY71" fmla="*/ 9302 h 10346"/>
                  <a:gd name="connsiteX72" fmla="*/ 6881 w 10002"/>
                  <a:gd name="connsiteY72" fmla="*/ 9415 h 10346"/>
                  <a:gd name="connsiteX73" fmla="*/ 6948 w 10002"/>
                  <a:gd name="connsiteY73" fmla="*/ 9527 h 10346"/>
                  <a:gd name="connsiteX74" fmla="*/ 3112 w 10002"/>
                  <a:gd name="connsiteY74" fmla="*/ 9527 h 10346"/>
                  <a:gd name="connsiteX75" fmla="*/ 3151 w 10002"/>
                  <a:gd name="connsiteY75" fmla="*/ 9441 h 10346"/>
                  <a:gd name="connsiteX76" fmla="*/ 3205 w 10002"/>
                  <a:gd name="connsiteY76" fmla="*/ 9355 h 10346"/>
                  <a:gd name="connsiteX77" fmla="*/ 3260 w 10002"/>
                  <a:gd name="connsiteY77" fmla="*/ 9289 h 10346"/>
                  <a:gd name="connsiteX78" fmla="*/ 3331 w 10002"/>
                  <a:gd name="connsiteY78" fmla="*/ 9223 h 10346"/>
                  <a:gd name="connsiteX79" fmla="*/ 3399 w 10002"/>
                  <a:gd name="connsiteY79" fmla="*/ 9170 h 10346"/>
                  <a:gd name="connsiteX80" fmla="*/ 3480 w 10002"/>
                  <a:gd name="connsiteY80" fmla="*/ 9117 h 10346"/>
                  <a:gd name="connsiteX81" fmla="*/ 3561 w 10002"/>
                  <a:gd name="connsiteY81" fmla="*/ 9077 h 10346"/>
                  <a:gd name="connsiteX82" fmla="*/ 3656 w 10002"/>
                  <a:gd name="connsiteY82" fmla="*/ 9044 h 10346"/>
                  <a:gd name="connsiteX83" fmla="*/ 3656 w 10002"/>
                  <a:gd name="connsiteY83" fmla="*/ 8195 h 10346"/>
                  <a:gd name="connsiteX84" fmla="*/ 1541 w 10002"/>
                  <a:gd name="connsiteY84" fmla="*/ 8282 h 10346"/>
                  <a:gd name="connsiteX85" fmla="*/ 2 w 10002"/>
                  <a:gd name="connsiteY85" fmla="*/ 7088 h 10346"/>
                  <a:gd name="connsiteX86" fmla="*/ 2106 w 10002"/>
                  <a:gd name="connsiteY86" fmla="*/ 9555 h 10346"/>
                  <a:gd name="connsiteX87" fmla="*/ 6228 w 10002"/>
                  <a:gd name="connsiteY87" fmla="*/ 10294 h 10346"/>
                  <a:gd name="connsiteX88" fmla="*/ 8631 w 10002"/>
                  <a:gd name="connsiteY88" fmla="*/ 9231 h 10346"/>
                  <a:gd name="connsiteX89" fmla="*/ 9120 w 10002"/>
                  <a:gd name="connsiteY89" fmla="*/ 8935 h 10346"/>
                  <a:gd name="connsiteX0" fmla="*/ 9120 w 10002"/>
                  <a:gd name="connsiteY0" fmla="*/ 8935 h 10454"/>
                  <a:gd name="connsiteX1" fmla="*/ 10002 w 10002"/>
                  <a:gd name="connsiteY1" fmla="*/ 7381 h 10454"/>
                  <a:gd name="connsiteX2" fmla="*/ 9175 w 10002"/>
                  <a:gd name="connsiteY2" fmla="*/ 7381 h 10454"/>
                  <a:gd name="connsiteX3" fmla="*/ 9175 w 10002"/>
                  <a:gd name="connsiteY3" fmla="*/ 4128 h 10454"/>
                  <a:gd name="connsiteX4" fmla="*/ 7135 w 10002"/>
                  <a:gd name="connsiteY4" fmla="*/ 4128 h 10454"/>
                  <a:gd name="connsiteX5" fmla="*/ 7135 w 10002"/>
                  <a:gd name="connsiteY5" fmla="*/ 3816 h 10454"/>
                  <a:gd name="connsiteX6" fmla="*/ 8766 w 10002"/>
                  <a:gd name="connsiteY6" fmla="*/ 3816 h 10454"/>
                  <a:gd name="connsiteX7" fmla="*/ 8766 w 10002"/>
                  <a:gd name="connsiteY7" fmla="*/ 3498 h 10454"/>
                  <a:gd name="connsiteX8" fmla="*/ 7135 w 10002"/>
                  <a:gd name="connsiteY8" fmla="*/ 3498 h 10454"/>
                  <a:gd name="connsiteX9" fmla="*/ 7135 w 10002"/>
                  <a:gd name="connsiteY9" fmla="*/ 1365 h 10454"/>
                  <a:gd name="connsiteX10" fmla="*/ 4735 w 10002"/>
                  <a:gd name="connsiteY10" fmla="*/ 550 h 10454"/>
                  <a:gd name="connsiteX11" fmla="*/ 4735 w 10002"/>
                  <a:gd name="connsiteY11" fmla="*/ 5672 h 10454"/>
                  <a:gd name="connsiteX12" fmla="*/ 4355 w 10002"/>
                  <a:gd name="connsiteY12" fmla="*/ 5678 h 10454"/>
                  <a:gd name="connsiteX13" fmla="*/ 4355 w 10002"/>
                  <a:gd name="connsiteY13" fmla="*/ 1756 h 10454"/>
                  <a:gd name="connsiteX14" fmla="*/ 3548 w 10002"/>
                  <a:gd name="connsiteY14" fmla="*/ 2061 h 10454"/>
                  <a:gd name="connsiteX15" fmla="*/ 3112 w 10002"/>
                  <a:gd name="connsiteY15" fmla="*/ 2061 h 10454"/>
                  <a:gd name="connsiteX16" fmla="*/ 3112 w 10002"/>
                  <a:gd name="connsiteY16" fmla="*/ 0 h 10454"/>
                  <a:gd name="connsiteX17" fmla="*/ 2951 w 10002"/>
                  <a:gd name="connsiteY17" fmla="*/ 0 h 10454"/>
                  <a:gd name="connsiteX18" fmla="*/ 2951 w 10002"/>
                  <a:gd name="connsiteY18" fmla="*/ 2061 h 10454"/>
                  <a:gd name="connsiteX19" fmla="*/ 2581 w 10002"/>
                  <a:gd name="connsiteY19" fmla="*/ 2061 h 10454"/>
                  <a:gd name="connsiteX20" fmla="*/ 2581 w 10002"/>
                  <a:gd name="connsiteY20" fmla="*/ 2492 h 10454"/>
                  <a:gd name="connsiteX21" fmla="*/ 1916 w 10002"/>
                  <a:gd name="connsiteY21" fmla="*/ 2815 h 10454"/>
                  <a:gd name="connsiteX22" fmla="*/ 1916 w 10002"/>
                  <a:gd name="connsiteY22" fmla="*/ 4413 h 10454"/>
                  <a:gd name="connsiteX23" fmla="*/ 1560 w 10002"/>
                  <a:gd name="connsiteY23" fmla="*/ 4413 h 10454"/>
                  <a:gd name="connsiteX24" fmla="*/ 1560 w 10002"/>
                  <a:gd name="connsiteY24" fmla="*/ 4837 h 10454"/>
                  <a:gd name="connsiteX25" fmla="*/ 1916 w 10002"/>
                  <a:gd name="connsiteY25" fmla="*/ 4837 h 10454"/>
                  <a:gd name="connsiteX26" fmla="*/ 1916 w 10002"/>
                  <a:gd name="connsiteY26" fmla="*/ 5367 h 10454"/>
                  <a:gd name="connsiteX27" fmla="*/ 1560 w 10002"/>
                  <a:gd name="connsiteY27" fmla="*/ 5367 h 10454"/>
                  <a:gd name="connsiteX28" fmla="*/ 1560 w 10002"/>
                  <a:gd name="connsiteY28" fmla="*/ 5791 h 10454"/>
                  <a:gd name="connsiteX29" fmla="*/ 1916 w 10002"/>
                  <a:gd name="connsiteY29" fmla="*/ 5791 h 10454"/>
                  <a:gd name="connsiteX30" fmla="*/ 1916 w 10002"/>
                  <a:gd name="connsiteY30" fmla="*/ 7043 h 10454"/>
                  <a:gd name="connsiteX31" fmla="*/ 855 w 10002"/>
                  <a:gd name="connsiteY31" fmla="*/ 7043 h 10454"/>
                  <a:gd name="connsiteX32" fmla="*/ 855 w 10002"/>
                  <a:gd name="connsiteY32" fmla="*/ 7818 h 10454"/>
                  <a:gd name="connsiteX33" fmla="*/ 1399 w 10002"/>
                  <a:gd name="connsiteY33" fmla="*/ 7838 h 10454"/>
                  <a:gd name="connsiteX34" fmla="*/ 2136 w 10002"/>
                  <a:gd name="connsiteY34" fmla="*/ 7315 h 10454"/>
                  <a:gd name="connsiteX35" fmla="*/ 2130 w 10002"/>
                  <a:gd name="connsiteY35" fmla="*/ 7818 h 10454"/>
                  <a:gd name="connsiteX36" fmla="*/ 2809 w 10002"/>
                  <a:gd name="connsiteY36" fmla="*/ 7368 h 10454"/>
                  <a:gd name="connsiteX37" fmla="*/ 2809 w 10002"/>
                  <a:gd name="connsiteY37" fmla="*/ 7818 h 10454"/>
                  <a:gd name="connsiteX38" fmla="*/ 3480 w 10002"/>
                  <a:gd name="connsiteY38" fmla="*/ 7361 h 10454"/>
                  <a:gd name="connsiteX39" fmla="*/ 3486 w 10002"/>
                  <a:gd name="connsiteY39" fmla="*/ 7811 h 10454"/>
                  <a:gd name="connsiteX40" fmla="*/ 4132 w 10002"/>
                  <a:gd name="connsiteY40" fmla="*/ 7328 h 10454"/>
                  <a:gd name="connsiteX41" fmla="*/ 4132 w 10002"/>
                  <a:gd name="connsiteY41" fmla="*/ 8613 h 10454"/>
                  <a:gd name="connsiteX42" fmla="*/ 4207 w 10002"/>
                  <a:gd name="connsiteY42" fmla="*/ 8520 h 10454"/>
                  <a:gd name="connsiteX43" fmla="*/ 4280 w 10002"/>
                  <a:gd name="connsiteY43" fmla="*/ 8434 h 10454"/>
                  <a:gd name="connsiteX44" fmla="*/ 4370 w 10002"/>
                  <a:gd name="connsiteY44" fmla="*/ 8361 h 10454"/>
                  <a:gd name="connsiteX45" fmla="*/ 4469 w 10002"/>
                  <a:gd name="connsiteY45" fmla="*/ 8295 h 10454"/>
                  <a:gd name="connsiteX46" fmla="*/ 4569 w 10002"/>
                  <a:gd name="connsiteY46" fmla="*/ 8249 h 10454"/>
                  <a:gd name="connsiteX47" fmla="*/ 4676 w 10002"/>
                  <a:gd name="connsiteY47" fmla="*/ 8215 h 10454"/>
                  <a:gd name="connsiteX48" fmla="*/ 4788 w 10002"/>
                  <a:gd name="connsiteY48" fmla="*/ 8189 h 10454"/>
                  <a:gd name="connsiteX49" fmla="*/ 4917 w 10002"/>
                  <a:gd name="connsiteY49" fmla="*/ 8182 h 10454"/>
                  <a:gd name="connsiteX50" fmla="*/ 5093 w 10002"/>
                  <a:gd name="connsiteY50" fmla="*/ 8195 h 10454"/>
                  <a:gd name="connsiteX51" fmla="*/ 5268 w 10002"/>
                  <a:gd name="connsiteY51" fmla="*/ 8242 h 10454"/>
                  <a:gd name="connsiteX52" fmla="*/ 5408 w 10002"/>
                  <a:gd name="connsiteY52" fmla="*/ 8321 h 10454"/>
                  <a:gd name="connsiteX53" fmla="*/ 5551 w 10002"/>
                  <a:gd name="connsiteY53" fmla="*/ 8421 h 10454"/>
                  <a:gd name="connsiteX54" fmla="*/ 5672 w 10002"/>
                  <a:gd name="connsiteY54" fmla="*/ 8540 h 10454"/>
                  <a:gd name="connsiteX55" fmla="*/ 5752 w 10002"/>
                  <a:gd name="connsiteY55" fmla="*/ 8686 h 10454"/>
                  <a:gd name="connsiteX56" fmla="*/ 5826 w 10002"/>
                  <a:gd name="connsiteY56" fmla="*/ 8838 h 10454"/>
                  <a:gd name="connsiteX57" fmla="*/ 5851 w 10002"/>
                  <a:gd name="connsiteY57" fmla="*/ 9004 h 10454"/>
                  <a:gd name="connsiteX58" fmla="*/ 5885 w 10002"/>
                  <a:gd name="connsiteY58" fmla="*/ 8997 h 10454"/>
                  <a:gd name="connsiteX59" fmla="*/ 5912 w 10002"/>
                  <a:gd name="connsiteY59" fmla="*/ 8997 h 10454"/>
                  <a:gd name="connsiteX60" fmla="*/ 5939 w 10002"/>
                  <a:gd name="connsiteY60" fmla="*/ 8991 h 10454"/>
                  <a:gd name="connsiteX61" fmla="*/ 5965 w 10002"/>
                  <a:gd name="connsiteY61" fmla="*/ 8991 h 10454"/>
                  <a:gd name="connsiteX62" fmla="*/ 5999 w 10002"/>
                  <a:gd name="connsiteY62" fmla="*/ 8984 h 10454"/>
                  <a:gd name="connsiteX63" fmla="*/ 6031 w 10002"/>
                  <a:gd name="connsiteY63" fmla="*/ 8984 h 10454"/>
                  <a:gd name="connsiteX64" fmla="*/ 6059 w 10002"/>
                  <a:gd name="connsiteY64" fmla="*/ 8984 h 10454"/>
                  <a:gd name="connsiteX65" fmla="*/ 6094 w 10002"/>
                  <a:gd name="connsiteY65" fmla="*/ 8984 h 10454"/>
                  <a:gd name="connsiteX66" fmla="*/ 6234 w 10002"/>
                  <a:gd name="connsiteY66" fmla="*/ 8991 h 10454"/>
                  <a:gd name="connsiteX67" fmla="*/ 6362 w 10002"/>
                  <a:gd name="connsiteY67" fmla="*/ 9024 h 10454"/>
                  <a:gd name="connsiteX68" fmla="*/ 6489 w 10002"/>
                  <a:gd name="connsiteY68" fmla="*/ 9070 h 10454"/>
                  <a:gd name="connsiteX69" fmla="*/ 6605 w 10002"/>
                  <a:gd name="connsiteY69" fmla="*/ 9137 h 10454"/>
                  <a:gd name="connsiteX70" fmla="*/ 6711 w 10002"/>
                  <a:gd name="connsiteY70" fmla="*/ 9216 h 10454"/>
                  <a:gd name="connsiteX71" fmla="*/ 6806 w 10002"/>
                  <a:gd name="connsiteY71" fmla="*/ 9302 h 10454"/>
                  <a:gd name="connsiteX72" fmla="*/ 6881 w 10002"/>
                  <a:gd name="connsiteY72" fmla="*/ 9415 h 10454"/>
                  <a:gd name="connsiteX73" fmla="*/ 6948 w 10002"/>
                  <a:gd name="connsiteY73" fmla="*/ 9527 h 10454"/>
                  <a:gd name="connsiteX74" fmla="*/ 3112 w 10002"/>
                  <a:gd name="connsiteY74" fmla="*/ 9527 h 10454"/>
                  <a:gd name="connsiteX75" fmla="*/ 3151 w 10002"/>
                  <a:gd name="connsiteY75" fmla="*/ 9441 h 10454"/>
                  <a:gd name="connsiteX76" fmla="*/ 3205 w 10002"/>
                  <a:gd name="connsiteY76" fmla="*/ 9355 h 10454"/>
                  <a:gd name="connsiteX77" fmla="*/ 3260 w 10002"/>
                  <a:gd name="connsiteY77" fmla="*/ 9289 h 10454"/>
                  <a:gd name="connsiteX78" fmla="*/ 3331 w 10002"/>
                  <a:gd name="connsiteY78" fmla="*/ 9223 h 10454"/>
                  <a:gd name="connsiteX79" fmla="*/ 3399 w 10002"/>
                  <a:gd name="connsiteY79" fmla="*/ 9170 h 10454"/>
                  <a:gd name="connsiteX80" fmla="*/ 3480 w 10002"/>
                  <a:gd name="connsiteY80" fmla="*/ 9117 h 10454"/>
                  <a:gd name="connsiteX81" fmla="*/ 3561 w 10002"/>
                  <a:gd name="connsiteY81" fmla="*/ 9077 h 10454"/>
                  <a:gd name="connsiteX82" fmla="*/ 3656 w 10002"/>
                  <a:gd name="connsiteY82" fmla="*/ 9044 h 10454"/>
                  <a:gd name="connsiteX83" fmla="*/ 3656 w 10002"/>
                  <a:gd name="connsiteY83" fmla="*/ 8195 h 10454"/>
                  <a:gd name="connsiteX84" fmla="*/ 1541 w 10002"/>
                  <a:gd name="connsiteY84" fmla="*/ 8282 h 10454"/>
                  <a:gd name="connsiteX85" fmla="*/ 2 w 10002"/>
                  <a:gd name="connsiteY85" fmla="*/ 7088 h 10454"/>
                  <a:gd name="connsiteX86" fmla="*/ 2106 w 10002"/>
                  <a:gd name="connsiteY86" fmla="*/ 9555 h 10454"/>
                  <a:gd name="connsiteX87" fmla="*/ 6228 w 10002"/>
                  <a:gd name="connsiteY87" fmla="*/ 10294 h 10454"/>
                  <a:gd name="connsiteX88" fmla="*/ 8631 w 10002"/>
                  <a:gd name="connsiteY88" fmla="*/ 9231 h 10454"/>
                  <a:gd name="connsiteX89" fmla="*/ 9120 w 10002"/>
                  <a:gd name="connsiteY89" fmla="*/ 8935 h 10454"/>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9120 w 10002"/>
                  <a:gd name="connsiteY0" fmla="*/ 8935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89" fmla="*/ 9120 w 10002"/>
                  <a:gd name="connsiteY89" fmla="*/ 8935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631 w 10002"/>
                  <a:gd name="connsiteY0" fmla="*/ 9231 h 10369"/>
                  <a:gd name="connsiteX1" fmla="*/ 10002 w 10002"/>
                  <a:gd name="connsiteY1" fmla="*/ 7381 h 10369"/>
                  <a:gd name="connsiteX2" fmla="*/ 9175 w 10002"/>
                  <a:gd name="connsiteY2" fmla="*/ 7381 h 10369"/>
                  <a:gd name="connsiteX3" fmla="*/ 9175 w 10002"/>
                  <a:gd name="connsiteY3" fmla="*/ 4128 h 10369"/>
                  <a:gd name="connsiteX4" fmla="*/ 7135 w 10002"/>
                  <a:gd name="connsiteY4" fmla="*/ 4128 h 10369"/>
                  <a:gd name="connsiteX5" fmla="*/ 7135 w 10002"/>
                  <a:gd name="connsiteY5" fmla="*/ 3816 h 10369"/>
                  <a:gd name="connsiteX6" fmla="*/ 8766 w 10002"/>
                  <a:gd name="connsiteY6" fmla="*/ 3816 h 10369"/>
                  <a:gd name="connsiteX7" fmla="*/ 8766 w 10002"/>
                  <a:gd name="connsiteY7" fmla="*/ 3498 h 10369"/>
                  <a:gd name="connsiteX8" fmla="*/ 7135 w 10002"/>
                  <a:gd name="connsiteY8" fmla="*/ 3498 h 10369"/>
                  <a:gd name="connsiteX9" fmla="*/ 7135 w 10002"/>
                  <a:gd name="connsiteY9" fmla="*/ 1365 h 10369"/>
                  <a:gd name="connsiteX10" fmla="*/ 4735 w 10002"/>
                  <a:gd name="connsiteY10" fmla="*/ 550 h 10369"/>
                  <a:gd name="connsiteX11" fmla="*/ 4735 w 10002"/>
                  <a:gd name="connsiteY11" fmla="*/ 5672 h 10369"/>
                  <a:gd name="connsiteX12" fmla="*/ 4355 w 10002"/>
                  <a:gd name="connsiteY12" fmla="*/ 5678 h 10369"/>
                  <a:gd name="connsiteX13" fmla="*/ 4355 w 10002"/>
                  <a:gd name="connsiteY13" fmla="*/ 1756 h 10369"/>
                  <a:gd name="connsiteX14" fmla="*/ 3548 w 10002"/>
                  <a:gd name="connsiteY14" fmla="*/ 2061 h 10369"/>
                  <a:gd name="connsiteX15" fmla="*/ 3112 w 10002"/>
                  <a:gd name="connsiteY15" fmla="*/ 2061 h 10369"/>
                  <a:gd name="connsiteX16" fmla="*/ 3112 w 10002"/>
                  <a:gd name="connsiteY16" fmla="*/ 0 h 10369"/>
                  <a:gd name="connsiteX17" fmla="*/ 2951 w 10002"/>
                  <a:gd name="connsiteY17" fmla="*/ 0 h 10369"/>
                  <a:gd name="connsiteX18" fmla="*/ 2951 w 10002"/>
                  <a:gd name="connsiteY18" fmla="*/ 2061 h 10369"/>
                  <a:gd name="connsiteX19" fmla="*/ 2581 w 10002"/>
                  <a:gd name="connsiteY19" fmla="*/ 2061 h 10369"/>
                  <a:gd name="connsiteX20" fmla="*/ 2581 w 10002"/>
                  <a:gd name="connsiteY20" fmla="*/ 2492 h 10369"/>
                  <a:gd name="connsiteX21" fmla="*/ 1916 w 10002"/>
                  <a:gd name="connsiteY21" fmla="*/ 2815 h 10369"/>
                  <a:gd name="connsiteX22" fmla="*/ 1916 w 10002"/>
                  <a:gd name="connsiteY22" fmla="*/ 4413 h 10369"/>
                  <a:gd name="connsiteX23" fmla="*/ 1560 w 10002"/>
                  <a:gd name="connsiteY23" fmla="*/ 4413 h 10369"/>
                  <a:gd name="connsiteX24" fmla="*/ 1560 w 10002"/>
                  <a:gd name="connsiteY24" fmla="*/ 4837 h 10369"/>
                  <a:gd name="connsiteX25" fmla="*/ 1916 w 10002"/>
                  <a:gd name="connsiteY25" fmla="*/ 4837 h 10369"/>
                  <a:gd name="connsiteX26" fmla="*/ 1916 w 10002"/>
                  <a:gd name="connsiteY26" fmla="*/ 5367 h 10369"/>
                  <a:gd name="connsiteX27" fmla="*/ 1560 w 10002"/>
                  <a:gd name="connsiteY27" fmla="*/ 5367 h 10369"/>
                  <a:gd name="connsiteX28" fmla="*/ 1560 w 10002"/>
                  <a:gd name="connsiteY28" fmla="*/ 5791 h 10369"/>
                  <a:gd name="connsiteX29" fmla="*/ 1916 w 10002"/>
                  <a:gd name="connsiteY29" fmla="*/ 5791 h 10369"/>
                  <a:gd name="connsiteX30" fmla="*/ 1916 w 10002"/>
                  <a:gd name="connsiteY30" fmla="*/ 7043 h 10369"/>
                  <a:gd name="connsiteX31" fmla="*/ 855 w 10002"/>
                  <a:gd name="connsiteY31" fmla="*/ 7043 h 10369"/>
                  <a:gd name="connsiteX32" fmla="*/ 855 w 10002"/>
                  <a:gd name="connsiteY32" fmla="*/ 7818 h 10369"/>
                  <a:gd name="connsiteX33" fmla="*/ 1399 w 10002"/>
                  <a:gd name="connsiteY33" fmla="*/ 7838 h 10369"/>
                  <a:gd name="connsiteX34" fmla="*/ 2136 w 10002"/>
                  <a:gd name="connsiteY34" fmla="*/ 7315 h 10369"/>
                  <a:gd name="connsiteX35" fmla="*/ 2130 w 10002"/>
                  <a:gd name="connsiteY35" fmla="*/ 7818 h 10369"/>
                  <a:gd name="connsiteX36" fmla="*/ 2809 w 10002"/>
                  <a:gd name="connsiteY36" fmla="*/ 7368 h 10369"/>
                  <a:gd name="connsiteX37" fmla="*/ 2809 w 10002"/>
                  <a:gd name="connsiteY37" fmla="*/ 7818 h 10369"/>
                  <a:gd name="connsiteX38" fmla="*/ 3480 w 10002"/>
                  <a:gd name="connsiteY38" fmla="*/ 7361 h 10369"/>
                  <a:gd name="connsiteX39" fmla="*/ 3486 w 10002"/>
                  <a:gd name="connsiteY39" fmla="*/ 7811 h 10369"/>
                  <a:gd name="connsiteX40" fmla="*/ 4132 w 10002"/>
                  <a:gd name="connsiteY40" fmla="*/ 7328 h 10369"/>
                  <a:gd name="connsiteX41" fmla="*/ 4132 w 10002"/>
                  <a:gd name="connsiteY41" fmla="*/ 8613 h 10369"/>
                  <a:gd name="connsiteX42" fmla="*/ 4207 w 10002"/>
                  <a:gd name="connsiteY42" fmla="*/ 8520 h 10369"/>
                  <a:gd name="connsiteX43" fmla="*/ 4280 w 10002"/>
                  <a:gd name="connsiteY43" fmla="*/ 8434 h 10369"/>
                  <a:gd name="connsiteX44" fmla="*/ 4370 w 10002"/>
                  <a:gd name="connsiteY44" fmla="*/ 8361 h 10369"/>
                  <a:gd name="connsiteX45" fmla="*/ 4469 w 10002"/>
                  <a:gd name="connsiteY45" fmla="*/ 8295 h 10369"/>
                  <a:gd name="connsiteX46" fmla="*/ 4569 w 10002"/>
                  <a:gd name="connsiteY46" fmla="*/ 8249 h 10369"/>
                  <a:gd name="connsiteX47" fmla="*/ 4676 w 10002"/>
                  <a:gd name="connsiteY47" fmla="*/ 8215 h 10369"/>
                  <a:gd name="connsiteX48" fmla="*/ 4788 w 10002"/>
                  <a:gd name="connsiteY48" fmla="*/ 8189 h 10369"/>
                  <a:gd name="connsiteX49" fmla="*/ 4917 w 10002"/>
                  <a:gd name="connsiteY49" fmla="*/ 8182 h 10369"/>
                  <a:gd name="connsiteX50" fmla="*/ 5093 w 10002"/>
                  <a:gd name="connsiteY50" fmla="*/ 8195 h 10369"/>
                  <a:gd name="connsiteX51" fmla="*/ 5268 w 10002"/>
                  <a:gd name="connsiteY51" fmla="*/ 8242 h 10369"/>
                  <a:gd name="connsiteX52" fmla="*/ 5408 w 10002"/>
                  <a:gd name="connsiteY52" fmla="*/ 8321 h 10369"/>
                  <a:gd name="connsiteX53" fmla="*/ 5551 w 10002"/>
                  <a:gd name="connsiteY53" fmla="*/ 8421 h 10369"/>
                  <a:gd name="connsiteX54" fmla="*/ 5672 w 10002"/>
                  <a:gd name="connsiteY54" fmla="*/ 8540 h 10369"/>
                  <a:gd name="connsiteX55" fmla="*/ 5752 w 10002"/>
                  <a:gd name="connsiteY55" fmla="*/ 8686 h 10369"/>
                  <a:gd name="connsiteX56" fmla="*/ 5826 w 10002"/>
                  <a:gd name="connsiteY56" fmla="*/ 8838 h 10369"/>
                  <a:gd name="connsiteX57" fmla="*/ 5851 w 10002"/>
                  <a:gd name="connsiteY57" fmla="*/ 9004 h 10369"/>
                  <a:gd name="connsiteX58" fmla="*/ 5885 w 10002"/>
                  <a:gd name="connsiteY58" fmla="*/ 8997 h 10369"/>
                  <a:gd name="connsiteX59" fmla="*/ 5912 w 10002"/>
                  <a:gd name="connsiteY59" fmla="*/ 8997 h 10369"/>
                  <a:gd name="connsiteX60" fmla="*/ 5939 w 10002"/>
                  <a:gd name="connsiteY60" fmla="*/ 8991 h 10369"/>
                  <a:gd name="connsiteX61" fmla="*/ 5965 w 10002"/>
                  <a:gd name="connsiteY61" fmla="*/ 8991 h 10369"/>
                  <a:gd name="connsiteX62" fmla="*/ 5999 w 10002"/>
                  <a:gd name="connsiteY62" fmla="*/ 8984 h 10369"/>
                  <a:gd name="connsiteX63" fmla="*/ 6031 w 10002"/>
                  <a:gd name="connsiteY63" fmla="*/ 8984 h 10369"/>
                  <a:gd name="connsiteX64" fmla="*/ 6059 w 10002"/>
                  <a:gd name="connsiteY64" fmla="*/ 8984 h 10369"/>
                  <a:gd name="connsiteX65" fmla="*/ 6094 w 10002"/>
                  <a:gd name="connsiteY65" fmla="*/ 8984 h 10369"/>
                  <a:gd name="connsiteX66" fmla="*/ 6234 w 10002"/>
                  <a:gd name="connsiteY66" fmla="*/ 8991 h 10369"/>
                  <a:gd name="connsiteX67" fmla="*/ 6362 w 10002"/>
                  <a:gd name="connsiteY67" fmla="*/ 9024 h 10369"/>
                  <a:gd name="connsiteX68" fmla="*/ 6489 w 10002"/>
                  <a:gd name="connsiteY68" fmla="*/ 9070 h 10369"/>
                  <a:gd name="connsiteX69" fmla="*/ 6605 w 10002"/>
                  <a:gd name="connsiteY69" fmla="*/ 9137 h 10369"/>
                  <a:gd name="connsiteX70" fmla="*/ 6711 w 10002"/>
                  <a:gd name="connsiteY70" fmla="*/ 9216 h 10369"/>
                  <a:gd name="connsiteX71" fmla="*/ 6806 w 10002"/>
                  <a:gd name="connsiteY71" fmla="*/ 9302 h 10369"/>
                  <a:gd name="connsiteX72" fmla="*/ 6881 w 10002"/>
                  <a:gd name="connsiteY72" fmla="*/ 9415 h 10369"/>
                  <a:gd name="connsiteX73" fmla="*/ 6948 w 10002"/>
                  <a:gd name="connsiteY73" fmla="*/ 9527 h 10369"/>
                  <a:gd name="connsiteX74" fmla="*/ 3112 w 10002"/>
                  <a:gd name="connsiteY74" fmla="*/ 9527 h 10369"/>
                  <a:gd name="connsiteX75" fmla="*/ 3151 w 10002"/>
                  <a:gd name="connsiteY75" fmla="*/ 9441 h 10369"/>
                  <a:gd name="connsiteX76" fmla="*/ 3205 w 10002"/>
                  <a:gd name="connsiteY76" fmla="*/ 9355 h 10369"/>
                  <a:gd name="connsiteX77" fmla="*/ 3260 w 10002"/>
                  <a:gd name="connsiteY77" fmla="*/ 9289 h 10369"/>
                  <a:gd name="connsiteX78" fmla="*/ 3331 w 10002"/>
                  <a:gd name="connsiteY78" fmla="*/ 9223 h 10369"/>
                  <a:gd name="connsiteX79" fmla="*/ 3399 w 10002"/>
                  <a:gd name="connsiteY79" fmla="*/ 9170 h 10369"/>
                  <a:gd name="connsiteX80" fmla="*/ 3480 w 10002"/>
                  <a:gd name="connsiteY80" fmla="*/ 9117 h 10369"/>
                  <a:gd name="connsiteX81" fmla="*/ 3561 w 10002"/>
                  <a:gd name="connsiteY81" fmla="*/ 9077 h 10369"/>
                  <a:gd name="connsiteX82" fmla="*/ 3656 w 10002"/>
                  <a:gd name="connsiteY82" fmla="*/ 9044 h 10369"/>
                  <a:gd name="connsiteX83" fmla="*/ 3656 w 10002"/>
                  <a:gd name="connsiteY83" fmla="*/ 8195 h 10369"/>
                  <a:gd name="connsiteX84" fmla="*/ 1541 w 10002"/>
                  <a:gd name="connsiteY84" fmla="*/ 8282 h 10369"/>
                  <a:gd name="connsiteX85" fmla="*/ 2 w 10002"/>
                  <a:gd name="connsiteY85" fmla="*/ 7088 h 10369"/>
                  <a:gd name="connsiteX86" fmla="*/ 2106 w 10002"/>
                  <a:gd name="connsiteY86" fmla="*/ 9555 h 10369"/>
                  <a:gd name="connsiteX87" fmla="*/ 6228 w 10002"/>
                  <a:gd name="connsiteY87" fmla="*/ 10294 h 10369"/>
                  <a:gd name="connsiteX88" fmla="*/ 8631 w 10002"/>
                  <a:gd name="connsiteY88" fmla="*/ 9231 h 10369"/>
                  <a:gd name="connsiteX0" fmla="*/ 8389 w 9760"/>
                  <a:gd name="connsiteY0" fmla="*/ 9231 h 10327"/>
                  <a:gd name="connsiteX1" fmla="*/ 9760 w 9760"/>
                  <a:gd name="connsiteY1" fmla="*/ 7381 h 10327"/>
                  <a:gd name="connsiteX2" fmla="*/ 8933 w 9760"/>
                  <a:gd name="connsiteY2" fmla="*/ 7381 h 10327"/>
                  <a:gd name="connsiteX3" fmla="*/ 8933 w 9760"/>
                  <a:gd name="connsiteY3" fmla="*/ 4128 h 10327"/>
                  <a:gd name="connsiteX4" fmla="*/ 6893 w 9760"/>
                  <a:gd name="connsiteY4" fmla="*/ 4128 h 10327"/>
                  <a:gd name="connsiteX5" fmla="*/ 6893 w 9760"/>
                  <a:gd name="connsiteY5" fmla="*/ 3816 h 10327"/>
                  <a:gd name="connsiteX6" fmla="*/ 8524 w 9760"/>
                  <a:gd name="connsiteY6" fmla="*/ 3816 h 10327"/>
                  <a:gd name="connsiteX7" fmla="*/ 8524 w 9760"/>
                  <a:gd name="connsiteY7" fmla="*/ 3498 h 10327"/>
                  <a:gd name="connsiteX8" fmla="*/ 6893 w 9760"/>
                  <a:gd name="connsiteY8" fmla="*/ 3498 h 10327"/>
                  <a:gd name="connsiteX9" fmla="*/ 6893 w 9760"/>
                  <a:gd name="connsiteY9" fmla="*/ 1365 h 10327"/>
                  <a:gd name="connsiteX10" fmla="*/ 4493 w 9760"/>
                  <a:gd name="connsiteY10" fmla="*/ 550 h 10327"/>
                  <a:gd name="connsiteX11" fmla="*/ 4493 w 9760"/>
                  <a:gd name="connsiteY11" fmla="*/ 5672 h 10327"/>
                  <a:gd name="connsiteX12" fmla="*/ 4113 w 9760"/>
                  <a:gd name="connsiteY12" fmla="*/ 5678 h 10327"/>
                  <a:gd name="connsiteX13" fmla="*/ 4113 w 9760"/>
                  <a:gd name="connsiteY13" fmla="*/ 1756 h 10327"/>
                  <a:gd name="connsiteX14" fmla="*/ 3306 w 9760"/>
                  <a:gd name="connsiteY14" fmla="*/ 2061 h 10327"/>
                  <a:gd name="connsiteX15" fmla="*/ 2870 w 9760"/>
                  <a:gd name="connsiteY15" fmla="*/ 2061 h 10327"/>
                  <a:gd name="connsiteX16" fmla="*/ 2870 w 9760"/>
                  <a:gd name="connsiteY16" fmla="*/ 0 h 10327"/>
                  <a:gd name="connsiteX17" fmla="*/ 2709 w 9760"/>
                  <a:gd name="connsiteY17" fmla="*/ 0 h 10327"/>
                  <a:gd name="connsiteX18" fmla="*/ 2709 w 9760"/>
                  <a:gd name="connsiteY18" fmla="*/ 2061 h 10327"/>
                  <a:gd name="connsiteX19" fmla="*/ 2339 w 9760"/>
                  <a:gd name="connsiteY19" fmla="*/ 2061 h 10327"/>
                  <a:gd name="connsiteX20" fmla="*/ 2339 w 9760"/>
                  <a:gd name="connsiteY20" fmla="*/ 2492 h 10327"/>
                  <a:gd name="connsiteX21" fmla="*/ 1674 w 9760"/>
                  <a:gd name="connsiteY21" fmla="*/ 2815 h 10327"/>
                  <a:gd name="connsiteX22" fmla="*/ 1674 w 9760"/>
                  <a:gd name="connsiteY22" fmla="*/ 4413 h 10327"/>
                  <a:gd name="connsiteX23" fmla="*/ 1318 w 9760"/>
                  <a:gd name="connsiteY23" fmla="*/ 4413 h 10327"/>
                  <a:gd name="connsiteX24" fmla="*/ 1318 w 9760"/>
                  <a:gd name="connsiteY24" fmla="*/ 4837 h 10327"/>
                  <a:gd name="connsiteX25" fmla="*/ 1674 w 9760"/>
                  <a:gd name="connsiteY25" fmla="*/ 4837 h 10327"/>
                  <a:gd name="connsiteX26" fmla="*/ 1674 w 9760"/>
                  <a:gd name="connsiteY26" fmla="*/ 5367 h 10327"/>
                  <a:gd name="connsiteX27" fmla="*/ 1318 w 9760"/>
                  <a:gd name="connsiteY27" fmla="*/ 5367 h 10327"/>
                  <a:gd name="connsiteX28" fmla="*/ 1318 w 9760"/>
                  <a:gd name="connsiteY28" fmla="*/ 5791 h 10327"/>
                  <a:gd name="connsiteX29" fmla="*/ 1674 w 9760"/>
                  <a:gd name="connsiteY29" fmla="*/ 5791 h 10327"/>
                  <a:gd name="connsiteX30" fmla="*/ 1674 w 9760"/>
                  <a:gd name="connsiteY30" fmla="*/ 7043 h 10327"/>
                  <a:gd name="connsiteX31" fmla="*/ 613 w 9760"/>
                  <a:gd name="connsiteY31" fmla="*/ 7043 h 10327"/>
                  <a:gd name="connsiteX32" fmla="*/ 613 w 9760"/>
                  <a:gd name="connsiteY32" fmla="*/ 7818 h 10327"/>
                  <a:gd name="connsiteX33" fmla="*/ 1157 w 9760"/>
                  <a:gd name="connsiteY33" fmla="*/ 7838 h 10327"/>
                  <a:gd name="connsiteX34" fmla="*/ 1894 w 9760"/>
                  <a:gd name="connsiteY34" fmla="*/ 7315 h 10327"/>
                  <a:gd name="connsiteX35" fmla="*/ 1888 w 9760"/>
                  <a:gd name="connsiteY35" fmla="*/ 7818 h 10327"/>
                  <a:gd name="connsiteX36" fmla="*/ 2567 w 9760"/>
                  <a:gd name="connsiteY36" fmla="*/ 7368 h 10327"/>
                  <a:gd name="connsiteX37" fmla="*/ 2567 w 9760"/>
                  <a:gd name="connsiteY37" fmla="*/ 7818 h 10327"/>
                  <a:gd name="connsiteX38" fmla="*/ 3238 w 9760"/>
                  <a:gd name="connsiteY38" fmla="*/ 7361 h 10327"/>
                  <a:gd name="connsiteX39" fmla="*/ 3244 w 9760"/>
                  <a:gd name="connsiteY39" fmla="*/ 7811 h 10327"/>
                  <a:gd name="connsiteX40" fmla="*/ 3890 w 9760"/>
                  <a:gd name="connsiteY40" fmla="*/ 7328 h 10327"/>
                  <a:gd name="connsiteX41" fmla="*/ 3890 w 9760"/>
                  <a:gd name="connsiteY41" fmla="*/ 8613 h 10327"/>
                  <a:gd name="connsiteX42" fmla="*/ 3965 w 9760"/>
                  <a:gd name="connsiteY42" fmla="*/ 8520 h 10327"/>
                  <a:gd name="connsiteX43" fmla="*/ 4038 w 9760"/>
                  <a:gd name="connsiteY43" fmla="*/ 8434 h 10327"/>
                  <a:gd name="connsiteX44" fmla="*/ 4128 w 9760"/>
                  <a:gd name="connsiteY44" fmla="*/ 8361 h 10327"/>
                  <a:gd name="connsiteX45" fmla="*/ 4227 w 9760"/>
                  <a:gd name="connsiteY45" fmla="*/ 8295 h 10327"/>
                  <a:gd name="connsiteX46" fmla="*/ 4327 w 9760"/>
                  <a:gd name="connsiteY46" fmla="*/ 8249 h 10327"/>
                  <a:gd name="connsiteX47" fmla="*/ 4434 w 9760"/>
                  <a:gd name="connsiteY47" fmla="*/ 8215 h 10327"/>
                  <a:gd name="connsiteX48" fmla="*/ 4546 w 9760"/>
                  <a:gd name="connsiteY48" fmla="*/ 8189 h 10327"/>
                  <a:gd name="connsiteX49" fmla="*/ 4675 w 9760"/>
                  <a:gd name="connsiteY49" fmla="*/ 8182 h 10327"/>
                  <a:gd name="connsiteX50" fmla="*/ 4851 w 9760"/>
                  <a:gd name="connsiteY50" fmla="*/ 8195 h 10327"/>
                  <a:gd name="connsiteX51" fmla="*/ 5026 w 9760"/>
                  <a:gd name="connsiteY51" fmla="*/ 8242 h 10327"/>
                  <a:gd name="connsiteX52" fmla="*/ 5166 w 9760"/>
                  <a:gd name="connsiteY52" fmla="*/ 8321 h 10327"/>
                  <a:gd name="connsiteX53" fmla="*/ 5309 w 9760"/>
                  <a:gd name="connsiteY53" fmla="*/ 8421 h 10327"/>
                  <a:gd name="connsiteX54" fmla="*/ 5430 w 9760"/>
                  <a:gd name="connsiteY54" fmla="*/ 8540 h 10327"/>
                  <a:gd name="connsiteX55" fmla="*/ 5510 w 9760"/>
                  <a:gd name="connsiteY55" fmla="*/ 8686 h 10327"/>
                  <a:gd name="connsiteX56" fmla="*/ 5584 w 9760"/>
                  <a:gd name="connsiteY56" fmla="*/ 8838 h 10327"/>
                  <a:gd name="connsiteX57" fmla="*/ 5609 w 9760"/>
                  <a:gd name="connsiteY57" fmla="*/ 9004 h 10327"/>
                  <a:gd name="connsiteX58" fmla="*/ 5643 w 9760"/>
                  <a:gd name="connsiteY58" fmla="*/ 8997 h 10327"/>
                  <a:gd name="connsiteX59" fmla="*/ 5670 w 9760"/>
                  <a:gd name="connsiteY59" fmla="*/ 8997 h 10327"/>
                  <a:gd name="connsiteX60" fmla="*/ 5697 w 9760"/>
                  <a:gd name="connsiteY60" fmla="*/ 8991 h 10327"/>
                  <a:gd name="connsiteX61" fmla="*/ 5723 w 9760"/>
                  <a:gd name="connsiteY61" fmla="*/ 8991 h 10327"/>
                  <a:gd name="connsiteX62" fmla="*/ 5757 w 9760"/>
                  <a:gd name="connsiteY62" fmla="*/ 8984 h 10327"/>
                  <a:gd name="connsiteX63" fmla="*/ 5789 w 9760"/>
                  <a:gd name="connsiteY63" fmla="*/ 8984 h 10327"/>
                  <a:gd name="connsiteX64" fmla="*/ 5817 w 9760"/>
                  <a:gd name="connsiteY64" fmla="*/ 8984 h 10327"/>
                  <a:gd name="connsiteX65" fmla="*/ 5852 w 9760"/>
                  <a:gd name="connsiteY65" fmla="*/ 8984 h 10327"/>
                  <a:gd name="connsiteX66" fmla="*/ 5992 w 9760"/>
                  <a:gd name="connsiteY66" fmla="*/ 8991 h 10327"/>
                  <a:gd name="connsiteX67" fmla="*/ 6120 w 9760"/>
                  <a:gd name="connsiteY67" fmla="*/ 9024 h 10327"/>
                  <a:gd name="connsiteX68" fmla="*/ 6247 w 9760"/>
                  <a:gd name="connsiteY68" fmla="*/ 9070 h 10327"/>
                  <a:gd name="connsiteX69" fmla="*/ 6363 w 9760"/>
                  <a:gd name="connsiteY69" fmla="*/ 9137 h 10327"/>
                  <a:gd name="connsiteX70" fmla="*/ 6469 w 9760"/>
                  <a:gd name="connsiteY70" fmla="*/ 9216 h 10327"/>
                  <a:gd name="connsiteX71" fmla="*/ 6564 w 9760"/>
                  <a:gd name="connsiteY71" fmla="*/ 9302 h 10327"/>
                  <a:gd name="connsiteX72" fmla="*/ 6639 w 9760"/>
                  <a:gd name="connsiteY72" fmla="*/ 9415 h 10327"/>
                  <a:gd name="connsiteX73" fmla="*/ 6706 w 9760"/>
                  <a:gd name="connsiteY73" fmla="*/ 9527 h 10327"/>
                  <a:gd name="connsiteX74" fmla="*/ 2870 w 9760"/>
                  <a:gd name="connsiteY74" fmla="*/ 9527 h 10327"/>
                  <a:gd name="connsiteX75" fmla="*/ 2909 w 9760"/>
                  <a:gd name="connsiteY75" fmla="*/ 9441 h 10327"/>
                  <a:gd name="connsiteX76" fmla="*/ 2963 w 9760"/>
                  <a:gd name="connsiteY76" fmla="*/ 9355 h 10327"/>
                  <a:gd name="connsiteX77" fmla="*/ 3018 w 9760"/>
                  <a:gd name="connsiteY77" fmla="*/ 9289 h 10327"/>
                  <a:gd name="connsiteX78" fmla="*/ 3089 w 9760"/>
                  <a:gd name="connsiteY78" fmla="*/ 9223 h 10327"/>
                  <a:gd name="connsiteX79" fmla="*/ 3157 w 9760"/>
                  <a:gd name="connsiteY79" fmla="*/ 9170 h 10327"/>
                  <a:gd name="connsiteX80" fmla="*/ 3238 w 9760"/>
                  <a:gd name="connsiteY80" fmla="*/ 9117 h 10327"/>
                  <a:gd name="connsiteX81" fmla="*/ 3319 w 9760"/>
                  <a:gd name="connsiteY81" fmla="*/ 9077 h 10327"/>
                  <a:gd name="connsiteX82" fmla="*/ 3414 w 9760"/>
                  <a:gd name="connsiteY82" fmla="*/ 9044 h 10327"/>
                  <a:gd name="connsiteX83" fmla="*/ 3414 w 9760"/>
                  <a:gd name="connsiteY83" fmla="*/ 8195 h 10327"/>
                  <a:gd name="connsiteX84" fmla="*/ 1299 w 9760"/>
                  <a:gd name="connsiteY84" fmla="*/ 8282 h 10327"/>
                  <a:gd name="connsiteX85" fmla="*/ 3 w 9760"/>
                  <a:gd name="connsiteY85" fmla="*/ 7529 h 10327"/>
                  <a:gd name="connsiteX86" fmla="*/ 1864 w 9760"/>
                  <a:gd name="connsiteY86" fmla="*/ 9555 h 10327"/>
                  <a:gd name="connsiteX87" fmla="*/ 5986 w 9760"/>
                  <a:gd name="connsiteY87" fmla="*/ 10294 h 10327"/>
                  <a:gd name="connsiteX88" fmla="*/ 8389 w 9760"/>
                  <a:gd name="connsiteY88" fmla="*/ 9231 h 10327"/>
                  <a:gd name="connsiteX0" fmla="*/ 8595 w 10000"/>
                  <a:gd name="connsiteY0" fmla="*/ 8939 h 9989"/>
                  <a:gd name="connsiteX1" fmla="*/ 10000 w 10000"/>
                  <a:gd name="connsiteY1" fmla="*/ 7147 h 9989"/>
                  <a:gd name="connsiteX2" fmla="*/ 9153 w 10000"/>
                  <a:gd name="connsiteY2" fmla="*/ 7147 h 9989"/>
                  <a:gd name="connsiteX3" fmla="*/ 9153 w 10000"/>
                  <a:gd name="connsiteY3" fmla="*/ 3997 h 9989"/>
                  <a:gd name="connsiteX4" fmla="*/ 7063 w 10000"/>
                  <a:gd name="connsiteY4" fmla="*/ 3997 h 9989"/>
                  <a:gd name="connsiteX5" fmla="*/ 7063 w 10000"/>
                  <a:gd name="connsiteY5" fmla="*/ 3695 h 9989"/>
                  <a:gd name="connsiteX6" fmla="*/ 8734 w 10000"/>
                  <a:gd name="connsiteY6" fmla="*/ 3695 h 9989"/>
                  <a:gd name="connsiteX7" fmla="*/ 8734 w 10000"/>
                  <a:gd name="connsiteY7" fmla="*/ 3387 h 9989"/>
                  <a:gd name="connsiteX8" fmla="*/ 7063 w 10000"/>
                  <a:gd name="connsiteY8" fmla="*/ 3387 h 9989"/>
                  <a:gd name="connsiteX9" fmla="*/ 7063 w 10000"/>
                  <a:gd name="connsiteY9" fmla="*/ 1322 h 9989"/>
                  <a:gd name="connsiteX10" fmla="*/ 4603 w 10000"/>
                  <a:gd name="connsiteY10" fmla="*/ 533 h 9989"/>
                  <a:gd name="connsiteX11" fmla="*/ 4603 w 10000"/>
                  <a:gd name="connsiteY11" fmla="*/ 5492 h 9989"/>
                  <a:gd name="connsiteX12" fmla="*/ 4214 w 10000"/>
                  <a:gd name="connsiteY12" fmla="*/ 5498 h 9989"/>
                  <a:gd name="connsiteX13" fmla="*/ 4214 w 10000"/>
                  <a:gd name="connsiteY13" fmla="*/ 1700 h 9989"/>
                  <a:gd name="connsiteX14" fmla="*/ 3387 w 10000"/>
                  <a:gd name="connsiteY14" fmla="*/ 1996 h 9989"/>
                  <a:gd name="connsiteX15" fmla="*/ 2941 w 10000"/>
                  <a:gd name="connsiteY15" fmla="*/ 1996 h 9989"/>
                  <a:gd name="connsiteX16" fmla="*/ 2941 w 10000"/>
                  <a:gd name="connsiteY16" fmla="*/ 0 h 9989"/>
                  <a:gd name="connsiteX17" fmla="*/ 2776 w 10000"/>
                  <a:gd name="connsiteY17" fmla="*/ 0 h 9989"/>
                  <a:gd name="connsiteX18" fmla="*/ 2776 w 10000"/>
                  <a:gd name="connsiteY18" fmla="*/ 1996 h 9989"/>
                  <a:gd name="connsiteX19" fmla="*/ 2397 w 10000"/>
                  <a:gd name="connsiteY19" fmla="*/ 1996 h 9989"/>
                  <a:gd name="connsiteX20" fmla="*/ 2397 w 10000"/>
                  <a:gd name="connsiteY20" fmla="*/ 2413 h 9989"/>
                  <a:gd name="connsiteX21" fmla="*/ 1715 w 10000"/>
                  <a:gd name="connsiteY21" fmla="*/ 2726 h 9989"/>
                  <a:gd name="connsiteX22" fmla="*/ 1715 w 10000"/>
                  <a:gd name="connsiteY22" fmla="*/ 4273 h 9989"/>
                  <a:gd name="connsiteX23" fmla="*/ 1350 w 10000"/>
                  <a:gd name="connsiteY23" fmla="*/ 4273 h 9989"/>
                  <a:gd name="connsiteX24" fmla="*/ 1350 w 10000"/>
                  <a:gd name="connsiteY24" fmla="*/ 4684 h 9989"/>
                  <a:gd name="connsiteX25" fmla="*/ 1715 w 10000"/>
                  <a:gd name="connsiteY25" fmla="*/ 4684 h 9989"/>
                  <a:gd name="connsiteX26" fmla="*/ 1715 w 10000"/>
                  <a:gd name="connsiteY26" fmla="*/ 5197 h 9989"/>
                  <a:gd name="connsiteX27" fmla="*/ 1350 w 10000"/>
                  <a:gd name="connsiteY27" fmla="*/ 5197 h 9989"/>
                  <a:gd name="connsiteX28" fmla="*/ 1350 w 10000"/>
                  <a:gd name="connsiteY28" fmla="*/ 5608 h 9989"/>
                  <a:gd name="connsiteX29" fmla="*/ 1715 w 10000"/>
                  <a:gd name="connsiteY29" fmla="*/ 5608 h 9989"/>
                  <a:gd name="connsiteX30" fmla="*/ 1715 w 10000"/>
                  <a:gd name="connsiteY30" fmla="*/ 6820 h 9989"/>
                  <a:gd name="connsiteX31" fmla="*/ 628 w 10000"/>
                  <a:gd name="connsiteY31" fmla="*/ 6820 h 9989"/>
                  <a:gd name="connsiteX32" fmla="*/ 628 w 10000"/>
                  <a:gd name="connsiteY32" fmla="*/ 7570 h 9989"/>
                  <a:gd name="connsiteX33" fmla="*/ 1185 w 10000"/>
                  <a:gd name="connsiteY33" fmla="*/ 7590 h 9989"/>
                  <a:gd name="connsiteX34" fmla="*/ 1941 w 10000"/>
                  <a:gd name="connsiteY34" fmla="*/ 7083 h 9989"/>
                  <a:gd name="connsiteX35" fmla="*/ 1934 w 10000"/>
                  <a:gd name="connsiteY35" fmla="*/ 7570 h 9989"/>
                  <a:gd name="connsiteX36" fmla="*/ 2630 w 10000"/>
                  <a:gd name="connsiteY36" fmla="*/ 7135 h 9989"/>
                  <a:gd name="connsiteX37" fmla="*/ 2630 w 10000"/>
                  <a:gd name="connsiteY37" fmla="*/ 7570 h 9989"/>
                  <a:gd name="connsiteX38" fmla="*/ 3318 w 10000"/>
                  <a:gd name="connsiteY38" fmla="*/ 7128 h 9989"/>
                  <a:gd name="connsiteX39" fmla="*/ 3324 w 10000"/>
                  <a:gd name="connsiteY39" fmla="*/ 7564 h 9989"/>
                  <a:gd name="connsiteX40" fmla="*/ 3986 w 10000"/>
                  <a:gd name="connsiteY40" fmla="*/ 7096 h 9989"/>
                  <a:gd name="connsiteX41" fmla="*/ 3986 w 10000"/>
                  <a:gd name="connsiteY41" fmla="*/ 8340 h 9989"/>
                  <a:gd name="connsiteX42" fmla="*/ 4063 w 10000"/>
                  <a:gd name="connsiteY42" fmla="*/ 8250 h 9989"/>
                  <a:gd name="connsiteX43" fmla="*/ 4137 w 10000"/>
                  <a:gd name="connsiteY43" fmla="*/ 8167 h 9989"/>
                  <a:gd name="connsiteX44" fmla="*/ 4230 w 10000"/>
                  <a:gd name="connsiteY44" fmla="*/ 8096 h 9989"/>
                  <a:gd name="connsiteX45" fmla="*/ 4331 w 10000"/>
                  <a:gd name="connsiteY45" fmla="*/ 8032 h 9989"/>
                  <a:gd name="connsiteX46" fmla="*/ 4433 w 10000"/>
                  <a:gd name="connsiteY46" fmla="*/ 7988 h 9989"/>
                  <a:gd name="connsiteX47" fmla="*/ 4543 w 10000"/>
                  <a:gd name="connsiteY47" fmla="*/ 7955 h 9989"/>
                  <a:gd name="connsiteX48" fmla="*/ 4658 w 10000"/>
                  <a:gd name="connsiteY48" fmla="*/ 7930 h 9989"/>
                  <a:gd name="connsiteX49" fmla="*/ 4790 w 10000"/>
                  <a:gd name="connsiteY49" fmla="*/ 7923 h 9989"/>
                  <a:gd name="connsiteX50" fmla="*/ 4970 w 10000"/>
                  <a:gd name="connsiteY50" fmla="*/ 7936 h 9989"/>
                  <a:gd name="connsiteX51" fmla="*/ 5150 w 10000"/>
                  <a:gd name="connsiteY51" fmla="*/ 7981 h 9989"/>
                  <a:gd name="connsiteX52" fmla="*/ 5293 w 10000"/>
                  <a:gd name="connsiteY52" fmla="*/ 8058 h 9989"/>
                  <a:gd name="connsiteX53" fmla="*/ 5440 w 10000"/>
                  <a:gd name="connsiteY53" fmla="*/ 8154 h 9989"/>
                  <a:gd name="connsiteX54" fmla="*/ 5564 w 10000"/>
                  <a:gd name="connsiteY54" fmla="*/ 8270 h 9989"/>
                  <a:gd name="connsiteX55" fmla="*/ 5645 w 10000"/>
                  <a:gd name="connsiteY55" fmla="*/ 8411 h 9989"/>
                  <a:gd name="connsiteX56" fmla="*/ 5721 w 10000"/>
                  <a:gd name="connsiteY56" fmla="*/ 8558 h 9989"/>
                  <a:gd name="connsiteX57" fmla="*/ 5747 w 10000"/>
                  <a:gd name="connsiteY57" fmla="*/ 8719 h 9989"/>
                  <a:gd name="connsiteX58" fmla="*/ 5782 w 10000"/>
                  <a:gd name="connsiteY58" fmla="*/ 8712 h 9989"/>
                  <a:gd name="connsiteX59" fmla="*/ 5809 w 10000"/>
                  <a:gd name="connsiteY59" fmla="*/ 8712 h 9989"/>
                  <a:gd name="connsiteX60" fmla="*/ 5837 w 10000"/>
                  <a:gd name="connsiteY60" fmla="*/ 8706 h 9989"/>
                  <a:gd name="connsiteX61" fmla="*/ 5864 w 10000"/>
                  <a:gd name="connsiteY61" fmla="*/ 8706 h 9989"/>
                  <a:gd name="connsiteX62" fmla="*/ 5899 w 10000"/>
                  <a:gd name="connsiteY62" fmla="*/ 8700 h 9989"/>
                  <a:gd name="connsiteX63" fmla="*/ 5931 w 10000"/>
                  <a:gd name="connsiteY63" fmla="*/ 8700 h 9989"/>
                  <a:gd name="connsiteX64" fmla="*/ 5960 w 10000"/>
                  <a:gd name="connsiteY64" fmla="*/ 8700 h 9989"/>
                  <a:gd name="connsiteX65" fmla="*/ 5996 w 10000"/>
                  <a:gd name="connsiteY65" fmla="*/ 8700 h 9989"/>
                  <a:gd name="connsiteX66" fmla="*/ 6139 w 10000"/>
                  <a:gd name="connsiteY66" fmla="*/ 8706 h 9989"/>
                  <a:gd name="connsiteX67" fmla="*/ 6270 w 10000"/>
                  <a:gd name="connsiteY67" fmla="*/ 8738 h 9989"/>
                  <a:gd name="connsiteX68" fmla="*/ 6401 w 10000"/>
                  <a:gd name="connsiteY68" fmla="*/ 8783 h 9989"/>
                  <a:gd name="connsiteX69" fmla="*/ 6519 w 10000"/>
                  <a:gd name="connsiteY69" fmla="*/ 8848 h 9989"/>
                  <a:gd name="connsiteX70" fmla="*/ 6628 w 10000"/>
                  <a:gd name="connsiteY70" fmla="*/ 8924 h 9989"/>
                  <a:gd name="connsiteX71" fmla="*/ 6725 w 10000"/>
                  <a:gd name="connsiteY71" fmla="*/ 9007 h 9989"/>
                  <a:gd name="connsiteX72" fmla="*/ 6802 w 10000"/>
                  <a:gd name="connsiteY72" fmla="*/ 9117 h 9989"/>
                  <a:gd name="connsiteX73" fmla="*/ 6871 w 10000"/>
                  <a:gd name="connsiteY73" fmla="*/ 9225 h 9989"/>
                  <a:gd name="connsiteX74" fmla="*/ 2941 w 10000"/>
                  <a:gd name="connsiteY74" fmla="*/ 9225 h 9989"/>
                  <a:gd name="connsiteX75" fmla="*/ 2981 w 10000"/>
                  <a:gd name="connsiteY75" fmla="*/ 9142 h 9989"/>
                  <a:gd name="connsiteX76" fmla="*/ 3036 w 10000"/>
                  <a:gd name="connsiteY76" fmla="*/ 9059 h 9989"/>
                  <a:gd name="connsiteX77" fmla="*/ 3092 w 10000"/>
                  <a:gd name="connsiteY77" fmla="*/ 8995 h 9989"/>
                  <a:gd name="connsiteX78" fmla="*/ 3165 w 10000"/>
                  <a:gd name="connsiteY78" fmla="*/ 8931 h 9989"/>
                  <a:gd name="connsiteX79" fmla="*/ 3235 w 10000"/>
                  <a:gd name="connsiteY79" fmla="*/ 8880 h 9989"/>
                  <a:gd name="connsiteX80" fmla="*/ 3318 w 10000"/>
                  <a:gd name="connsiteY80" fmla="*/ 8828 h 9989"/>
                  <a:gd name="connsiteX81" fmla="*/ 3401 w 10000"/>
                  <a:gd name="connsiteY81" fmla="*/ 8790 h 9989"/>
                  <a:gd name="connsiteX82" fmla="*/ 3498 w 10000"/>
                  <a:gd name="connsiteY82" fmla="*/ 8758 h 9989"/>
                  <a:gd name="connsiteX83" fmla="*/ 3498 w 10000"/>
                  <a:gd name="connsiteY83" fmla="*/ 7936 h 9989"/>
                  <a:gd name="connsiteX84" fmla="*/ 1331 w 10000"/>
                  <a:gd name="connsiteY84" fmla="*/ 8020 h 9989"/>
                  <a:gd name="connsiteX85" fmla="*/ 3 w 10000"/>
                  <a:gd name="connsiteY85" fmla="*/ 7291 h 9989"/>
                  <a:gd name="connsiteX86" fmla="*/ 2409 w 10000"/>
                  <a:gd name="connsiteY86" fmla="*/ 9442 h 9989"/>
                  <a:gd name="connsiteX87" fmla="*/ 6133 w 10000"/>
                  <a:gd name="connsiteY87" fmla="*/ 9968 h 9989"/>
                  <a:gd name="connsiteX88" fmla="*/ 8595 w 10000"/>
                  <a:gd name="connsiteY88" fmla="*/ 8939 h 9989"/>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00"/>
                  <a:gd name="connsiteY0" fmla="*/ 8949 h 10042"/>
                  <a:gd name="connsiteX1" fmla="*/ 10000 w 10000"/>
                  <a:gd name="connsiteY1" fmla="*/ 7155 h 10042"/>
                  <a:gd name="connsiteX2" fmla="*/ 9153 w 10000"/>
                  <a:gd name="connsiteY2" fmla="*/ 7155 h 10042"/>
                  <a:gd name="connsiteX3" fmla="*/ 9153 w 10000"/>
                  <a:gd name="connsiteY3" fmla="*/ 4001 h 10042"/>
                  <a:gd name="connsiteX4" fmla="*/ 7063 w 10000"/>
                  <a:gd name="connsiteY4" fmla="*/ 4001 h 10042"/>
                  <a:gd name="connsiteX5" fmla="*/ 7063 w 10000"/>
                  <a:gd name="connsiteY5" fmla="*/ 3699 h 10042"/>
                  <a:gd name="connsiteX6" fmla="*/ 8734 w 10000"/>
                  <a:gd name="connsiteY6" fmla="*/ 3699 h 10042"/>
                  <a:gd name="connsiteX7" fmla="*/ 8734 w 10000"/>
                  <a:gd name="connsiteY7" fmla="*/ 3391 h 10042"/>
                  <a:gd name="connsiteX8" fmla="*/ 7063 w 10000"/>
                  <a:gd name="connsiteY8" fmla="*/ 3391 h 10042"/>
                  <a:gd name="connsiteX9" fmla="*/ 7063 w 10000"/>
                  <a:gd name="connsiteY9" fmla="*/ 1323 h 10042"/>
                  <a:gd name="connsiteX10" fmla="*/ 4603 w 10000"/>
                  <a:gd name="connsiteY10" fmla="*/ 534 h 10042"/>
                  <a:gd name="connsiteX11" fmla="*/ 4603 w 10000"/>
                  <a:gd name="connsiteY11" fmla="*/ 5498 h 10042"/>
                  <a:gd name="connsiteX12" fmla="*/ 4214 w 10000"/>
                  <a:gd name="connsiteY12" fmla="*/ 5504 h 10042"/>
                  <a:gd name="connsiteX13" fmla="*/ 4214 w 10000"/>
                  <a:gd name="connsiteY13" fmla="*/ 1702 h 10042"/>
                  <a:gd name="connsiteX14" fmla="*/ 3387 w 10000"/>
                  <a:gd name="connsiteY14" fmla="*/ 1998 h 10042"/>
                  <a:gd name="connsiteX15" fmla="*/ 2941 w 10000"/>
                  <a:gd name="connsiteY15" fmla="*/ 1998 h 10042"/>
                  <a:gd name="connsiteX16" fmla="*/ 2941 w 10000"/>
                  <a:gd name="connsiteY16" fmla="*/ 0 h 10042"/>
                  <a:gd name="connsiteX17" fmla="*/ 2776 w 10000"/>
                  <a:gd name="connsiteY17" fmla="*/ 0 h 10042"/>
                  <a:gd name="connsiteX18" fmla="*/ 2776 w 10000"/>
                  <a:gd name="connsiteY18" fmla="*/ 1998 h 10042"/>
                  <a:gd name="connsiteX19" fmla="*/ 2397 w 10000"/>
                  <a:gd name="connsiteY19" fmla="*/ 1998 h 10042"/>
                  <a:gd name="connsiteX20" fmla="*/ 2397 w 10000"/>
                  <a:gd name="connsiteY20" fmla="*/ 2416 h 10042"/>
                  <a:gd name="connsiteX21" fmla="*/ 1715 w 10000"/>
                  <a:gd name="connsiteY21" fmla="*/ 2729 h 10042"/>
                  <a:gd name="connsiteX22" fmla="*/ 1715 w 10000"/>
                  <a:gd name="connsiteY22" fmla="*/ 4278 h 10042"/>
                  <a:gd name="connsiteX23" fmla="*/ 1350 w 10000"/>
                  <a:gd name="connsiteY23" fmla="*/ 4278 h 10042"/>
                  <a:gd name="connsiteX24" fmla="*/ 1350 w 10000"/>
                  <a:gd name="connsiteY24" fmla="*/ 4689 h 10042"/>
                  <a:gd name="connsiteX25" fmla="*/ 1715 w 10000"/>
                  <a:gd name="connsiteY25" fmla="*/ 4689 h 10042"/>
                  <a:gd name="connsiteX26" fmla="*/ 1715 w 10000"/>
                  <a:gd name="connsiteY26" fmla="*/ 5203 h 10042"/>
                  <a:gd name="connsiteX27" fmla="*/ 1350 w 10000"/>
                  <a:gd name="connsiteY27" fmla="*/ 5203 h 10042"/>
                  <a:gd name="connsiteX28" fmla="*/ 1350 w 10000"/>
                  <a:gd name="connsiteY28" fmla="*/ 5614 h 10042"/>
                  <a:gd name="connsiteX29" fmla="*/ 1715 w 10000"/>
                  <a:gd name="connsiteY29" fmla="*/ 5614 h 10042"/>
                  <a:gd name="connsiteX30" fmla="*/ 1715 w 10000"/>
                  <a:gd name="connsiteY30" fmla="*/ 6828 h 10042"/>
                  <a:gd name="connsiteX31" fmla="*/ 628 w 10000"/>
                  <a:gd name="connsiteY31" fmla="*/ 6828 h 10042"/>
                  <a:gd name="connsiteX32" fmla="*/ 628 w 10000"/>
                  <a:gd name="connsiteY32" fmla="*/ 7578 h 10042"/>
                  <a:gd name="connsiteX33" fmla="*/ 1185 w 10000"/>
                  <a:gd name="connsiteY33" fmla="*/ 7598 h 10042"/>
                  <a:gd name="connsiteX34" fmla="*/ 1941 w 10000"/>
                  <a:gd name="connsiteY34" fmla="*/ 7091 h 10042"/>
                  <a:gd name="connsiteX35" fmla="*/ 1934 w 10000"/>
                  <a:gd name="connsiteY35" fmla="*/ 7578 h 10042"/>
                  <a:gd name="connsiteX36" fmla="*/ 2630 w 10000"/>
                  <a:gd name="connsiteY36" fmla="*/ 7143 h 10042"/>
                  <a:gd name="connsiteX37" fmla="*/ 2630 w 10000"/>
                  <a:gd name="connsiteY37" fmla="*/ 7578 h 10042"/>
                  <a:gd name="connsiteX38" fmla="*/ 3318 w 10000"/>
                  <a:gd name="connsiteY38" fmla="*/ 7136 h 10042"/>
                  <a:gd name="connsiteX39" fmla="*/ 3324 w 10000"/>
                  <a:gd name="connsiteY39" fmla="*/ 7572 h 10042"/>
                  <a:gd name="connsiteX40" fmla="*/ 3986 w 10000"/>
                  <a:gd name="connsiteY40" fmla="*/ 7104 h 10042"/>
                  <a:gd name="connsiteX41" fmla="*/ 3986 w 10000"/>
                  <a:gd name="connsiteY41" fmla="*/ 8349 h 10042"/>
                  <a:gd name="connsiteX42" fmla="*/ 4063 w 10000"/>
                  <a:gd name="connsiteY42" fmla="*/ 8259 h 10042"/>
                  <a:gd name="connsiteX43" fmla="*/ 4137 w 10000"/>
                  <a:gd name="connsiteY43" fmla="*/ 8176 h 10042"/>
                  <a:gd name="connsiteX44" fmla="*/ 4230 w 10000"/>
                  <a:gd name="connsiteY44" fmla="*/ 8105 h 10042"/>
                  <a:gd name="connsiteX45" fmla="*/ 4331 w 10000"/>
                  <a:gd name="connsiteY45" fmla="*/ 8041 h 10042"/>
                  <a:gd name="connsiteX46" fmla="*/ 4433 w 10000"/>
                  <a:gd name="connsiteY46" fmla="*/ 7997 h 10042"/>
                  <a:gd name="connsiteX47" fmla="*/ 4543 w 10000"/>
                  <a:gd name="connsiteY47" fmla="*/ 7964 h 10042"/>
                  <a:gd name="connsiteX48" fmla="*/ 4658 w 10000"/>
                  <a:gd name="connsiteY48" fmla="*/ 7939 h 10042"/>
                  <a:gd name="connsiteX49" fmla="*/ 4790 w 10000"/>
                  <a:gd name="connsiteY49" fmla="*/ 7932 h 10042"/>
                  <a:gd name="connsiteX50" fmla="*/ 4970 w 10000"/>
                  <a:gd name="connsiteY50" fmla="*/ 7945 h 10042"/>
                  <a:gd name="connsiteX51" fmla="*/ 5150 w 10000"/>
                  <a:gd name="connsiteY51" fmla="*/ 7990 h 10042"/>
                  <a:gd name="connsiteX52" fmla="*/ 5293 w 10000"/>
                  <a:gd name="connsiteY52" fmla="*/ 8067 h 10042"/>
                  <a:gd name="connsiteX53" fmla="*/ 5440 w 10000"/>
                  <a:gd name="connsiteY53" fmla="*/ 8163 h 10042"/>
                  <a:gd name="connsiteX54" fmla="*/ 5564 w 10000"/>
                  <a:gd name="connsiteY54" fmla="*/ 8279 h 10042"/>
                  <a:gd name="connsiteX55" fmla="*/ 5645 w 10000"/>
                  <a:gd name="connsiteY55" fmla="*/ 8420 h 10042"/>
                  <a:gd name="connsiteX56" fmla="*/ 5721 w 10000"/>
                  <a:gd name="connsiteY56" fmla="*/ 8567 h 10042"/>
                  <a:gd name="connsiteX57" fmla="*/ 5747 w 10000"/>
                  <a:gd name="connsiteY57" fmla="*/ 8729 h 10042"/>
                  <a:gd name="connsiteX58" fmla="*/ 5782 w 10000"/>
                  <a:gd name="connsiteY58" fmla="*/ 8722 h 10042"/>
                  <a:gd name="connsiteX59" fmla="*/ 5809 w 10000"/>
                  <a:gd name="connsiteY59" fmla="*/ 8722 h 10042"/>
                  <a:gd name="connsiteX60" fmla="*/ 5837 w 10000"/>
                  <a:gd name="connsiteY60" fmla="*/ 8716 h 10042"/>
                  <a:gd name="connsiteX61" fmla="*/ 5864 w 10000"/>
                  <a:gd name="connsiteY61" fmla="*/ 8716 h 10042"/>
                  <a:gd name="connsiteX62" fmla="*/ 5899 w 10000"/>
                  <a:gd name="connsiteY62" fmla="*/ 8710 h 10042"/>
                  <a:gd name="connsiteX63" fmla="*/ 5931 w 10000"/>
                  <a:gd name="connsiteY63" fmla="*/ 8710 h 10042"/>
                  <a:gd name="connsiteX64" fmla="*/ 5960 w 10000"/>
                  <a:gd name="connsiteY64" fmla="*/ 8710 h 10042"/>
                  <a:gd name="connsiteX65" fmla="*/ 5996 w 10000"/>
                  <a:gd name="connsiteY65" fmla="*/ 8710 h 10042"/>
                  <a:gd name="connsiteX66" fmla="*/ 6139 w 10000"/>
                  <a:gd name="connsiteY66" fmla="*/ 8716 h 10042"/>
                  <a:gd name="connsiteX67" fmla="*/ 6270 w 10000"/>
                  <a:gd name="connsiteY67" fmla="*/ 8748 h 10042"/>
                  <a:gd name="connsiteX68" fmla="*/ 6401 w 10000"/>
                  <a:gd name="connsiteY68" fmla="*/ 8793 h 10042"/>
                  <a:gd name="connsiteX69" fmla="*/ 6519 w 10000"/>
                  <a:gd name="connsiteY69" fmla="*/ 8858 h 10042"/>
                  <a:gd name="connsiteX70" fmla="*/ 6628 w 10000"/>
                  <a:gd name="connsiteY70" fmla="*/ 8934 h 10042"/>
                  <a:gd name="connsiteX71" fmla="*/ 6725 w 10000"/>
                  <a:gd name="connsiteY71" fmla="*/ 9017 h 10042"/>
                  <a:gd name="connsiteX72" fmla="*/ 6802 w 10000"/>
                  <a:gd name="connsiteY72" fmla="*/ 9127 h 10042"/>
                  <a:gd name="connsiteX73" fmla="*/ 6871 w 10000"/>
                  <a:gd name="connsiteY73" fmla="*/ 9235 h 10042"/>
                  <a:gd name="connsiteX74" fmla="*/ 2941 w 10000"/>
                  <a:gd name="connsiteY74" fmla="*/ 9235 h 10042"/>
                  <a:gd name="connsiteX75" fmla="*/ 2981 w 10000"/>
                  <a:gd name="connsiteY75" fmla="*/ 9152 h 10042"/>
                  <a:gd name="connsiteX76" fmla="*/ 3036 w 10000"/>
                  <a:gd name="connsiteY76" fmla="*/ 9069 h 10042"/>
                  <a:gd name="connsiteX77" fmla="*/ 3092 w 10000"/>
                  <a:gd name="connsiteY77" fmla="*/ 9005 h 10042"/>
                  <a:gd name="connsiteX78" fmla="*/ 3165 w 10000"/>
                  <a:gd name="connsiteY78" fmla="*/ 8941 h 10042"/>
                  <a:gd name="connsiteX79" fmla="*/ 3235 w 10000"/>
                  <a:gd name="connsiteY79" fmla="*/ 8890 h 10042"/>
                  <a:gd name="connsiteX80" fmla="*/ 3318 w 10000"/>
                  <a:gd name="connsiteY80" fmla="*/ 8838 h 10042"/>
                  <a:gd name="connsiteX81" fmla="*/ 3401 w 10000"/>
                  <a:gd name="connsiteY81" fmla="*/ 8800 h 10042"/>
                  <a:gd name="connsiteX82" fmla="*/ 3498 w 10000"/>
                  <a:gd name="connsiteY82" fmla="*/ 8768 h 10042"/>
                  <a:gd name="connsiteX83" fmla="*/ 3498 w 10000"/>
                  <a:gd name="connsiteY83" fmla="*/ 7945 h 10042"/>
                  <a:gd name="connsiteX84" fmla="*/ 1331 w 10000"/>
                  <a:gd name="connsiteY84" fmla="*/ 8029 h 10042"/>
                  <a:gd name="connsiteX85" fmla="*/ 3 w 10000"/>
                  <a:gd name="connsiteY85" fmla="*/ 7299 h 10042"/>
                  <a:gd name="connsiteX86" fmla="*/ 2409 w 10000"/>
                  <a:gd name="connsiteY86" fmla="*/ 9452 h 10042"/>
                  <a:gd name="connsiteX87" fmla="*/ 6133 w 10000"/>
                  <a:gd name="connsiteY87" fmla="*/ 9979 h 10042"/>
                  <a:gd name="connsiteX88" fmla="*/ 8595 w 10000"/>
                  <a:gd name="connsiteY88" fmla="*/ 8949 h 10042"/>
                  <a:gd name="connsiteX0" fmla="*/ 8595 w 10047"/>
                  <a:gd name="connsiteY0" fmla="*/ 8949 h 10042"/>
                  <a:gd name="connsiteX1" fmla="*/ 10000 w 10047"/>
                  <a:gd name="connsiteY1" fmla="*/ 7155 h 10042"/>
                  <a:gd name="connsiteX2" fmla="*/ 9153 w 10047"/>
                  <a:gd name="connsiteY2" fmla="*/ 7155 h 10042"/>
                  <a:gd name="connsiteX3" fmla="*/ 9153 w 10047"/>
                  <a:gd name="connsiteY3" fmla="*/ 4001 h 10042"/>
                  <a:gd name="connsiteX4" fmla="*/ 7063 w 10047"/>
                  <a:gd name="connsiteY4" fmla="*/ 4001 h 10042"/>
                  <a:gd name="connsiteX5" fmla="*/ 7063 w 10047"/>
                  <a:gd name="connsiteY5" fmla="*/ 3699 h 10042"/>
                  <a:gd name="connsiteX6" fmla="*/ 8734 w 10047"/>
                  <a:gd name="connsiteY6" fmla="*/ 3699 h 10042"/>
                  <a:gd name="connsiteX7" fmla="*/ 8734 w 10047"/>
                  <a:gd name="connsiteY7" fmla="*/ 3391 h 10042"/>
                  <a:gd name="connsiteX8" fmla="*/ 7063 w 10047"/>
                  <a:gd name="connsiteY8" fmla="*/ 3391 h 10042"/>
                  <a:gd name="connsiteX9" fmla="*/ 7063 w 10047"/>
                  <a:gd name="connsiteY9" fmla="*/ 1323 h 10042"/>
                  <a:gd name="connsiteX10" fmla="*/ 4603 w 10047"/>
                  <a:gd name="connsiteY10" fmla="*/ 534 h 10042"/>
                  <a:gd name="connsiteX11" fmla="*/ 4603 w 10047"/>
                  <a:gd name="connsiteY11" fmla="*/ 5498 h 10042"/>
                  <a:gd name="connsiteX12" fmla="*/ 4214 w 10047"/>
                  <a:gd name="connsiteY12" fmla="*/ 5504 h 10042"/>
                  <a:gd name="connsiteX13" fmla="*/ 4214 w 10047"/>
                  <a:gd name="connsiteY13" fmla="*/ 1702 h 10042"/>
                  <a:gd name="connsiteX14" fmla="*/ 3387 w 10047"/>
                  <a:gd name="connsiteY14" fmla="*/ 1998 h 10042"/>
                  <a:gd name="connsiteX15" fmla="*/ 2941 w 10047"/>
                  <a:gd name="connsiteY15" fmla="*/ 1998 h 10042"/>
                  <a:gd name="connsiteX16" fmla="*/ 2941 w 10047"/>
                  <a:gd name="connsiteY16" fmla="*/ 0 h 10042"/>
                  <a:gd name="connsiteX17" fmla="*/ 2776 w 10047"/>
                  <a:gd name="connsiteY17" fmla="*/ 0 h 10042"/>
                  <a:gd name="connsiteX18" fmla="*/ 2776 w 10047"/>
                  <a:gd name="connsiteY18" fmla="*/ 1998 h 10042"/>
                  <a:gd name="connsiteX19" fmla="*/ 2397 w 10047"/>
                  <a:gd name="connsiteY19" fmla="*/ 1998 h 10042"/>
                  <a:gd name="connsiteX20" fmla="*/ 2397 w 10047"/>
                  <a:gd name="connsiteY20" fmla="*/ 2416 h 10042"/>
                  <a:gd name="connsiteX21" fmla="*/ 1715 w 10047"/>
                  <a:gd name="connsiteY21" fmla="*/ 2729 h 10042"/>
                  <a:gd name="connsiteX22" fmla="*/ 1715 w 10047"/>
                  <a:gd name="connsiteY22" fmla="*/ 4278 h 10042"/>
                  <a:gd name="connsiteX23" fmla="*/ 1350 w 10047"/>
                  <a:gd name="connsiteY23" fmla="*/ 4278 h 10042"/>
                  <a:gd name="connsiteX24" fmla="*/ 1350 w 10047"/>
                  <a:gd name="connsiteY24" fmla="*/ 4689 h 10042"/>
                  <a:gd name="connsiteX25" fmla="*/ 1715 w 10047"/>
                  <a:gd name="connsiteY25" fmla="*/ 4689 h 10042"/>
                  <a:gd name="connsiteX26" fmla="*/ 1715 w 10047"/>
                  <a:gd name="connsiteY26" fmla="*/ 5203 h 10042"/>
                  <a:gd name="connsiteX27" fmla="*/ 1350 w 10047"/>
                  <a:gd name="connsiteY27" fmla="*/ 5203 h 10042"/>
                  <a:gd name="connsiteX28" fmla="*/ 1350 w 10047"/>
                  <a:gd name="connsiteY28" fmla="*/ 5614 h 10042"/>
                  <a:gd name="connsiteX29" fmla="*/ 1715 w 10047"/>
                  <a:gd name="connsiteY29" fmla="*/ 5614 h 10042"/>
                  <a:gd name="connsiteX30" fmla="*/ 1715 w 10047"/>
                  <a:gd name="connsiteY30" fmla="*/ 6828 h 10042"/>
                  <a:gd name="connsiteX31" fmla="*/ 628 w 10047"/>
                  <a:gd name="connsiteY31" fmla="*/ 6828 h 10042"/>
                  <a:gd name="connsiteX32" fmla="*/ 628 w 10047"/>
                  <a:gd name="connsiteY32" fmla="*/ 7578 h 10042"/>
                  <a:gd name="connsiteX33" fmla="*/ 1185 w 10047"/>
                  <a:gd name="connsiteY33" fmla="*/ 7598 h 10042"/>
                  <a:gd name="connsiteX34" fmla="*/ 1941 w 10047"/>
                  <a:gd name="connsiteY34" fmla="*/ 7091 h 10042"/>
                  <a:gd name="connsiteX35" fmla="*/ 1934 w 10047"/>
                  <a:gd name="connsiteY35" fmla="*/ 7578 h 10042"/>
                  <a:gd name="connsiteX36" fmla="*/ 2630 w 10047"/>
                  <a:gd name="connsiteY36" fmla="*/ 7143 h 10042"/>
                  <a:gd name="connsiteX37" fmla="*/ 2630 w 10047"/>
                  <a:gd name="connsiteY37" fmla="*/ 7578 h 10042"/>
                  <a:gd name="connsiteX38" fmla="*/ 3318 w 10047"/>
                  <a:gd name="connsiteY38" fmla="*/ 7136 h 10042"/>
                  <a:gd name="connsiteX39" fmla="*/ 3324 w 10047"/>
                  <a:gd name="connsiteY39" fmla="*/ 7572 h 10042"/>
                  <a:gd name="connsiteX40" fmla="*/ 3986 w 10047"/>
                  <a:gd name="connsiteY40" fmla="*/ 7104 h 10042"/>
                  <a:gd name="connsiteX41" fmla="*/ 3986 w 10047"/>
                  <a:gd name="connsiteY41" fmla="*/ 8349 h 10042"/>
                  <a:gd name="connsiteX42" fmla="*/ 4063 w 10047"/>
                  <a:gd name="connsiteY42" fmla="*/ 8259 h 10042"/>
                  <a:gd name="connsiteX43" fmla="*/ 4137 w 10047"/>
                  <a:gd name="connsiteY43" fmla="*/ 8176 h 10042"/>
                  <a:gd name="connsiteX44" fmla="*/ 4230 w 10047"/>
                  <a:gd name="connsiteY44" fmla="*/ 8105 h 10042"/>
                  <a:gd name="connsiteX45" fmla="*/ 4331 w 10047"/>
                  <a:gd name="connsiteY45" fmla="*/ 8041 h 10042"/>
                  <a:gd name="connsiteX46" fmla="*/ 4433 w 10047"/>
                  <a:gd name="connsiteY46" fmla="*/ 7997 h 10042"/>
                  <a:gd name="connsiteX47" fmla="*/ 4543 w 10047"/>
                  <a:gd name="connsiteY47" fmla="*/ 7964 h 10042"/>
                  <a:gd name="connsiteX48" fmla="*/ 4658 w 10047"/>
                  <a:gd name="connsiteY48" fmla="*/ 7939 h 10042"/>
                  <a:gd name="connsiteX49" fmla="*/ 4790 w 10047"/>
                  <a:gd name="connsiteY49" fmla="*/ 7932 h 10042"/>
                  <a:gd name="connsiteX50" fmla="*/ 4970 w 10047"/>
                  <a:gd name="connsiteY50" fmla="*/ 7945 h 10042"/>
                  <a:gd name="connsiteX51" fmla="*/ 5150 w 10047"/>
                  <a:gd name="connsiteY51" fmla="*/ 7990 h 10042"/>
                  <a:gd name="connsiteX52" fmla="*/ 5293 w 10047"/>
                  <a:gd name="connsiteY52" fmla="*/ 8067 h 10042"/>
                  <a:gd name="connsiteX53" fmla="*/ 5440 w 10047"/>
                  <a:gd name="connsiteY53" fmla="*/ 8163 h 10042"/>
                  <a:gd name="connsiteX54" fmla="*/ 5564 w 10047"/>
                  <a:gd name="connsiteY54" fmla="*/ 8279 h 10042"/>
                  <a:gd name="connsiteX55" fmla="*/ 5645 w 10047"/>
                  <a:gd name="connsiteY55" fmla="*/ 8420 h 10042"/>
                  <a:gd name="connsiteX56" fmla="*/ 5721 w 10047"/>
                  <a:gd name="connsiteY56" fmla="*/ 8567 h 10042"/>
                  <a:gd name="connsiteX57" fmla="*/ 5747 w 10047"/>
                  <a:gd name="connsiteY57" fmla="*/ 8729 h 10042"/>
                  <a:gd name="connsiteX58" fmla="*/ 5782 w 10047"/>
                  <a:gd name="connsiteY58" fmla="*/ 8722 h 10042"/>
                  <a:gd name="connsiteX59" fmla="*/ 5809 w 10047"/>
                  <a:gd name="connsiteY59" fmla="*/ 8722 h 10042"/>
                  <a:gd name="connsiteX60" fmla="*/ 5837 w 10047"/>
                  <a:gd name="connsiteY60" fmla="*/ 8716 h 10042"/>
                  <a:gd name="connsiteX61" fmla="*/ 5864 w 10047"/>
                  <a:gd name="connsiteY61" fmla="*/ 8716 h 10042"/>
                  <a:gd name="connsiteX62" fmla="*/ 5899 w 10047"/>
                  <a:gd name="connsiteY62" fmla="*/ 8710 h 10042"/>
                  <a:gd name="connsiteX63" fmla="*/ 5931 w 10047"/>
                  <a:gd name="connsiteY63" fmla="*/ 8710 h 10042"/>
                  <a:gd name="connsiteX64" fmla="*/ 5960 w 10047"/>
                  <a:gd name="connsiteY64" fmla="*/ 8710 h 10042"/>
                  <a:gd name="connsiteX65" fmla="*/ 5996 w 10047"/>
                  <a:gd name="connsiteY65" fmla="*/ 8710 h 10042"/>
                  <a:gd name="connsiteX66" fmla="*/ 6139 w 10047"/>
                  <a:gd name="connsiteY66" fmla="*/ 8716 h 10042"/>
                  <a:gd name="connsiteX67" fmla="*/ 6270 w 10047"/>
                  <a:gd name="connsiteY67" fmla="*/ 8748 h 10042"/>
                  <a:gd name="connsiteX68" fmla="*/ 6401 w 10047"/>
                  <a:gd name="connsiteY68" fmla="*/ 8793 h 10042"/>
                  <a:gd name="connsiteX69" fmla="*/ 6519 w 10047"/>
                  <a:gd name="connsiteY69" fmla="*/ 8858 h 10042"/>
                  <a:gd name="connsiteX70" fmla="*/ 6628 w 10047"/>
                  <a:gd name="connsiteY70" fmla="*/ 8934 h 10042"/>
                  <a:gd name="connsiteX71" fmla="*/ 6725 w 10047"/>
                  <a:gd name="connsiteY71" fmla="*/ 9017 h 10042"/>
                  <a:gd name="connsiteX72" fmla="*/ 6802 w 10047"/>
                  <a:gd name="connsiteY72" fmla="*/ 9127 h 10042"/>
                  <a:gd name="connsiteX73" fmla="*/ 6871 w 10047"/>
                  <a:gd name="connsiteY73" fmla="*/ 9235 h 10042"/>
                  <a:gd name="connsiteX74" fmla="*/ 2941 w 10047"/>
                  <a:gd name="connsiteY74" fmla="*/ 9235 h 10042"/>
                  <a:gd name="connsiteX75" fmla="*/ 2981 w 10047"/>
                  <a:gd name="connsiteY75" fmla="*/ 9152 h 10042"/>
                  <a:gd name="connsiteX76" fmla="*/ 3036 w 10047"/>
                  <a:gd name="connsiteY76" fmla="*/ 9069 h 10042"/>
                  <a:gd name="connsiteX77" fmla="*/ 3092 w 10047"/>
                  <a:gd name="connsiteY77" fmla="*/ 9005 h 10042"/>
                  <a:gd name="connsiteX78" fmla="*/ 3165 w 10047"/>
                  <a:gd name="connsiteY78" fmla="*/ 8941 h 10042"/>
                  <a:gd name="connsiteX79" fmla="*/ 3235 w 10047"/>
                  <a:gd name="connsiteY79" fmla="*/ 8890 h 10042"/>
                  <a:gd name="connsiteX80" fmla="*/ 3318 w 10047"/>
                  <a:gd name="connsiteY80" fmla="*/ 8838 h 10042"/>
                  <a:gd name="connsiteX81" fmla="*/ 3401 w 10047"/>
                  <a:gd name="connsiteY81" fmla="*/ 8800 h 10042"/>
                  <a:gd name="connsiteX82" fmla="*/ 3498 w 10047"/>
                  <a:gd name="connsiteY82" fmla="*/ 8768 h 10042"/>
                  <a:gd name="connsiteX83" fmla="*/ 3498 w 10047"/>
                  <a:gd name="connsiteY83" fmla="*/ 7945 h 10042"/>
                  <a:gd name="connsiteX84" fmla="*/ 1331 w 10047"/>
                  <a:gd name="connsiteY84" fmla="*/ 8029 h 10042"/>
                  <a:gd name="connsiteX85" fmla="*/ 3 w 10047"/>
                  <a:gd name="connsiteY85" fmla="*/ 7299 h 10042"/>
                  <a:gd name="connsiteX86" fmla="*/ 2409 w 10047"/>
                  <a:gd name="connsiteY86" fmla="*/ 9452 h 10042"/>
                  <a:gd name="connsiteX87" fmla="*/ 6133 w 10047"/>
                  <a:gd name="connsiteY87" fmla="*/ 9979 h 10042"/>
                  <a:gd name="connsiteX88" fmla="*/ 8595 w 10047"/>
                  <a:gd name="connsiteY88" fmla="*/ 8949 h 10042"/>
                  <a:gd name="connsiteX0" fmla="*/ 8198 w 9650"/>
                  <a:gd name="connsiteY0" fmla="*/ 8949 h 9996"/>
                  <a:gd name="connsiteX1" fmla="*/ 9603 w 9650"/>
                  <a:gd name="connsiteY1" fmla="*/ 7155 h 9996"/>
                  <a:gd name="connsiteX2" fmla="*/ 8756 w 9650"/>
                  <a:gd name="connsiteY2" fmla="*/ 7155 h 9996"/>
                  <a:gd name="connsiteX3" fmla="*/ 8756 w 9650"/>
                  <a:gd name="connsiteY3" fmla="*/ 4001 h 9996"/>
                  <a:gd name="connsiteX4" fmla="*/ 6666 w 9650"/>
                  <a:gd name="connsiteY4" fmla="*/ 4001 h 9996"/>
                  <a:gd name="connsiteX5" fmla="*/ 6666 w 9650"/>
                  <a:gd name="connsiteY5" fmla="*/ 3699 h 9996"/>
                  <a:gd name="connsiteX6" fmla="*/ 8337 w 9650"/>
                  <a:gd name="connsiteY6" fmla="*/ 3699 h 9996"/>
                  <a:gd name="connsiteX7" fmla="*/ 8337 w 9650"/>
                  <a:gd name="connsiteY7" fmla="*/ 3391 h 9996"/>
                  <a:gd name="connsiteX8" fmla="*/ 6666 w 9650"/>
                  <a:gd name="connsiteY8" fmla="*/ 3391 h 9996"/>
                  <a:gd name="connsiteX9" fmla="*/ 6666 w 9650"/>
                  <a:gd name="connsiteY9" fmla="*/ 1323 h 9996"/>
                  <a:gd name="connsiteX10" fmla="*/ 4206 w 9650"/>
                  <a:gd name="connsiteY10" fmla="*/ 534 h 9996"/>
                  <a:gd name="connsiteX11" fmla="*/ 4206 w 9650"/>
                  <a:gd name="connsiteY11" fmla="*/ 5498 h 9996"/>
                  <a:gd name="connsiteX12" fmla="*/ 3817 w 9650"/>
                  <a:gd name="connsiteY12" fmla="*/ 5504 h 9996"/>
                  <a:gd name="connsiteX13" fmla="*/ 3817 w 9650"/>
                  <a:gd name="connsiteY13" fmla="*/ 1702 h 9996"/>
                  <a:gd name="connsiteX14" fmla="*/ 2990 w 9650"/>
                  <a:gd name="connsiteY14" fmla="*/ 1998 h 9996"/>
                  <a:gd name="connsiteX15" fmla="*/ 2544 w 9650"/>
                  <a:gd name="connsiteY15" fmla="*/ 1998 h 9996"/>
                  <a:gd name="connsiteX16" fmla="*/ 2544 w 9650"/>
                  <a:gd name="connsiteY16" fmla="*/ 0 h 9996"/>
                  <a:gd name="connsiteX17" fmla="*/ 2379 w 9650"/>
                  <a:gd name="connsiteY17" fmla="*/ 0 h 9996"/>
                  <a:gd name="connsiteX18" fmla="*/ 2379 w 9650"/>
                  <a:gd name="connsiteY18" fmla="*/ 1998 h 9996"/>
                  <a:gd name="connsiteX19" fmla="*/ 2000 w 9650"/>
                  <a:gd name="connsiteY19" fmla="*/ 1998 h 9996"/>
                  <a:gd name="connsiteX20" fmla="*/ 2000 w 9650"/>
                  <a:gd name="connsiteY20" fmla="*/ 2416 h 9996"/>
                  <a:gd name="connsiteX21" fmla="*/ 1318 w 9650"/>
                  <a:gd name="connsiteY21" fmla="*/ 2729 h 9996"/>
                  <a:gd name="connsiteX22" fmla="*/ 1318 w 9650"/>
                  <a:gd name="connsiteY22" fmla="*/ 4278 h 9996"/>
                  <a:gd name="connsiteX23" fmla="*/ 953 w 9650"/>
                  <a:gd name="connsiteY23" fmla="*/ 4278 h 9996"/>
                  <a:gd name="connsiteX24" fmla="*/ 953 w 9650"/>
                  <a:gd name="connsiteY24" fmla="*/ 4689 h 9996"/>
                  <a:gd name="connsiteX25" fmla="*/ 1318 w 9650"/>
                  <a:gd name="connsiteY25" fmla="*/ 4689 h 9996"/>
                  <a:gd name="connsiteX26" fmla="*/ 1318 w 9650"/>
                  <a:gd name="connsiteY26" fmla="*/ 5203 h 9996"/>
                  <a:gd name="connsiteX27" fmla="*/ 953 w 9650"/>
                  <a:gd name="connsiteY27" fmla="*/ 5203 h 9996"/>
                  <a:gd name="connsiteX28" fmla="*/ 953 w 9650"/>
                  <a:gd name="connsiteY28" fmla="*/ 5614 h 9996"/>
                  <a:gd name="connsiteX29" fmla="*/ 1318 w 9650"/>
                  <a:gd name="connsiteY29" fmla="*/ 5614 h 9996"/>
                  <a:gd name="connsiteX30" fmla="*/ 1318 w 9650"/>
                  <a:gd name="connsiteY30" fmla="*/ 6828 h 9996"/>
                  <a:gd name="connsiteX31" fmla="*/ 231 w 9650"/>
                  <a:gd name="connsiteY31" fmla="*/ 6828 h 9996"/>
                  <a:gd name="connsiteX32" fmla="*/ 231 w 9650"/>
                  <a:gd name="connsiteY32" fmla="*/ 7578 h 9996"/>
                  <a:gd name="connsiteX33" fmla="*/ 788 w 9650"/>
                  <a:gd name="connsiteY33" fmla="*/ 7598 h 9996"/>
                  <a:gd name="connsiteX34" fmla="*/ 1544 w 9650"/>
                  <a:gd name="connsiteY34" fmla="*/ 7091 h 9996"/>
                  <a:gd name="connsiteX35" fmla="*/ 1537 w 9650"/>
                  <a:gd name="connsiteY35" fmla="*/ 7578 h 9996"/>
                  <a:gd name="connsiteX36" fmla="*/ 2233 w 9650"/>
                  <a:gd name="connsiteY36" fmla="*/ 7143 h 9996"/>
                  <a:gd name="connsiteX37" fmla="*/ 2233 w 9650"/>
                  <a:gd name="connsiteY37" fmla="*/ 7578 h 9996"/>
                  <a:gd name="connsiteX38" fmla="*/ 2921 w 9650"/>
                  <a:gd name="connsiteY38" fmla="*/ 7136 h 9996"/>
                  <a:gd name="connsiteX39" fmla="*/ 2927 w 9650"/>
                  <a:gd name="connsiteY39" fmla="*/ 7572 h 9996"/>
                  <a:gd name="connsiteX40" fmla="*/ 3589 w 9650"/>
                  <a:gd name="connsiteY40" fmla="*/ 7104 h 9996"/>
                  <a:gd name="connsiteX41" fmla="*/ 3589 w 9650"/>
                  <a:gd name="connsiteY41" fmla="*/ 8349 h 9996"/>
                  <a:gd name="connsiteX42" fmla="*/ 3666 w 9650"/>
                  <a:gd name="connsiteY42" fmla="*/ 8259 h 9996"/>
                  <a:gd name="connsiteX43" fmla="*/ 3740 w 9650"/>
                  <a:gd name="connsiteY43" fmla="*/ 8176 h 9996"/>
                  <a:gd name="connsiteX44" fmla="*/ 3833 w 9650"/>
                  <a:gd name="connsiteY44" fmla="*/ 8105 h 9996"/>
                  <a:gd name="connsiteX45" fmla="*/ 3934 w 9650"/>
                  <a:gd name="connsiteY45" fmla="*/ 8041 h 9996"/>
                  <a:gd name="connsiteX46" fmla="*/ 4036 w 9650"/>
                  <a:gd name="connsiteY46" fmla="*/ 7997 h 9996"/>
                  <a:gd name="connsiteX47" fmla="*/ 4146 w 9650"/>
                  <a:gd name="connsiteY47" fmla="*/ 7964 h 9996"/>
                  <a:gd name="connsiteX48" fmla="*/ 4261 w 9650"/>
                  <a:gd name="connsiteY48" fmla="*/ 7939 h 9996"/>
                  <a:gd name="connsiteX49" fmla="*/ 4393 w 9650"/>
                  <a:gd name="connsiteY49" fmla="*/ 7932 h 9996"/>
                  <a:gd name="connsiteX50" fmla="*/ 4573 w 9650"/>
                  <a:gd name="connsiteY50" fmla="*/ 7945 h 9996"/>
                  <a:gd name="connsiteX51" fmla="*/ 4753 w 9650"/>
                  <a:gd name="connsiteY51" fmla="*/ 7990 h 9996"/>
                  <a:gd name="connsiteX52" fmla="*/ 4896 w 9650"/>
                  <a:gd name="connsiteY52" fmla="*/ 8067 h 9996"/>
                  <a:gd name="connsiteX53" fmla="*/ 5043 w 9650"/>
                  <a:gd name="connsiteY53" fmla="*/ 8163 h 9996"/>
                  <a:gd name="connsiteX54" fmla="*/ 5167 w 9650"/>
                  <a:gd name="connsiteY54" fmla="*/ 8279 h 9996"/>
                  <a:gd name="connsiteX55" fmla="*/ 5248 w 9650"/>
                  <a:gd name="connsiteY55" fmla="*/ 8420 h 9996"/>
                  <a:gd name="connsiteX56" fmla="*/ 5324 w 9650"/>
                  <a:gd name="connsiteY56" fmla="*/ 8567 h 9996"/>
                  <a:gd name="connsiteX57" fmla="*/ 5350 w 9650"/>
                  <a:gd name="connsiteY57" fmla="*/ 8729 h 9996"/>
                  <a:gd name="connsiteX58" fmla="*/ 5385 w 9650"/>
                  <a:gd name="connsiteY58" fmla="*/ 8722 h 9996"/>
                  <a:gd name="connsiteX59" fmla="*/ 5412 w 9650"/>
                  <a:gd name="connsiteY59" fmla="*/ 8722 h 9996"/>
                  <a:gd name="connsiteX60" fmla="*/ 5440 w 9650"/>
                  <a:gd name="connsiteY60" fmla="*/ 8716 h 9996"/>
                  <a:gd name="connsiteX61" fmla="*/ 5467 w 9650"/>
                  <a:gd name="connsiteY61" fmla="*/ 8716 h 9996"/>
                  <a:gd name="connsiteX62" fmla="*/ 5502 w 9650"/>
                  <a:gd name="connsiteY62" fmla="*/ 8710 h 9996"/>
                  <a:gd name="connsiteX63" fmla="*/ 5534 w 9650"/>
                  <a:gd name="connsiteY63" fmla="*/ 8710 h 9996"/>
                  <a:gd name="connsiteX64" fmla="*/ 5563 w 9650"/>
                  <a:gd name="connsiteY64" fmla="*/ 8710 h 9996"/>
                  <a:gd name="connsiteX65" fmla="*/ 5599 w 9650"/>
                  <a:gd name="connsiteY65" fmla="*/ 8710 h 9996"/>
                  <a:gd name="connsiteX66" fmla="*/ 5742 w 9650"/>
                  <a:gd name="connsiteY66" fmla="*/ 8716 h 9996"/>
                  <a:gd name="connsiteX67" fmla="*/ 5873 w 9650"/>
                  <a:gd name="connsiteY67" fmla="*/ 8748 h 9996"/>
                  <a:gd name="connsiteX68" fmla="*/ 6004 w 9650"/>
                  <a:gd name="connsiteY68" fmla="*/ 8793 h 9996"/>
                  <a:gd name="connsiteX69" fmla="*/ 6122 w 9650"/>
                  <a:gd name="connsiteY69" fmla="*/ 8858 h 9996"/>
                  <a:gd name="connsiteX70" fmla="*/ 6231 w 9650"/>
                  <a:gd name="connsiteY70" fmla="*/ 8934 h 9996"/>
                  <a:gd name="connsiteX71" fmla="*/ 6328 w 9650"/>
                  <a:gd name="connsiteY71" fmla="*/ 9017 h 9996"/>
                  <a:gd name="connsiteX72" fmla="*/ 6405 w 9650"/>
                  <a:gd name="connsiteY72" fmla="*/ 9127 h 9996"/>
                  <a:gd name="connsiteX73" fmla="*/ 6474 w 9650"/>
                  <a:gd name="connsiteY73" fmla="*/ 9235 h 9996"/>
                  <a:gd name="connsiteX74" fmla="*/ 2544 w 9650"/>
                  <a:gd name="connsiteY74" fmla="*/ 9235 h 9996"/>
                  <a:gd name="connsiteX75" fmla="*/ 2584 w 9650"/>
                  <a:gd name="connsiteY75" fmla="*/ 9152 h 9996"/>
                  <a:gd name="connsiteX76" fmla="*/ 2639 w 9650"/>
                  <a:gd name="connsiteY76" fmla="*/ 9069 h 9996"/>
                  <a:gd name="connsiteX77" fmla="*/ 2695 w 9650"/>
                  <a:gd name="connsiteY77" fmla="*/ 9005 h 9996"/>
                  <a:gd name="connsiteX78" fmla="*/ 2768 w 9650"/>
                  <a:gd name="connsiteY78" fmla="*/ 8941 h 9996"/>
                  <a:gd name="connsiteX79" fmla="*/ 2838 w 9650"/>
                  <a:gd name="connsiteY79" fmla="*/ 8890 h 9996"/>
                  <a:gd name="connsiteX80" fmla="*/ 2921 w 9650"/>
                  <a:gd name="connsiteY80" fmla="*/ 8838 h 9996"/>
                  <a:gd name="connsiteX81" fmla="*/ 3004 w 9650"/>
                  <a:gd name="connsiteY81" fmla="*/ 8800 h 9996"/>
                  <a:gd name="connsiteX82" fmla="*/ 3101 w 9650"/>
                  <a:gd name="connsiteY82" fmla="*/ 8768 h 9996"/>
                  <a:gd name="connsiteX83" fmla="*/ 3101 w 9650"/>
                  <a:gd name="connsiteY83" fmla="*/ 7945 h 9996"/>
                  <a:gd name="connsiteX84" fmla="*/ 934 w 9650"/>
                  <a:gd name="connsiteY84" fmla="*/ 8029 h 9996"/>
                  <a:gd name="connsiteX85" fmla="*/ 5 w 9650"/>
                  <a:gd name="connsiteY85" fmla="*/ 7679 h 9996"/>
                  <a:gd name="connsiteX86" fmla="*/ 2012 w 9650"/>
                  <a:gd name="connsiteY86" fmla="*/ 9452 h 9996"/>
                  <a:gd name="connsiteX87" fmla="*/ 5736 w 9650"/>
                  <a:gd name="connsiteY87" fmla="*/ 9979 h 9996"/>
                  <a:gd name="connsiteX88" fmla="*/ 8198 w 9650"/>
                  <a:gd name="connsiteY88" fmla="*/ 8949 h 9996"/>
                  <a:gd name="connsiteX0" fmla="*/ 8700 w 10205"/>
                  <a:gd name="connsiteY0" fmla="*/ 8953 h 10000"/>
                  <a:gd name="connsiteX1" fmla="*/ 10156 w 10205"/>
                  <a:gd name="connsiteY1" fmla="*/ 7158 h 10000"/>
                  <a:gd name="connsiteX2" fmla="*/ 9279 w 10205"/>
                  <a:gd name="connsiteY2" fmla="*/ 7158 h 10000"/>
                  <a:gd name="connsiteX3" fmla="*/ 9279 w 10205"/>
                  <a:gd name="connsiteY3" fmla="*/ 4003 h 10000"/>
                  <a:gd name="connsiteX4" fmla="*/ 7113 w 10205"/>
                  <a:gd name="connsiteY4" fmla="*/ 4003 h 10000"/>
                  <a:gd name="connsiteX5" fmla="*/ 7113 w 10205"/>
                  <a:gd name="connsiteY5" fmla="*/ 3700 h 10000"/>
                  <a:gd name="connsiteX6" fmla="*/ 8844 w 10205"/>
                  <a:gd name="connsiteY6" fmla="*/ 3700 h 10000"/>
                  <a:gd name="connsiteX7" fmla="*/ 8844 w 10205"/>
                  <a:gd name="connsiteY7" fmla="*/ 3392 h 10000"/>
                  <a:gd name="connsiteX8" fmla="*/ 7113 w 10205"/>
                  <a:gd name="connsiteY8" fmla="*/ 3392 h 10000"/>
                  <a:gd name="connsiteX9" fmla="*/ 7113 w 10205"/>
                  <a:gd name="connsiteY9" fmla="*/ 1324 h 10000"/>
                  <a:gd name="connsiteX10" fmla="*/ 4564 w 10205"/>
                  <a:gd name="connsiteY10" fmla="*/ 534 h 10000"/>
                  <a:gd name="connsiteX11" fmla="*/ 4564 w 10205"/>
                  <a:gd name="connsiteY11" fmla="*/ 5500 h 10000"/>
                  <a:gd name="connsiteX12" fmla="*/ 4160 w 10205"/>
                  <a:gd name="connsiteY12" fmla="*/ 5506 h 10000"/>
                  <a:gd name="connsiteX13" fmla="*/ 4160 w 10205"/>
                  <a:gd name="connsiteY13" fmla="*/ 1703 h 10000"/>
                  <a:gd name="connsiteX14" fmla="*/ 3303 w 10205"/>
                  <a:gd name="connsiteY14" fmla="*/ 1999 h 10000"/>
                  <a:gd name="connsiteX15" fmla="*/ 2841 w 10205"/>
                  <a:gd name="connsiteY15" fmla="*/ 1999 h 10000"/>
                  <a:gd name="connsiteX16" fmla="*/ 2841 w 10205"/>
                  <a:gd name="connsiteY16" fmla="*/ 0 h 10000"/>
                  <a:gd name="connsiteX17" fmla="*/ 2670 w 10205"/>
                  <a:gd name="connsiteY17" fmla="*/ 0 h 10000"/>
                  <a:gd name="connsiteX18" fmla="*/ 2670 w 10205"/>
                  <a:gd name="connsiteY18" fmla="*/ 1999 h 10000"/>
                  <a:gd name="connsiteX19" fmla="*/ 2278 w 10205"/>
                  <a:gd name="connsiteY19" fmla="*/ 1999 h 10000"/>
                  <a:gd name="connsiteX20" fmla="*/ 2278 w 10205"/>
                  <a:gd name="connsiteY20" fmla="*/ 2417 h 10000"/>
                  <a:gd name="connsiteX21" fmla="*/ 1571 w 10205"/>
                  <a:gd name="connsiteY21" fmla="*/ 2730 h 10000"/>
                  <a:gd name="connsiteX22" fmla="*/ 1571 w 10205"/>
                  <a:gd name="connsiteY22" fmla="*/ 4280 h 10000"/>
                  <a:gd name="connsiteX23" fmla="*/ 1193 w 10205"/>
                  <a:gd name="connsiteY23" fmla="*/ 4280 h 10000"/>
                  <a:gd name="connsiteX24" fmla="*/ 1193 w 10205"/>
                  <a:gd name="connsiteY24" fmla="*/ 4691 h 10000"/>
                  <a:gd name="connsiteX25" fmla="*/ 1571 w 10205"/>
                  <a:gd name="connsiteY25" fmla="*/ 4691 h 10000"/>
                  <a:gd name="connsiteX26" fmla="*/ 1571 w 10205"/>
                  <a:gd name="connsiteY26" fmla="*/ 5205 h 10000"/>
                  <a:gd name="connsiteX27" fmla="*/ 1193 w 10205"/>
                  <a:gd name="connsiteY27" fmla="*/ 5205 h 10000"/>
                  <a:gd name="connsiteX28" fmla="*/ 1193 w 10205"/>
                  <a:gd name="connsiteY28" fmla="*/ 5616 h 10000"/>
                  <a:gd name="connsiteX29" fmla="*/ 1571 w 10205"/>
                  <a:gd name="connsiteY29" fmla="*/ 5616 h 10000"/>
                  <a:gd name="connsiteX30" fmla="*/ 1571 w 10205"/>
                  <a:gd name="connsiteY30" fmla="*/ 6831 h 10000"/>
                  <a:gd name="connsiteX31" fmla="*/ 444 w 10205"/>
                  <a:gd name="connsiteY31" fmla="*/ 6831 h 10000"/>
                  <a:gd name="connsiteX32" fmla="*/ 444 w 10205"/>
                  <a:gd name="connsiteY32" fmla="*/ 7581 h 10000"/>
                  <a:gd name="connsiteX33" fmla="*/ 1022 w 10205"/>
                  <a:gd name="connsiteY33" fmla="*/ 7601 h 10000"/>
                  <a:gd name="connsiteX34" fmla="*/ 1805 w 10205"/>
                  <a:gd name="connsiteY34" fmla="*/ 7094 h 10000"/>
                  <a:gd name="connsiteX35" fmla="*/ 1798 w 10205"/>
                  <a:gd name="connsiteY35" fmla="*/ 7581 h 10000"/>
                  <a:gd name="connsiteX36" fmla="*/ 2519 w 10205"/>
                  <a:gd name="connsiteY36" fmla="*/ 7146 h 10000"/>
                  <a:gd name="connsiteX37" fmla="*/ 2519 w 10205"/>
                  <a:gd name="connsiteY37" fmla="*/ 7581 h 10000"/>
                  <a:gd name="connsiteX38" fmla="*/ 3232 w 10205"/>
                  <a:gd name="connsiteY38" fmla="*/ 7139 h 10000"/>
                  <a:gd name="connsiteX39" fmla="*/ 3238 w 10205"/>
                  <a:gd name="connsiteY39" fmla="*/ 7575 h 10000"/>
                  <a:gd name="connsiteX40" fmla="*/ 3924 w 10205"/>
                  <a:gd name="connsiteY40" fmla="*/ 7107 h 10000"/>
                  <a:gd name="connsiteX41" fmla="*/ 3924 w 10205"/>
                  <a:gd name="connsiteY41" fmla="*/ 8352 h 10000"/>
                  <a:gd name="connsiteX42" fmla="*/ 4004 w 10205"/>
                  <a:gd name="connsiteY42" fmla="*/ 8262 h 10000"/>
                  <a:gd name="connsiteX43" fmla="*/ 4081 w 10205"/>
                  <a:gd name="connsiteY43" fmla="*/ 8179 h 10000"/>
                  <a:gd name="connsiteX44" fmla="*/ 4177 w 10205"/>
                  <a:gd name="connsiteY44" fmla="*/ 8108 h 10000"/>
                  <a:gd name="connsiteX45" fmla="*/ 4282 w 10205"/>
                  <a:gd name="connsiteY45" fmla="*/ 8044 h 10000"/>
                  <a:gd name="connsiteX46" fmla="*/ 4387 w 10205"/>
                  <a:gd name="connsiteY46" fmla="*/ 8000 h 10000"/>
                  <a:gd name="connsiteX47" fmla="*/ 4501 w 10205"/>
                  <a:gd name="connsiteY47" fmla="*/ 7967 h 10000"/>
                  <a:gd name="connsiteX48" fmla="*/ 4621 w 10205"/>
                  <a:gd name="connsiteY48" fmla="*/ 7942 h 10000"/>
                  <a:gd name="connsiteX49" fmla="*/ 4757 w 10205"/>
                  <a:gd name="connsiteY49" fmla="*/ 7935 h 10000"/>
                  <a:gd name="connsiteX50" fmla="*/ 4944 w 10205"/>
                  <a:gd name="connsiteY50" fmla="*/ 7948 h 10000"/>
                  <a:gd name="connsiteX51" fmla="*/ 5130 w 10205"/>
                  <a:gd name="connsiteY51" fmla="*/ 7993 h 10000"/>
                  <a:gd name="connsiteX52" fmla="*/ 5279 w 10205"/>
                  <a:gd name="connsiteY52" fmla="*/ 8070 h 10000"/>
                  <a:gd name="connsiteX53" fmla="*/ 5431 w 10205"/>
                  <a:gd name="connsiteY53" fmla="*/ 8166 h 10000"/>
                  <a:gd name="connsiteX54" fmla="*/ 5559 w 10205"/>
                  <a:gd name="connsiteY54" fmla="*/ 8282 h 10000"/>
                  <a:gd name="connsiteX55" fmla="*/ 5643 w 10205"/>
                  <a:gd name="connsiteY55" fmla="*/ 8423 h 10000"/>
                  <a:gd name="connsiteX56" fmla="*/ 5722 w 10205"/>
                  <a:gd name="connsiteY56" fmla="*/ 8570 h 10000"/>
                  <a:gd name="connsiteX57" fmla="*/ 5749 w 10205"/>
                  <a:gd name="connsiteY57" fmla="*/ 8732 h 10000"/>
                  <a:gd name="connsiteX58" fmla="*/ 5785 w 10205"/>
                  <a:gd name="connsiteY58" fmla="*/ 8725 h 10000"/>
                  <a:gd name="connsiteX59" fmla="*/ 5813 w 10205"/>
                  <a:gd name="connsiteY59" fmla="*/ 8725 h 10000"/>
                  <a:gd name="connsiteX60" fmla="*/ 5842 w 10205"/>
                  <a:gd name="connsiteY60" fmla="*/ 8719 h 10000"/>
                  <a:gd name="connsiteX61" fmla="*/ 5870 w 10205"/>
                  <a:gd name="connsiteY61" fmla="*/ 8719 h 10000"/>
                  <a:gd name="connsiteX62" fmla="*/ 5907 w 10205"/>
                  <a:gd name="connsiteY62" fmla="*/ 8713 h 10000"/>
                  <a:gd name="connsiteX63" fmla="*/ 5940 w 10205"/>
                  <a:gd name="connsiteY63" fmla="*/ 8713 h 10000"/>
                  <a:gd name="connsiteX64" fmla="*/ 5970 w 10205"/>
                  <a:gd name="connsiteY64" fmla="*/ 8713 h 10000"/>
                  <a:gd name="connsiteX65" fmla="*/ 6007 w 10205"/>
                  <a:gd name="connsiteY65" fmla="*/ 8713 h 10000"/>
                  <a:gd name="connsiteX66" fmla="*/ 6155 w 10205"/>
                  <a:gd name="connsiteY66" fmla="*/ 8719 h 10000"/>
                  <a:gd name="connsiteX67" fmla="*/ 6291 w 10205"/>
                  <a:gd name="connsiteY67" fmla="*/ 8752 h 10000"/>
                  <a:gd name="connsiteX68" fmla="*/ 6427 w 10205"/>
                  <a:gd name="connsiteY68" fmla="*/ 8797 h 10000"/>
                  <a:gd name="connsiteX69" fmla="*/ 6549 w 10205"/>
                  <a:gd name="connsiteY69" fmla="*/ 8862 h 10000"/>
                  <a:gd name="connsiteX70" fmla="*/ 6662 w 10205"/>
                  <a:gd name="connsiteY70" fmla="*/ 8938 h 10000"/>
                  <a:gd name="connsiteX71" fmla="*/ 6763 w 10205"/>
                  <a:gd name="connsiteY71" fmla="*/ 9021 h 10000"/>
                  <a:gd name="connsiteX72" fmla="*/ 6842 w 10205"/>
                  <a:gd name="connsiteY72" fmla="*/ 9131 h 10000"/>
                  <a:gd name="connsiteX73" fmla="*/ 6914 w 10205"/>
                  <a:gd name="connsiteY73" fmla="*/ 9239 h 10000"/>
                  <a:gd name="connsiteX74" fmla="*/ 2841 w 10205"/>
                  <a:gd name="connsiteY74" fmla="*/ 9239 h 10000"/>
                  <a:gd name="connsiteX75" fmla="*/ 2883 w 10205"/>
                  <a:gd name="connsiteY75" fmla="*/ 9156 h 10000"/>
                  <a:gd name="connsiteX76" fmla="*/ 2940 w 10205"/>
                  <a:gd name="connsiteY76" fmla="*/ 9073 h 10000"/>
                  <a:gd name="connsiteX77" fmla="*/ 2998 w 10205"/>
                  <a:gd name="connsiteY77" fmla="*/ 9009 h 10000"/>
                  <a:gd name="connsiteX78" fmla="*/ 3073 w 10205"/>
                  <a:gd name="connsiteY78" fmla="*/ 8945 h 10000"/>
                  <a:gd name="connsiteX79" fmla="*/ 3146 w 10205"/>
                  <a:gd name="connsiteY79" fmla="*/ 8894 h 10000"/>
                  <a:gd name="connsiteX80" fmla="*/ 3232 w 10205"/>
                  <a:gd name="connsiteY80" fmla="*/ 8842 h 10000"/>
                  <a:gd name="connsiteX81" fmla="*/ 3318 w 10205"/>
                  <a:gd name="connsiteY81" fmla="*/ 8804 h 10000"/>
                  <a:gd name="connsiteX82" fmla="*/ 3418 w 10205"/>
                  <a:gd name="connsiteY82" fmla="*/ 8772 h 10000"/>
                  <a:gd name="connsiteX83" fmla="*/ 3418 w 10205"/>
                  <a:gd name="connsiteY83" fmla="*/ 7948 h 10000"/>
                  <a:gd name="connsiteX84" fmla="*/ 1173 w 10205"/>
                  <a:gd name="connsiteY84" fmla="*/ 8032 h 10000"/>
                  <a:gd name="connsiteX85" fmla="*/ 3 w 10205"/>
                  <a:gd name="connsiteY85" fmla="*/ 7682 h 10000"/>
                  <a:gd name="connsiteX86" fmla="*/ 2290 w 10205"/>
                  <a:gd name="connsiteY86" fmla="*/ 9456 h 10000"/>
                  <a:gd name="connsiteX87" fmla="*/ 6149 w 10205"/>
                  <a:gd name="connsiteY87" fmla="*/ 9983 h 10000"/>
                  <a:gd name="connsiteX88" fmla="*/ 8700 w 10205"/>
                  <a:gd name="connsiteY88" fmla="*/ 8953 h 10000"/>
                  <a:gd name="connsiteX0" fmla="*/ 8700 w 10205"/>
                  <a:gd name="connsiteY0" fmla="*/ 8953 h 10016"/>
                  <a:gd name="connsiteX1" fmla="*/ 10156 w 10205"/>
                  <a:gd name="connsiteY1" fmla="*/ 7158 h 10016"/>
                  <a:gd name="connsiteX2" fmla="*/ 9279 w 10205"/>
                  <a:gd name="connsiteY2" fmla="*/ 7158 h 10016"/>
                  <a:gd name="connsiteX3" fmla="*/ 9279 w 10205"/>
                  <a:gd name="connsiteY3" fmla="*/ 4003 h 10016"/>
                  <a:gd name="connsiteX4" fmla="*/ 7113 w 10205"/>
                  <a:gd name="connsiteY4" fmla="*/ 4003 h 10016"/>
                  <a:gd name="connsiteX5" fmla="*/ 7113 w 10205"/>
                  <a:gd name="connsiteY5" fmla="*/ 3700 h 10016"/>
                  <a:gd name="connsiteX6" fmla="*/ 8844 w 10205"/>
                  <a:gd name="connsiteY6" fmla="*/ 3700 h 10016"/>
                  <a:gd name="connsiteX7" fmla="*/ 8844 w 10205"/>
                  <a:gd name="connsiteY7" fmla="*/ 3392 h 10016"/>
                  <a:gd name="connsiteX8" fmla="*/ 7113 w 10205"/>
                  <a:gd name="connsiteY8" fmla="*/ 3392 h 10016"/>
                  <a:gd name="connsiteX9" fmla="*/ 7113 w 10205"/>
                  <a:gd name="connsiteY9" fmla="*/ 1324 h 10016"/>
                  <a:gd name="connsiteX10" fmla="*/ 4564 w 10205"/>
                  <a:gd name="connsiteY10" fmla="*/ 534 h 10016"/>
                  <a:gd name="connsiteX11" fmla="*/ 4564 w 10205"/>
                  <a:gd name="connsiteY11" fmla="*/ 5500 h 10016"/>
                  <a:gd name="connsiteX12" fmla="*/ 4160 w 10205"/>
                  <a:gd name="connsiteY12" fmla="*/ 5506 h 10016"/>
                  <a:gd name="connsiteX13" fmla="*/ 4160 w 10205"/>
                  <a:gd name="connsiteY13" fmla="*/ 1703 h 10016"/>
                  <a:gd name="connsiteX14" fmla="*/ 3303 w 10205"/>
                  <a:gd name="connsiteY14" fmla="*/ 1999 h 10016"/>
                  <a:gd name="connsiteX15" fmla="*/ 2841 w 10205"/>
                  <a:gd name="connsiteY15" fmla="*/ 1999 h 10016"/>
                  <a:gd name="connsiteX16" fmla="*/ 2841 w 10205"/>
                  <a:gd name="connsiteY16" fmla="*/ 0 h 10016"/>
                  <a:gd name="connsiteX17" fmla="*/ 2670 w 10205"/>
                  <a:gd name="connsiteY17" fmla="*/ 0 h 10016"/>
                  <a:gd name="connsiteX18" fmla="*/ 2670 w 10205"/>
                  <a:gd name="connsiteY18" fmla="*/ 1999 h 10016"/>
                  <a:gd name="connsiteX19" fmla="*/ 2278 w 10205"/>
                  <a:gd name="connsiteY19" fmla="*/ 1999 h 10016"/>
                  <a:gd name="connsiteX20" fmla="*/ 2278 w 10205"/>
                  <a:gd name="connsiteY20" fmla="*/ 2417 h 10016"/>
                  <a:gd name="connsiteX21" fmla="*/ 1571 w 10205"/>
                  <a:gd name="connsiteY21" fmla="*/ 2730 h 10016"/>
                  <a:gd name="connsiteX22" fmla="*/ 1571 w 10205"/>
                  <a:gd name="connsiteY22" fmla="*/ 4280 h 10016"/>
                  <a:gd name="connsiteX23" fmla="*/ 1193 w 10205"/>
                  <a:gd name="connsiteY23" fmla="*/ 4280 h 10016"/>
                  <a:gd name="connsiteX24" fmla="*/ 1193 w 10205"/>
                  <a:gd name="connsiteY24" fmla="*/ 4691 h 10016"/>
                  <a:gd name="connsiteX25" fmla="*/ 1571 w 10205"/>
                  <a:gd name="connsiteY25" fmla="*/ 4691 h 10016"/>
                  <a:gd name="connsiteX26" fmla="*/ 1571 w 10205"/>
                  <a:gd name="connsiteY26" fmla="*/ 5205 h 10016"/>
                  <a:gd name="connsiteX27" fmla="*/ 1193 w 10205"/>
                  <a:gd name="connsiteY27" fmla="*/ 5205 h 10016"/>
                  <a:gd name="connsiteX28" fmla="*/ 1193 w 10205"/>
                  <a:gd name="connsiteY28" fmla="*/ 5616 h 10016"/>
                  <a:gd name="connsiteX29" fmla="*/ 1571 w 10205"/>
                  <a:gd name="connsiteY29" fmla="*/ 5616 h 10016"/>
                  <a:gd name="connsiteX30" fmla="*/ 1571 w 10205"/>
                  <a:gd name="connsiteY30" fmla="*/ 6831 h 10016"/>
                  <a:gd name="connsiteX31" fmla="*/ 444 w 10205"/>
                  <a:gd name="connsiteY31" fmla="*/ 6831 h 10016"/>
                  <a:gd name="connsiteX32" fmla="*/ 444 w 10205"/>
                  <a:gd name="connsiteY32" fmla="*/ 7581 h 10016"/>
                  <a:gd name="connsiteX33" fmla="*/ 1022 w 10205"/>
                  <a:gd name="connsiteY33" fmla="*/ 7601 h 10016"/>
                  <a:gd name="connsiteX34" fmla="*/ 1805 w 10205"/>
                  <a:gd name="connsiteY34" fmla="*/ 7094 h 10016"/>
                  <a:gd name="connsiteX35" fmla="*/ 1798 w 10205"/>
                  <a:gd name="connsiteY35" fmla="*/ 7581 h 10016"/>
                  <a:gd name="connsiteX36" fmla="*/ 2519 w 10205"/>
                  <a:gd name="connsiteY36" fmla="*/ 7146 h 10016"/>
                  <a:gd name="connsiteX37" fmla="*/ 2519 w 10205"/>
                  <a:gd name="connsiteY37" fmla="*/ 7581 h 10016"/>
                  <a:gd name="connsiteX38" fmla="*/ 3232 w 10205"/>
                  <a:gd name="connsiteY38" fmla="*/ 7139 h 10016"/>
                  <a:gd name="connsiteX39" fmla="*/ 3238 w 10205"/>
                  <a:gd name="connsiteY39" fmla="*/ 7575 h 10016"/>
                  <a:gd name="connsiteX40" fmla="*/ 3924 w 10205"/>
                  <a:gd name="connsiteY40" fmla="*/ 7107 h 10016"/>
                  <a:gd name="connsiteX41" fmla="*/ 3924 w 10205"/>
                  <a:gd name="connsiteY41" fmla="*/ 8352 h 10016"/>
                  <a:gd name="connsiteX42" fmla="*/ 4004 w 10205"/>
                  <a:gd name="connsiteY42" fmla="*/ 8262 h 10016"/>
                  <a:gd name="connsiteX43" fmla="*/ 4081 w 10205"/>
                  <a:gd name="connsiteY43" fmla="*/ 8179 h 10016"/>
                  <a:gd name="connsiteX44" fmla="*/ 4177 w 10205"/>
                  <a:gd name="connsiteY44" fmla="*/ 8108 h 10016"/>
                  <a:gd name="connsiteX45" fmla="*/ 4282 w 10205"/>
                  <a:gd name="connsiteY45" fmla="*/ 8044 h 10016"/>
                  <a:gd name="connsiteX46" fmla="*/ 4387 w 10205"/>
                  <a:gd name="connsiteY46" fmla="*/ 8000 h 10016"/>
                  <a:gd name="connsiteX47" fmla="*/ 4501 w 10205"/>
                  <a:gd name="connsiteY47" fmla="*/ 7967 h 10016"/>
                  <a:gd name="connsiteX48" fmla="*/ 4621 w 10205"/>
                  <a:gd name="connsiteY48" fmla="*/ 7942 h 10016"/>
                  <a:gd name="connsiteX49" fmla="*/ 4757 w 10205"/>
                  <a:gd name="connsiteY49" fmla="*/ 7935 h 10016"/>
                  <a:gd name="connsiteX50" fmla="*/ 4944 w 10205"/>
                  <a:gd name="connsiteY50" fmla="*/ 7948 h 10016"/>
                  <a:gd name="connsiteX51" fmla="*/ 5130 w 10205"/>
                  <a:gd name="connsiteY51" fmla="*/ 7993 h 10016"/>
                  <a:gd name="connsiteX52" fmla="*/ 5279 w 10205"/>
                  <a:gd name="connsiteY52" fmla="*/ 8070 h 10016"/>
                  <a:gd name="connsiteX53" fmla="*/ 5431 w 10205"/>
                  <a:gd name="connsiteY53" fmla="*/ 8166 h 10016"/>
                  <a:gd name="connsiteX54" fmla="*/ 5559 w 10205"/>
                  <a:gd name="connsiteY54" fmla="*/ 8282 h 10016"/>
                  <a:gd name="connsiteX55" fmla="*/ 5643 w 10205"/>
                  <a:gd name="connsiteY55" fmla="*/ 8423 h 10016"/>
                  <a:gd name="connsiteX56" fmla="*/ 5722 w 10205"/>
                  <a:gd name="connsiteY56" fmla="*/ 8570 h 10016"/>
                  <a:gd name="connsiteX57" fmla="*/ 5749 w 10205"/>
                  <a:gd name="connsiteY57" fmla="*/ 8732 h 10016"/>
                  <a:gd name="connsiteX58" fmla="*/ 5785 w 10205"/>
                  <a:gd name="connsiteY58" fmla="*/ 8725 h 10016"/>
                  <a:gd name="connsiteX59" fmla="*/ 5813 w 10205"/>
                  <a:gd name="connsiteY59" fmla="*/ 8725 h 10016"/>
                  <a:gd name="connsiteX60" fmla="*/ 5842 w 10205"/>
                  <a:gd name="connsiteY60" fmla="*/ 8719 h 10016"/>
                  <a:gd name="connsiteX61" fmla="*/ 5870 w 10205"/>
                  <a:gd name="connsiteY61" fmla="*/ 8719 h 10016"/>
                  <a:gd name="connsiteX62" fmla="*/ 5907 w 10205"/>
                  <a:gd name="connsiteY62" fmla="*/ 8713 h 10016"/>
                  <a:gd name="connsiteX63" fmla="*/ 5940 w 10205"/>
                  <a:gd name="connsiteY63" fmla="*/ 8713 h 10016"/>
                  <a:gd name="connsiteX64" fmla="*/ 5970 w 10205"/>
                  <a:gd name="connsiteY64" fmla="*/ 8713 h 10016"/>
                  <a:gd name="connsiteX65" fmla="*/ 6007 w 10205"/>
                  <a:gd name="connsiteY65" fmla="*/ 8713 h 10016"/>
                  <a:gd name="connsiteX66" fmla="*/ 6155 w 10205"/>
                  <a:gd name="connsiteY66" fmla="*/ 8719 h 10016"/>
                  <a:gd name="connsiteX67" fmla="*/ 6291 w 10205"/>
                  <a:gd name="connsiteY67" fmla="*/ 8752 h 10016"/>
                  <a:gd name="connsiteX68" fmla="*/ 6427 w 10205"/>
                  <a:gd name="connsiteY68" fmla="*/ 8797 h 10016"/>
                  <a:gd name="connsiteX69" fmla="*/ 6549 w 10205"/>
                  <a:gd name="connsiteY69" fmla="*/ 8862 h 10016"/>
                  <a:gd name="connsiteX70" fmla="*/ 6662 w 10205"/>
                  <a:gd name="connsiteY70" fmla="*/ 8938 h 10016"/>
                  <a:gd name="connsiteX71" fmla="*/ 6763 w 10205"/>
                  <a:gd name="connsiteY71" fmla="*/ 9021 h 10016"/>
                  <a:gd name="connsiteX72" fmla="*/ 6842 w 10205"/>
                  <a:gd name="connsiteY72" fmla="*/ 9131 h 10016"/>
                  <a:gd name="connsiteX73" fmla="*/ 6914 w 10205"/>
                  <a:gd name="connsiteY73" fmla="*/ 9239 h 10016"/>
                  <a:gd name="connsiteX74" fmla="*/ 2841 w 10205"/>
                  <a:gd name="connsiteY74" fmla="*/ 9239 h 10016"/>
                  <a:gd name="connsiteX75" fmla="*/ 2883 w 10205"/>
                  <a:gd name="connsiteY75" fmla="*/ 9156 h 10016"/>
                  <a:gd name="connsiteX76" fmla="*/ 2940 w 10205"/>
                  <a:gd name="connsiteY76" fmla="*/ 9073 h 10016"/>
                  <a:gd name="connsiteX77" fmla="*/ 2998 w 10205"/>
                  <a:gd name="connsiteY77" fmla="*/ 9009 h 10016"/>
                  <a:gd name="connsiteX78" fmla="*/ 3073 w 10205"/>
                  <a:gd name="connsiteY78" fmla="*/ 8945 h 10016"/>
                  <a:gd name="connsiteX79" fmla="*/ 3146 w 10205"/>
                  <a:gd name="connsiteY79" fmla="*/ 8894 h 10016"/>
                  <a:gd name="connsiteX80" fmla="*/ 3232 w 10205"/>
                  <a:gd name="connsiteY80" fmla="*/ 8842 h 10016"/>
                  <a:gd name="connsiteX81" fmla="*/ 3318 w 10205"/>
                  <a:gd name="connsiteY81" fmla="*/ 8804 h 10016"/>
                  <a:gd name="connsiteX82" fmla="*/ 3418 w 10205"/>
                  <a:gd name="connsiteY82" fmla="*/ 8772 h 10016"/>
                  <a:gd name="connsiteX83" fmla="*/ 3418 w 10205"/>
                  <a:gd name="connsiteY83" fmla="*/ 7948 h 10016"/>
                  <a:gd name="connsiteX84" fmla="*/ 1173 w 10205"/>
                  <a:gd name="connsiteY84" fmla="*/ 8032 h 10016"/>
                  <a:gd name="connsiteX85" fmla="*/ 3 w 10205"/>
                  <a:gd name="connsiteY85" fmla="*/ 7682 h 10016"/>
                  <a:gd name="connsiteX86" fmla="*/ 2290 w 10205"/>
                  <a:gd name="connsiteY86" fmla="*/ 9456 h 10016"/>
                  <a:gd name="connsiteX87" fmla="*/ 6149 w 10205"/>
                  <a:gd name="connsiteY87" fmla="*/ 9983 h 10016"/>
                  <a:gd name="connsiteX88" fmla="*/ 8700 w 10205"/>
                  <a:gd name="connsiteY88" fmla="*/ 8953 h 10016"/>
                  <a:gd name="connsiteX0" fmla="*/ 8700 w 10205"/>
                  <a:gd name="connsiteY0" fmla="*/ 8953 h 10036"/>
                  <a:gd name="connsiteX1" fmla="*/ 10156 w 10205"/>
                  <a:gd name="connsiteY1" fmla="*/ 7158 h 10036"/>
                  <a:gd name="connsiteX2" fmla="*/ 9279 w 10205"/>
                  <a:gd name="connsiteY2" fmla="*/ 7158 h 10036"/>
                  <a:gd name="connsiteX3" fmla="*/ 9279 w 10205"/>
                  <a:gd name="connsiteY3" fmla="*/ 4003 h 10036"/>
                  <a:gd name="connsiteX4" fmla="*/ 7113 w 10205"/>
                  <a:gd name="connsiteY4" fmla="*/ 4003 h 10036"/>
                  <a:gd name="connsiteX5" fmla="*/ 7113 w 10205"/>
                  <a:gd name="connsiteY5" fmla="*/ 3700 h 10036"/>
                  <a:gd name="connsiteX6" fmla="*/ 8844 w 10205"/>
                  <a:gd name="connsiteY6" fmla="*/ 3700 h 10036"/>
                  <a:gd name="connsiteX7" fmla="*/ 8844 w 10205"/>
                  <a:gd name="connsiteY7" fmla="*/ 3392 h 10036"/>
                  <a:gd name="connsiteX8" fmla="*/ 7113 w 10205"/>
                  <a:gd name="connsiteY8" fmla="*/ 3392 h 10036"/>
                  <a:gd name="connsiteX9" fmla="*/ 7113 w 10205"/>
                  <a:gd name="connsiteY9" fmla="*/ 1324 h 10036"/>
                  <a:gd name="connsiteX10" fmla="*/ 4564 w 10205"/>
                  <a:gd name="connsiteY10" fmla="*/ 534 h 10036"/>
                  <a:gd name="connsiteX11" fmla="*/ 4564 w 10205"/>
                  <a:gd name="connsiteY11" fmla="*/ 5500 h 10036"/>
                  <a:gd name="connsiteX12" fmla="*/ 4160 w 10205"/>
                  <a:gd name="connsiteY12" fmla="*/ 5506 h 10036"/>
                  <a:gd name="connsiteX13" fmla="*/ 4160 w 10205"/>
                  <a:gd name="connsiteY13" fmla="*/ 1703 h 10036"/>
                  <a:gd name="connsiteX14" fmla="*/ 3303 w 10205"/>
                  <a:gd name="connsiteY14" fmla="*/ 1999 h 10036"/>
                  <a:gd name="connsiteX15" fmla="*/ 2841 w 10205"/>
                  <a:gd name="connsiteY15" fmla="*/ 1999 h 10036"/>
                  <a:gd name="connsiteX16" fmla="*/ 2841 w 10205"/>
                  <a:gd name="connsiteY16" fmla="*/ 0 h 10036"/>
                  <a:gd name="connsiteX17" fmla="*/ 2670 w 10205"/>
                  <a:gd name="connsiteY17" fmla="*/ 0 h 10036"/>
                  <a:gd name="connsiteX18" fmla="*/ 2670 w 10205"/>
                  <a:gd name="connsiteY18" fmla="*/ 1999 h 10036"/>
                  <a:gd name="connsiteX19" fmla="*/ 2278 w 10205"/>
                  <a:gd name="connsiteY19" fmla="*/ 1999 h 10036"/>
                  <a:gd name="connsiteX20" fmla="*/ 2278 w 10205"/>
                  <a:gd name="connsiteY20" fmla="*/ 2417 h 10036"/>
                  <a:gd name="connsiteX21" fmla="*/ 1571 w 10205"/>
                  <a:gd name="connsiteY21" fmla="*/ 2730 h 10036"/>
                  <a:gd name="connsiteX22" fmla="*/ 1571 w 10205"/>
                  <a:gd name="connsiteY22" fmla="*/ 4280 h 10036"/>
                  <a:gd name="connsiteX23" fmla="*/ 1193 w 10205"/>
                  <a:gd name="connsiteY23" fmla="*/ 4280 h 10036"/>
                  <a:gd name="connsiteX24" fmla="*/ 1193 w 10205"/>
                  <a:gd name="connsiteY24" fmla="*/ 4691 h 10036"/>
                  <a:gd name="connsiteX25" fmla="*/ 1571 w 10205"/>
                  <a:gd name="connsiteY25" fmla="*/ 4691 h 10036"/>
                  <a:gd name="connsiteX26" fmla="*/ 1571 w 10205"/>
                  <a:gd name="connsiteY26" fmla="*/ 5205 h 10036"/>
                  <a:gd name="connsiteX27" fmla="*/ 1193 w 10205"/>
                  <a:gd name="connsiteY27" fmla="*/ 5205 h 10036"/>
                  <a:gd name="connsiteX28" fmla="*/ 1193 w 10205"/>
                  <a:gd name="connsiteY28" fmla="*/ 5616 h 10036"/>
                  <a:gd name="connsiteX29" fmla="*/ 1571 w 10205"/>
                  <a:gd name="connsiteY29" fmla="*/ 5616 h 10036"/>
                  <a:gd name="connsiteX30" fmla="*/ 1571 w 10205"/>
                  <a:gd name="connsiteY30" fmla="*/ 6831 h 10036"/>
                  <a:gd name="connsiteX31" fmla="*/ 444 w 10205"/>
                  <a:gd name="connsiteY31" fmla="*/ 6831 h 10036"/>
                  <a:gd name="connsiteX32" fmla="*/ 444 w 10205"/>
                  <a:gd name="connsiteY32" fmla="*/ 7581 h 10036"/>
                  <a:gd name="connsiteX33" fmla="*/ 1022 w 10205"/>
                  <a:gd name="connsiteY33" fmla="*/ 7601 h 10036"/>
                  <a:gd name="connsiteX34" fmla="*/ 1805 w 10205"/>
                  <a:gd name="connsiteY34" fmla="*/ 7094 h 10036"/>
                  <a:gd name="connsiteX35" fmla="*/ 1798 w 10205"/>
                  <a:gd name="connsiteY35" fmla="*/ 7581 h 10036"/>
                  <a:gd name="connsiteX36" fmla="*/ 2519 w 10205"/>
                  <a:gd name="connsiteY36" fmla="*/ 7146 h 10036"/>
                  <a:gd name="connsiteX37" fmla="*/ 2519 w 10205"/>
                  <a:gd name="connsiteY37" fmla="*/ 7581 h 10036"/>
                  <a:gd name="connsiteX38" fmla="*/ 3232 w 10205"/>
                  <a:gd name="connsiteY38" fmla="*/ 7139 h 10036"/>
                  <a:gd name="connsiteX39" fmla="*/ 3238 w 10205"/>
                  <a:gd name="connsiteY39" fmla="*/ 7575 h 10036"/>
                  <a:gd name="connsiteX40" fmla="*/ 3924 w 10205"/>
                  <a:gd name="connsiteY40" fmla="*/ 7107 h 10036"/>
                  <a:gd name="connsiteX41" fmla="*/ 3924 w 10205"/>
                  <a:gd name="connsiteY41" fmla="*/ 8352 h 10036"/>
                  <a:gd name="connsiteX42" fmla="*/ 4004 w 10205"/>
                  <a:gd name="connsiteY42" fmla="*/ 8262 h 10036"/>
                  <a:gd name="connsiteX43" fmla="*/ 4081 w 10205"/>
                  <a:gd name="connsiteY43" fmla="*/ 8179 h 10036"/>
                  <a:gd name="connsiteX44" fmla="*/ 4177 w 10205"/>
                  <a:gd name="connsiteY44" fmla="*/ 8108 h 10036"/>
                  <a:gd name="connsiteX45" fmla="*/ 4282 w 10205"/>
                  <a:gd name="connsiteY45" fmla="*/ 8044 h 10036"/>
                  <a:gd name="connsiteX46" fmla="*/ 4387 w 10205"/>
                  <a:gd name="connsiteY46" fmla="*/ 8000 h 10036"/>
                  <a:gd name="connsiteX47" fmla="*/ 4501 w 10205"/>
                  <a:gd name="connsiteY47" fmla="*/ 7967 h 10036"/>
                  <a:gd name="connsiteX48" fmla="*/ 4621 w 10205"/>
                  <a:gd name="connsiteY48" fmla="*/ 7942 h 10036"/>
                  <a:gd name="connsiteX49" fmla="*/ 4757 w 10205"/>
                  <a:gd name="connsiteY49" fmla="*/ 7935 h 10036"/>
                  <a:gd name="connsiteX50" fmla="*/ 4944 w 10205"/>
                  <a:gd name="connsiteY50" fmla="*/ 7948 h 10036"/>
                  <a:gd name="connsiteX51" fmla="*/ 5130 w 10205"/>
                  <a:gd name="connsiteY51" fmla="*/ 7993 h 10036"/>
                  <a:gd name="connsiteX52" fmla="*/ 5279 w 10205"/>
                  <a:gd name="connsiteY52" fmla="*/ 8070 h 10036"/>
                  <a:gd name="connsiteX53" fmla="*/ 5431 w 10205"/>
                  <a:gd name="connsiteY53" fmla="*/ 8166 h 10036"/>
                  <a:gd name="connsiteX54" fmla="*/ 5559 w 10205"/>
                  <a:gd name="connsiteY54" fmla="*/ 8282 h 10036"/>
                  <a:gd name="connsiteX55" fmla="*/ 5643 w 10205"/>
                  <a:gd name="connsiteY55" fmla="*/ 8423 h 10036"/>
                  <a:gd name="connsiteX56" fmla="*/ 5722 w 10205"/>
                  <a:gd name="connsiteY56" fmla="*/ 8570 h 10036"/>
                  <a:gd name="connsiteX57" fmla="*/ 5749 w 10205"/>
                  <a:gd name="connsiteY57" fmla="*/ 8732 h 10036"/>
                  <a:gd name="connsiteX58" fmla="*/ 5785 w 10205"/>
                  <a:gd name="connsiteY58" fmla="*/ 8725 h 10036"/>
                  <a:gd name="connsiteX59" fmla="*/ 5813 w 10205"/>
                  <a:gd name="connsiteY59" fmla="*/ 8725 h 10036"/>
                  <a:gd name="connsiteX60" fmla="*/ 5842 w 10205"/>
                  <a:gd name="connsiteY60" fmla="*/ 8719 h 10036"/>
                  <a:gd name="connsiteX61" fmla="*/ 5870 w 10205"/>
                  <a:gd name="connsiteY61" fmla="*/ 8719 h 10036"/>
                  <a:gd name="connsiteX62" fmla="*/ 5907 w 10205"/>
                  <a:gd name="connsiteY62" fmla="*/ 8713 h 10036"/>
                  <a:gd name="connsiteX63" fmla="*/ 5940 w 10205"/>
                  <a:gd name="connsiteY63" fmla="*/ 8713 h 10036"/>
                  <a:gd name="connsiteX64" fmla="*/ 5970 w 10205"/>
                  <a:gd name="connsiteY64" fmla="*/ 8713 h 10036"/>
                  <a:gd name="connsiteX65" fmla="*/ 6007 w 10205"/>
                  <a:gd name="connsiteY65" fmla="*/ 8713 h 10036"/>
                  <a:gd name="connsiteX66" fmla="*/ 6155 w 10205"/>
                  <a:gd name="connsiteY66" fmla="*/ 8719 h 10036"/>
                  <a:gd name="connsiteX67" fmla="*/ 6291 w 10205"/>
                  <a:gd name="connsiteY67" fmla="*/ 8752 h 10036"/>
                  <a:gd name="connsiteX68" fmla="*/ 6427 w 10205"/>
                  <a:gd name="connsiteY68" fmla="*/ 8797 h 10036"/>
                  <a:gd name="connsiteX69" fmla="*/ 6549 w 10205"/>
                  <a:gd name="connsiteY69" fmla="*/ 8862 h 10036"/>
                  <a:gd name="connsiteX70" fmla="*/ 6662 w 10205"/>
                  <a:gd name="connsiteY70" fmla="*/ 8938 h 10036"/>
                  <a:gd name="connsiteX71" fmla="*/ 6763 w 10205"/>
                  <a:gd name="connsiteY71" fmla="*/ 9021 h 10036"/>
                  <a:gd name="connsiteX72" fmla="*/ 6842 w 10205"/>
                  <a:gd name="connsiteY72" fmla="*/ 9131 h 10036"/>
                  <a:gd name="connsiteX73" fmla="*/ 6914 w 10205"/>
                  <a:gd name="connsiteY73" fmla="*/ 9239 h 10036"/>
                  <a:gd name="connsiteX74" fmla="*/ 2841 w 10205"/>
                  <a:gd name="connsiteY74" fmla="*/ 9239 h 10036"/>
                  <a:gd name="connsiteX75" fmla="*/ 2883 w 10205"/>
                  <a:gd name="connsiteY75" fmla="*/ 9156 h 10036"/>
                  <a:gd name="connsiteX76" fmla="*/ 2940 w 10205"/>
                  <a:gd name="connsiteY76" fmla="*/ 9073 h 10036"/>
                  <a:gd name="connsiteX77" fmla="*/ 2998 w 10205"/>
                  <a:gd name="connsiteY77" fmla="*/ 9009 h 10036"/>
                  <a:gd name="connsiteX78" fmla="*/ 3073 w 10205"/>
                  <a:gd name="connsiteY78" fmla="*/ 8945 h 10036"/>
                  <a:gd name="connsiteX79" fmla="*/ 3146 w 10205"/>
                  <a:gd name="connsiteY79" fmla="*/ 8894 h 10036"/>
                  <a:gd name="connsiteX80" fmla="*/ 3232 w 10205"/>
                  <a:gd name="connsiteY80" fmla="*/ 8842 h 10036"/>
                  <a:gd name="connsiteX81" fmla="*/ 3318 w 10205"/>
                  <a:gd name="connsiteY81" fmla="*/ 8804 h 10036"/>
                  <a:gd name="connsiteX82" fmla="*/ 3418 w 10205"/>
                  <a:gd name="connsiteY82" fmla="*/ 8772 h 10036"/>
                  <a:gd name="connsiteX83" fmla="*/ 3418 w 10205"/>
                  <a:gd name="connsiteY83" fmla="*/ 7948 h 10036"/>
                  <a:gd name="connsiteX84" fmla="*/ 1173 w 10205"/>
                  <a:gd name="connsiteY84" fmla="*/ 8032 h 10036"/>
                  <a:gd name="connsiteX85" fmla="*/ 3 w 10205"/>
                  <a:gd name="connsiteY85" fmla="*/ 7682 h 10036"/>
                  <a:gd name="connsiteX86" fmla="*/ 2290 w 10205"/>
                  <a:gd name="connsiteY86" fmla="*/ 9456 h 10036"/>
                  <a:gd name="connsiteX87" fmla="*/ 6149 w 10205"/>
                  <a:gd name="connsiteY87" fmla="*/ 9983 h 10036"/>
                  <a:gd name="connsiteX88" fmla="*/ 8700 w 10205"/>
                  <a:gd name="connsiteY88" fmla="*/ 8953 h 10036"/>
                  <a:gd name="connsiteX0" fmla="*/ 8700 w 10207"/>
                  <a:gd name="connsiteY0" fmla="*/ 8953 h 10105"/>
                  <a:gd name="connsiteX1" fmla="*/ 10156 w 10207"/>
                  <a:gd name="connsiteY1" fmla="*/ 7158 h 10105"/>
                  <a:gd name="connsiteX2" fmla="*/ 9279 w 10207"/>
                  <a:gd name="connsiteY2" fmla="*/ 7158 h 10105"/>
                  <a:gd name="connsiteX3" fmla="*/ 9279 w 10207"/>
                  <a:gd name="connsiteY3" fmla="*/ 4003 h 10105"/>
                  <a:gd name="connsiteX4" fmla="*/ 7113 w 10207"/>
                  <a:gd name="connsiteY4" fmla="*/ 4003 h 10105"/>
                  <a:gd name="connsiteX5" fmla="*/ 7113 w 10207"/>
                  <a:gd name="connsiteY5" fmla="*/ 3700 h 10105"/>
                  <a:gd name="connsiteX6" fmla="*/ 8844 w 10207"/>
                  <a:gd name="connsiteY6" fmla="*/ 3700 h 10105"/>
                  <a:gd name="connsiteX7" fmla="*/ 8844 w 10207"/>
                  <a:gd name="connsiteY7" fmla="*/ 3392 h 10105"/>
                  <a:gd name="connsiteX8" fmla="*/ 7113 w 10207"/>
                  <a:gd name="connsiteY8" fmla="*/ 3392 h 10105"/>
                  <a:gd name="connsiteX9" fmla="*/ 7113 w 10207"/>
                  <a:gd name="connsiteY9" fmla="*/ 1324 h 10105"/>
                  <a:gd name="connsiteX10" fmla="*/ 4564 w 10207"/>
                  <a:gd name="connsiteY10" fmla="*/ 534 h 10105"/>
                  <a:gd name="connsiteX11" fmla="*/ 4564 w 10207"/>
                  <a:gd name="connsiteY11" fmla="*/ 5500 h 10105"/>
                  <a:gd name="connsiteX12" fmla="*/ 4160 w 10207"/>
                  <a:gd name="connsiteY12" fmla="*/ 5506 h 10105"/>
                  <a:gd name="connsiteX13" fmla="*/ 4160 w 10207"/>
                  <a:gd name="connsiteY13" fmla="*/ 1703 h 10105"/>
                  <a:gd name="connsiteX14" fmla="*/ 3303 w 10207"/>
                  <a:gd name="connsiteY14" fmla="*/ 1999 h 10105"/>
                  <a:gd name="connsiteX15" fmla="*/ 2841 w 10207"/>
                  <a:gd name="connsiteY15" fmla="*/ 1999 h 10105"/>
                  <a:gd name="connsiteX16" fmla="*/ 2841 w 10207"/>
                  <a:gd name="connsiteY16" fmla="*/ 0 h 10105"/>
                  <a:gd name="connsiteX17" fmla="*/ 2670 w 10207"/>
                  <a:gd name="connsiteY17" fmla="*/ 0 h 10105"/>
                  <a:gd name="connsiteX18" fmla="*/ 2670 w 10207"/>
                  <a:gd name="connsiteY18" fmla="*/ 1999 h 10105"/>
                  <a:gd name="connsiteX19" fmla="*/ 2278 w 10207"/>
                  <a:gd name="connsiteY19" fmla="*/ 1999 h 10105"/>
                  <a:gd name="connsiteX20" fmla="*/ 2278 w 10207"/>
                  <a:gd name="connsiteY20" fmla="*/ 2417 h 10105"/>
                  <a:gd name="connsiteX21" fmla="*/ 1571 w 10207"/>
                  <a:gd name="connsiteY21" fmla="*/ 2730 h 10105"/>
                  <a:gd name="connsiteX22" fmla="*/ 1571 w 10207"/>
                  <a:gd name="connsiteY22" fmla="*/ 4280 h 10105"/>
                  <a:gd name="connsiteX23" fmla="*/ 1193 w 10207"/>
                  <a:gd name="connsiteY23" fmla="*/ 4280 h 10105"/>
                  <a:gd name="connsiteX24" fmla="*/ 1193 w 10207"/>
                  <a:gd name="connsiteY24" fmla="*/ 4691 h 10105"/>
                  <a:gd name="connsiteX25" fmla="*/ 1571 w 10207"/>
                  <a:gd name="connsiteY25" fmla="*/ 4691 h 10105"/>
                  <a:gd name="connsiteX26" fmla="*/ 1571 w 10207"/>
                  <a:gd name="connsiteY26" fmla="*/ 5205 h 10105"/>
                  <a:gd name="connsiteX27" fmla="*/ 1193 w 10207"/>
                  <a:gd name="connsiteY27" fmla="*/ 5205 h 10105"/>
                  <a:gd name="connsiteX28" fmla="*/ 1193 w 10207"/>
                  <a:gd name="connsiteY28" fmla="*/ 5616 h 10105"/>
                  <a:gd name="connsiteX29" fmla="*/ 1571 w 10207"/>
                  <a:gd name="connsiteY29" fmla="*/ 5616 h 10105"/>
                  <a:gd name="connsiteX30" fmla="*/ 1571 w 10207"/>
                  <a:gd name="connsiteY30" fmla="*/ 6831 h 10105"/>
                  <a:gd name="connsiteX31" fmla="*/ 444 w 10207"/>
                  <a:gd name="connsiteY31" fmla="*/ 6831 h 10105"/>
                  <a:gd name="connsiteX32" fmla="*/ 444 w 10207"/>
                  <a:gd name="connsiteY32" fmla="*/ 7581 h 10105"/>
                  <a:gd name="connsiteX33" fmla="*/ 1022 w 10207"/>
                  <a:gd name="connsiteY33" fmla="*/ 7601 h 10105"/>
                  <a:gd name="connsiteX34" fmla="*/ 1805 w 10207"/>
                  <a:gd name="connsiteY34" fmla="*/ 7094 h 10105"/>
                  <a:gd name="connsiteX35" fmla="*/ 1798 w 10207"/>
                  <a:gd name="connsiteY35" fmla="*/ 7581 h 10105"/>
                  <a:gd name="connsiteX36" fmla="*/ 2519 w 10207"/>
                  <a:gd name="connsiteY36" fmla="*/ 7146 h 10105"/>
                  <a:gd name="connsiteX37" fmla="*/ 2519 w 10207"/>
                  <a:gd name="connsiteY37" fmla="*/ 7581 h 10105"/>
                  <a:gd name="connsiteX38" fmla="*/ 3232 w 10207"/>
                  <a:gd name="connsiteY38" fmla="*/ 7139 h 10105"/>
                  <a:gd name="connsiteX39" fmla="*/ 3238 w 10207"/>
                  <a:gd name="connsiteY39" fmla="*/ 7575 h 10105"/>
                  <a:gd name="connsiteX40" fmla="*/ 3924 w 10207"/>
                  <a:gd name="connsiteY40" fmla="*/ 7107 h 10105"/>
                  <a:gd name="connsiteX41" fmla="*/ 3924 w 10207"/>
                  <a:gd name="connsiteY41" fmla="*/ 8352 h 10105"/>
                  <a:gd name="connsiteX42" fmla="*/ 4004 w 10207"/>
                  <a:gd name="connsiteY42" fmla="*/ 8262 h 10105"/>
                  <a:gd name="connsiteX43" fmla="*/ 4081 w 10207"/>
                  <a:gd name="connsiteY43" fmla="*/ 8179 h 10105"/>
                  <a:gd name="connsiteX44" fmla="*/ 4177 w 10207"/>
                  <a:gd name="connsiteY44" fmla="*/ 8108 h 10105"/>
                  <a:gd name="connsiteX45" fmla="*/ 4282 w 10207"/>
                  <a:gd name="connsiteY45" fmla="*/ 8044 h 10105"/>
                  <a:gd name="connsiteX46" fmla="*/ 4387 w 10207"/>
                  <a:gd name="connsiteY46" fmla="*/ 8000 h 10105"/>
                  <a:gd name="connsiteX47" fmla="*/ 4501 w 10207"/>
                  <a:gd name="connsiteY47" fmla="*/ 7967 h 10105"/>
                  <a:gd name="connsiteX48" fmla="*/ 4621 w 10207"/>
                  <a:gd name="connsiteY48" fmla="*/ 7942 h 10105"/>
                  <a:gd name="connsiteX49" fmla="*/ 4757 w 10207"/>
                  <a:gd name="connsiteY49" fmla="*/ 7935 h 10105"/>
                  <a:gd name="connsiteX50" fmla="*/ 4944 w 10207"/>
                  <a:gd name="connsiteY50" fmla="*/ 7948 h 10105"/>
                  <a:gd name="connsiteX51" fmla="*/ 5130 w 10207"/>
                  <a:gd name="connsiteY51" fmla="*/ 7993 h 10105"/>
                  <a:gd name="connsiteX52" fmla="*/ 5279 w 10207"/>
                  <a:gd name="connsiteY52" fmla="*/ 8070 h 10105"/>
                  <a:gd name="connsiteX53" fmla="*/ 5431 w 10207"/>
                  <a:gd name="connsiteY53" fmla="*/ 8166 h 10105"/>
                  <a:gd name="connsiteX54" fmla="*/ 5559 w 10207"/>
                  <a:gd name="connsiteY54" fmla="*/ 8282 h 10105"/>
                  <a:gd name="connsiteX55" fmla="*/ 5643 w 10207"/>
                  <a:gd name="connsiteY55" fmla="*/ 8423 h 10105"/>
                  <a:gd name="connsiteX56" fmla="*/ 5722 w 10207"/>
                  <a:gd name="connsiteY56" fmla="*/ 8570 h 10105"/>
                  <a:gd name="connsiteX57" fmla="*/ 5749 w 10207"/>
                  <a:gd name="connsiteY57" fmla="*/ 8732 h 10105"/>
                  <a:gd name="connsiteX58" fmla="*/ 5785 w 10207"/>
                  <a:gd name="connsiteY58" fmla="*/ 8725 h 10105"/>
                  <a:gd name="connsiteX59" fmla="*/ 5813 w 10207"/>
                  <a:gd name="connsiteY59" fmla="*/ 8725 h 10105"/>
                  <a:gd name="connsiteX60" fmla="*/ 5842 w 10207"/>
                  <a:gd name="connsiteY60" fmla="*/ 8719 h 10105"/>
                  <a:gd name="connsiteX61" fmla="*/ 5870 w 10207"/>
                  <a:gd name="connsiteY61" fmla="*/ 8719 h 10105"/>
                  <a:gd name="connsiteX62" fmla="*/ 5907 w 10207"/>
                  <a:gd name="connsiteY62" fmla="*/ 8713 h 10105"/>
                  <a:gd name="connsiteX63" fmla="*/ 5940 w 10207"/>
                  <a:gd name="connsiteY63" fmla="*/ 8713 h 10105"/>
                  <a:gd name="connsiteX64" fmla="*/ 5970 w 10207"/>
                  <a:gd name="connsiteY64" fmla="*/ 8713 h 10105"/>
                  <a:gd name="connsiteX65" fmla="*/ 6007 w 10207"/>
                  <a:gd name="connsiteY65" fmla="*/ 8713 h 10105"/>
                  <a:gd name="connsiteX66" fmla="*/ 6155 w 10207"/>
                  <a:gd name="connsiteY66" fmla="*/ 8719 h 10105"/>
                  <a:gd name="connsiteX67" fmla="*/ 6291 w 10207"/>
                  <a:gd name="connsiteY67" fmla="*/ 8752 h 10105"/>
                  <a:gd name="connsiteX68" fmla="*/ 6427 w 10207"/>
                  <a:gd name="connsiteY68" fmla="*/ 8797 h 10105"/>
                  <a:gd name="connsiteX69" fmla="*/ 6549 w 10207"/>
                  <a:gd name="connsiteY69" fmla="*/ 8862 h 10105"/>
                  <a:gd name="connsiteX70" fmla="*/ 6662 w 10207"/>
                  <a:gd name="connsiteY70" fmla="*/ 8938 h 10105"/>
                  <a:gd name="connsiteX71" fmla="*/ 6763 w 10207"/>
                  <a:gd name="connsiteY71" fmla="*/ 9021 h 10105"/>
                  <a:gd name="connsiteX72" fmla="*/ 6842 w 10207"/>
                  <a:gd name="connsiteY72" fmla="*/ 9131 h 10105"/>
                  <a:gd name="connsiteX73" fmla="*/ 6914 w 10207"/>
                  <a:gd name="connsiteY73" fmla="*/ 9239 h 10105"/>
                  <a:gd name="connsiteX74" fmla="*/ 2841 w 10207"/>
                  <a:gd name="connsiteY74" fmla="*/ 9239 h 10105"/>
                  <a:gd name="connsiteX75" fmla="*/ 2883 w 10207"/>
                  <a:gd name="connsiteY75" fmla="*/ 9156 h 10105"/>
                  <a:gd name="connsiteX76" fmla="*/ 2940 w 10207"/>
                  <a:gd name="connsiteY76" fmla="*/ 9073 h 10105"/>
                  <a:gd name="connsiteX77" fmla="*/ 2998 w 10207"/>
                  <a:gd name="connsiteY77" fmla="*/ 9009 h 10105"/>
                  <a:gd name="connsiteX78" fmla="*/ 3073 w 10207"/>
                  <a:gd name="connsiteY78" fmla="*/ 8945 h 10105"/>
                  <a:gd name="connsiteX79" fmla="*/ 3146 w 10207"/>
                  <a:gd name="connsiteY79" fmla="*/ 8894 h 10105"/>
                  <a:gd name="connsiteX80" fmla="*/ 3232 w 10207"/>
                  <a:gd name="connsiteY80" fmla="*/ 8842 h 10105"/>
                  <a:gd name="connsiteX81" fmla="*/ 3318 w 10207"/>
                  <a:gd name="connsiteY81" fmla="*/ 8804 h 10105"/>
                  <a:gd name="connsiteX82" fmla="*/ 3418 w 10207"/>
                  <a:gd name="connsiteY82" fmla="*/ 8772 h 10105"/>
                  <a:gd name="connsiteX83" fmla="*/ 3418 w 10207"/>
                  <a:gd name="connsiteY83" fmla="*/ 7948 h 10105"/>
                  <a:gd name="connsiteX84" fmla="*/ 1173 w 10207"/>
                  <a:gd name="connsiteY84" fmla="*/ 8032 h 10105"/>
                  <a:gd name="connsiteX85" fmla="*/ 3 w 10207"/>
                  <a:gd name="connsiteY85" fmla="*/ 7682 h 10105"/>
                  <a:gd name="connsiteX86" fmla="*/ 2290 w 10207"/>
                  <a:gd name="connsiteY86" fmla="*/ 9456 h 10105"/>
                  <a:gd name="connsiteX87" fmla="*/ 5787 w 10207"/>
                  <a:gd name="connsiteY87" fmla="*/ 10078 h 10105"/>
                  <a:gd name="connsiteX88" fmla="*/ 8700 w 10207"/>
                  <a:gd name="connsiteY88" fmla="*/ 8953 h 10105"/>
                  <a:gd name="connsiteX0" fmla="*/ 8700 w 10207"/>
                  <a:gd name="connsiteY0" fmla="*/ 8953 h 10115"/>
                  <a:gd name="connsiteX1" fmla="*/ 10156 w 10207"/>
                  <a:gd name="connsiteY1" fmla="*/ 7158 h 10115"/>
                  <a:gd name="connsiteX2" fmla="*/ 9279 w 10207"/>
                  <a:gd name="connsiteY2" fmla="*/ 7158 h 10115"/>
                  <a:gd name="connsiteX3" fmla="*/ 9279 w 10207"/>
                  <a:gd name="connsiteY3" fmla="*/ 4003 h 10115"/>
                  <a:gd name="connsiteX4" fmla="*/ 7113 w 10207"/>
                  <a:gd name="connsiteY4" fmla="*/ 4003 h 10115"/>
                  <a:gd name="connsiteX5" fmla="*/ 7113 w 10207"/>
                  <a:gd name="connsiteY5" fmla="*/ 3700 h 10115"/>
                  <a:gd name="connsiteX6" fmla="*/ 8844 w 10207"/>
                  <a:gd name="connsiteY6" fmla="*/ 3700 h 10115"/>
                  <a:gd name="connsiteX7" fmla="*/ 8844 w 10207"/>
                  <a:gd name="connsiteY7" fmla="*/ 3392 h 10115"/>
                  <a:gd name="connsiteX8" fmla="*/ 7113 w 10207"/>
                  <a:gd name="connsiteY8" fmla="*/ 3392 h 10115"/>
                  <a:gd name="connsiteX9" fmla="*/ 7113 w 10207"/>
                  <a:gd name="connsiteY9" fmla="*/ 1324 h 10115"/>
                  <a:gd name="connsiteX10" fmla="*/ 4564 w 10207"/>
                  <a:gd name="connsiteY10" fmla="*/ 534 h 10115"/>
                  <a:gd name="connsiteX11" fmla="*/ 4564 w 10207"/>
                  <a:gd name="connsiteY11" fmla="*/ 5500 h 10115"/>
                  <a:gd name="connsiteX12" fmla="*/ 4160 w 10207"/>
                  <a:gd name="connsiteY12" fmla="*/ 5506 h 10115"/>
                  <a:gd name="connsiteX13" fmla="*/ 4160 w 10207"/>
                  <a:gd name="connsiteY13" fmla="*/ 1703 h 10115"/>
                  <a:gd name="connsiteX14" fmla="*/ 3303 w 10207"/>
                  <a:gd name="connsiteY14" fmla="*/ 1999 h 10115"/>
                  <a:gd name="connsiteX15" fmla="*/ 2841 w 10207"/>
                  <a:gd name="connsiteY15" fmla="*/ 1999 h 10115"/>
                  <a:gd name="connsiteX16" fmla="*/ 2841 w 10207"/>
                  <a:gd name="connsiteY16" fmla="*/ 0 h 10115"/>
                  <a:gd name="connsiteX17" fmla="*/ 2670 w 10207"/>
                  <a:gd name="connsiteY17" fmla="*/ 0 h 10115"/>
                  <a:gd name="connsiteX18" fmla="*/ 2670 w 10207"/>
                  <a:gd name="connsiteY18" fmla="*/ 1999 h 10115"/>
                  <a:gd name="connsiteX19" fmla="*/ 2278 w 10207"/>
                  <a:gd name="connsiteY19" fmla="*/ 1999 h 10115"/>
                  <a:gd name="connsiteX20" fmla="*/ 2278 w 10207"/>
                  <a:gd name="connsiteY20" fmla="*/ 2417 h 10115"/>
                  <a:gd name="connsiteX21" fmla="*/ 1571 w 10207"/>
                  <a:gd name="connsiteY21" fmla="*/ 2730 h 10115"/>
                  <a:gd name="connsiteX22" fmla="*/ 1571 w 10207"/>
                  <a:gd name="connsiteY22" fmla="*/ 4280 h 10115"/>
                  <a:gd name="connsiteX23" fmla="*/ 1193 w 10207"/>
                  <a:gd name="connsiteY23" fmla="*/ 4280 h 10115"/>
                  <a:gd name="connsiteX24" fmla="*/ 1193 w 10207"/>
                  <a:gd name="connsiteY24" fmla="*/ 4691 h 10115"/>
                  <a:gd name="connsiteX25" fmla="*/ 1571 w 10207"/>
                  <a:gd name="connsiteY25" fmla="*/ 4691 h 10115"/>
                  <a:gd name="connsiteX26" fmla="*/ 1571 w 10207"/>
                  <a:gd name="connsiteY26" fmla="*/ 5205 h 10115"/>
                  <a:gd name="connsiteX27" fmla="*/ 1193 w 10207"/>
                  <a:gd name="connsiteY27" fmla="*/ 5205 h 10115"/>
                  <a:gd name="connsiteX28" fmla="*/ 1193 w 10207"/>
                  <a:gd name="connsiteY28" fmla="*/ 5616 h 10115"/>
                  <a:gd name="connsiteX29" fmla="*/ 1571 w 10207"/>
                  <a:gd name="connsiteY29" fmla="*/ 5616 h 10115"/>
                  <a:gd name="connsiteX30" fmla="*/ 1571 w 10207"/>
                  <a:gd name="connsiteY30" fmla="*/ 6831 h 10115"/>
                  <a:gd name="connsiteX31" fmla="*/ 444 w 10207"/>
                  <a:gd name="connsiteY31" fmla="*/ 6831 h 10115"/>
                  <a:gd name="connsiteX32" fmla="*/ 444 w 10207"/>
                  <a:gd name="connsiteY32" fmla="*/ 7581 h 10115"/>
                  <a:gd name="connsiteX33" fmla="*/ 1022 w 10207"/>
                  <a:gd name="connsiteY33" fmla="*/ 7601 h 10115"/>
                  <a:gd name="connsiteX34" fmla="*/ 1805 w 10207"/>
                  <a:gd name="connsiteY34" fmla="*/ 7094 h 10115"/>
                  <a:gd name="connsiteX35" fmla="*/ 1798 w 10207"/>
                  <a:gd name="connsiteY35" fmla="*/ 7581 h 10115"/>
                  <a:gd name="connsiteX36" fmla="*/ 2519 w 10207"/>
                  <a:gd name="connsiteY36" fmla="*/ 7146 h 10115"/>
                  <a:gd name="connsiteX37" fmla="*/ 2519 w 10207"/>
                  <a:gd name="connsiteY37" fmla="*/ 7581 h 10115"/>
                  <a:gd name="connsiteX38" fmla="*/ 3232 w 10207"/>
                  <a:gd name="connsiteY38" fmla="*/ 7139 h 10115"/>
                  <a:gd name="connsiteX39" fmla="*/ 3238 w 10207"/>
                  <a:gd name="connsiteY39" fmla="*/ 7575 h 10115"/>
                  <a:gd name="connsiteX40" fmla="*/ 3924 w 10207"/>
                  <a:gd name="connsiteY40" fmla="*/ 7107 h 10115"/>
                  <a:gd name="connsiteX41" fmla="*/ 3924 w 10207"/>
                  <a:gd name="connsiteY41" fmla="*/ 8352 h 10115"/>
                  <a:gd name="connsiteX42" fmla="*/ 4004 w 10207"/>
                  <a:gd name="connsiteY42" fmla="*/ 8262 h 10115"/>
                  <a:gd name="connsiteX43" fmla="*/ 4081 w 10207"/>
                  <a:gd name="connsiteY43" fmla="*/ 8179 h 10115"/>
                  <a:gd name="connsiteX44" fmla="*/ 4177 w 10207"/>
                  <a:gd name="connsiteY44" fmla="*/ 8108 h 10115"/>
                  <a:gd name="connsiteX45" fmla="*/ 4282 w 10207"/>
                  <a:gd name="connsiteY45" fmla="*/ 8044 h 10115"/>
                  <a:gd name="connsiteX46" fmla="*/ 4387 w 10207"/>
                  <a:gd name="connsiteY46" fmla="*/ 8000 h 10115"/>
                  <a:gd name="connsiteX47" fmla="*/ 4501 w 10207"/>
                  <a:gd name="connsiteY47" fmla="*/ 7967 h 10115"/>
                  <a:gd name="connsiteX48" fmla="*/ 4621 w 10207"/>
                  <a:gd name="connsiteY48" fmla="*/ 7942 h 10115"/>
                  <a:gd name="connsiteX49" fmla="*/ 4757 w 10207"/>
                  <a:gd name="connsiteY49" fmla="*/ 7935 h 10115"/>
                  <a:gd name="connsiteX50" fmla="*/ 4944 w 10207"/>
                  <a:gd name="connsiteY50" fmla="*/ 7948 h 10115"/>
                  <a:gd name="connsiteX51" fmla="*/ 5130 w 10207"/>
                  <a:gd name="connsiteY51" fmla="*/ 7993 h 10115"/>
                  <a:gd name="connsiteX52" fmla="*/ 5279 w 10207"/>
                  <a:gd name="connsiteY52" fmla="*/ 8070 h 10115"/>
                  <a:gd name="connsiteX53" fmla="*/ 5431 w 10207"/>
                  <a:gd name="connsiteY53" fmla="*/ 8166 h 10115"/>
                  <a:gd name="connsiteX54" fmla="*/ 5559 w 10207"/>
                  <a:gd name="connsiteY54" fmla="*/ 8282 h 10115"/>
                  <a:gd name="connsiteX55" fmla="*/ 5643 w 10207"/>
                  <a:gd name="connsiteY55" fmla="*/ 8423 h 10115"/>
                  <a:gd name="connsiteX56" fmla="*/ 5722 w 10207"/>
                  <a:gd name="connsiteY56" fmla="*/ 8570 h 10115"/>
                  <a:gd name="connsiteX57" fmla="*/ 5749 w 10207"/>
                  <a:gd name="connsiteY57" fmla="*/ 8732 h 10115"/>
                  <a:gd name="connsiteX58" fmla="*/ 5785 w 10207"/>
                  <a:gd name="connsiteY58" fmla="*/ 8725 h 10115"/>
                  <a:gd name="connsiteX59" fmla="*/ 5813 w 10207"/>
                  <a:gd name="connsiteY59" fmla="*/ 8725 h 10115"/>
                  <a:gd name="connsiteX60" fmla="*/ 5842 w 10207"/>
                  <a:gd name="connsiteY60" fmla="*/ 8719 h 10115"/>
                  <a:gd name="connsiteX61" fmla="*/ 5870 w 10207"/>
                  <a:gd name="connsiteY61" fmla="*/ 8719 h 10115"/>
                  <a:gd name="connsiteX62" fmla="*/ 5907 w 10207"/>
                  <a:gd name="connsiteY62" fmla="*/ 8713 h 10115"/>
                  <a:gd name="connsiteX63" fmla="*/ 5940 w 10207"/>
                  <a:gd name="connsiteY63" fmla="*/ 8713 h 10115"/>
                  <a:gd name="connsiteX64" fmla="*/ 5970 w 10207"/>
                  <a:gd name="connsiteY64" fmla="*/ 8713 h 10115"/>
                  <a:gd name="connsiteX65" fmla="*/ 6007 w 10207"/>
                  <a:gd name="connsiteY65" fmla="*/ 8713 h 10115"/>
                  <a:gd name="connsiteX66" fmla="*/ 6155 w 10207"/>
                  <a:gd name="connsiteY66" fmla="*/ 8719 h 10115"/>
                  <a:gd name="connsiteX67" fmla="*/ 6291 w 10207"/>
                  <a:gd name="connsiteY67" fmla="*/ 8752 h 10115"/>
                  <a:gd name="connsiteX68" fmla="*/ 6427 w 10207"/>
                  <a:gd name="connsiteY68" fmla="*/ 8797 h 10115"/>
                  <a:gd name="connsiteX69" fmla="*/ 6549 w 10207"/>
                  <a:gd name="connsiteY69" fmla="*/ 8862 h 10115"/>
                  <a:gd name="connsiteX70" fmla="*/ 6662 w 10207"/>
                  <a:gd name="connsiteY70" fmla="*/ 8938 h 10115"/>
                  <a:gd name="connsiteX71" fmla="*/ 6763 w 10207"/>
                  <a:gd name="connsiteY71" fmla="*/ 9021 h 10115"/>
                  <a:gd name="connsiteX72" fmla="*/ 6842 w 10207"/>
                  <a:gd name="connsiteY72" fmla="*/ 9131 h 10115"/>
                  <a:gd name="connsiteX73" fmla="*/ 6914 w 10207"/>
                  <a:gd name="connsiteY73" fmla="*/ 9239 h 10115"/>
                  <a:gd name="connsiteX74" fmla="*/ 2841 w 10207"/>
                  <a:gd name="connsiteY74" fmla="*/ 9239 h 10115"/>
                  <a:gd name="connsiteX75" fmla="*/ 2883 w 10207"/>
                  <a:gd name="connsiteY75" fmla="*/ 9156 h 10115"/>
                  <a:gd name="connsiteX76" fmla="*/ 2940 w 10207"/>
                  <a:gd name="connsiteY76" fmla="*/ 9073 h 10115"/>
                  <a:gd name="connsiteX77" fmla="*/ 2998 w 10207"/>
                  <a:gd name="connsiteY77" fmla="*/ 9009 h 10115"/>
                  <a:gd name="connsiteX78" fmla="*/ 3073 w 10207"/>
                  <a:gd name="connsiteY78" fmla="*/ 8945 h 10115"/>
                  <a:gd name="connsiteX79" fmla="*/ 3146 w 10207"/>
                  <a:gd name="connsiteY79" fmla="*/ 8894 h 10115"/>
                  <a:gd name="connsiteX80" fmla="*/ 3232 w 10207"/>
                  <a:gd name="connsiteY80" fmla="*/ 8842 h 10115"/>
                  <a:gd name="connsiteX81" fmla="*/ 3318 w 10207"/>
                  <a:gd name="connsiteY81" fmla="*/ 8804 h 10115"/>
                  <a:gd name="connsiteX82" fmla="*/ 3418 w 10207"/>
                  <a:gd name="connsiteY82" fmla="*/ 8772 h 10115"/>
                  <a:gd name="connsiteX83" fmla="*/ 3418 w 10207"/>
                  <a:gd name="connsiteY83" fmla="*/ 7948 h 10115"/>
                  <a:gd name="connsiteX84" fmla="*/ 1173 w 10207"/>
                  <a:gd name="connsiteY84" fmla="*/ 8032 h 10115"/>
                  <a:gd name="connsiteX85" fmla="*/ 3 w 10207"/>
                  <a:gd name="connsiteY85" fmla="*/ 7682 h 10115"/>
                  <a:gd name="connsiteX86" fmla="*/ 2703 w 10207"/>
                  <a:gd name="connsiteY86" fmla="*/ 9646 h 10115"/>
                  <a:gd name="connsiteX87" fmla="*/ 5787 w 10207"/>
                  <a:gd name="connsiteY87" fmla="*/ 10078 h 10115"/>
                  <a:gd name="connsiteX88" fmla="*/ 8700 w 10207"/>
                  <a:gd name="connsiteY88" fmla="*/ 8953 h 10115"/>
                  <a:gd name="connsiteX0" fmla="*/ 8445 w 9952"/>
                  <a:gd name="connsiteY0" fmla="*/ 8953 h 10114"/>
                  <a:gd name="connsiteX1" fmla="*/ 9901 w 9952"/>
                  <a:gd name="connsiteY1" fmla="*/ 7158 h 10114"/>
                  <a:gd name="connsiteX2" fmla="*/ 9024 w 9952"/>
                  <a:gd name="connsiteY2" fmla="*/ 7158 h 10114"/>
                  <a:gd name="connsiteX3" fmla="*/ 9024 w 9952"/>
                  <a:gd name="connsiteY3" fmla="*/ 4003 h 10114"/>
                  <a:gd name="connsiteX4" fmla="*/ 6858 w 9952"/>
                  <a:gd name="connsiteY4" fmla="*/ 4003 h 10114"/>
                  <a:gd name="connsiteX5" fmla="*/ 6858 w 9952"/>
                  <a:gd name="connsiteY5" fmla="*/ 3700 h 10114"/>
                  <a:gd name="connsiteX6" fmla="*/ 8589 w 9952"/>
                  <a:gd name="connsiteY6" fmla="*/ 3700 h 10114"/>
                  <a:gd name="connsiteX7" fmla="*/ 8589 w 9952"/>
                  <a:gd name="connsiteY7" fmla="*/ 3392 h 10114"/>
                  <a:gd name="connsiteX8" fmla="*/ 6858 w 9952"/>
                  <a:gd name="connsiteY8" fmla="*/ 3392 h 10114"/>
                  <a:gd name="connsiteX9" fmla="*/ 6858 w 9952"/>
                  <a:gd name="connsiteY9" fmla="*/ 1324 h 10114"/>
                  <a:gd name="connsiteX10" fmla="*/ 4309 w 9952"/>
                  <a:gd name="connsiteY10" fmla="*/ 534 h 10114"/>
                  <a:gd name="connsiteX11" fmla="*/ 4309 w 9952"/>
                  <a:gd name="connsiteY11" fmla="*/ 5500 h 10114"/>
                  <a:gd name="connsiteX12" fmla="*/ 3905 w 9952"/>
                  <a:gd name="connsiteY12" fmla="*/ 5506 h 10114"/>
                  <a:gd name="connsiteX13" fmla="*/ 3905 w 9952"/>
                  <a:gd name="connsiteY13" fmla="*/ 1703 h 10114"/>
                  <a:gd name="connsiteX14" fmla="*/ 3048 w 9952"/>
                  <a:gd name="connsiteY14" fmla="*/ 1999 h 10114"/>
                  <a:gd name="connsiteX15" fmla="*/ 2586 w 9952"/>
                  <a:gd name="connsiteY15" fmla="*/ 1999 h 10114"/>
                  <a:gd name="connsiteX16" fmla="*/ 2586 w 9952"/>
                  <a:gd name="connsiteY16" fmla="*/ 0 h 10114"/>
                  <a:gd name="connsiteX17" fmla="*/ 2415 w 9952"/>
                  <a:gd name="connsiteY17" fmla="*/ 0 h 10114"/>
                  <a:gd name="connsiteX18" fmla="*/ 2415 w 9952"/>
                  <a:gd name="connsiteY18" fmla="*/ 1999 h 10114"/>
                  <a:gd name="connsiteX19" fmla="*/ 2023 w 9952"/>
                  <a:gd name="connsiteY19" fmla="*/ 1999 h 10114"/>
                  <a:gd name="connsiteX20" fmla="*/ 2023 w 9952"/>
                  <a:gd name="connsiteY20" fmla="*/ 2417 h 10114"/>
                  <a:gd name="connsiteX21" fmla="*/ 1316 w 9952"/>
                  <a:gd name="connsiteY21" fmla="*/ 2730 h 10114"/>
                  <a:gd name="connsiteX22" fmla="*/ 1316 w 9952"/>
                  <a:gd name="connsiteY22" fmla="*/ 4280 h 10114"/>
                  <a:gd name="connsiteX23" fmla="*/ 938 w 9952"/>
                  <a:gd name="connsiteY23" fmla="*/ 4280 h 10114"/>
                  <a:gd name="connsiteX24" fmla="*/ 938 w 9952"/>
                  <a:gd name="connsiteY24" fmla="*/ 4691 h 10114"/>
                  <a:gd name="connsiteX25" fmla="*/ 1316 w 9952"/>
                  <a:gd name="connsiteY25" fmla="*/ 4691 h 10114"/>
                  <a:gd name="connsiteX26" fmla="*/ 1316 w 9952"/>
                  <a:gd name="connsiteY26" fmla="*/ 5205 h 10114"/>
                  <a:gd name="connsiteX27" fmla="*/ 938 w 9952"/>
                  <a:gd name="connsiteY27" fmla="*/ 5205 h 10114"/>
                  <a:gd name="connsiteX28" fmla="*/ 938 w 9952"/>
                  <a:gd name="connsiteY28" fmla="*/ 5616 h 10114"/>
                  <a:gd name="connsiteX29" fmla="*/ 1316 w 9952"/>
                  <a:gd name="connsiteY29" fmla="*/ 5616 h 10114"/>
                  <a:gd name="connsiteX30" fmla="*/ 1316 w 9952"/>
                  <a:gd name="connsiteY30" fmla="*/ 6831 h 10114"/>
                  <a:gd name="connsiteX31" fmla="*/ 189 w 9952"/>
                  <a:gd name="connsiteY31" fmla="*/ 6831 h 10114"/>
                  <a:gd name="connsiteX32" fmla="*/ 189 w 9952"/>
                  <a:gd name="connsiteY32" fmla="*/ 7581 h 10114"/>
                  <a:gd name="connsiteX33" fmla="*/ 767 w 9952"/>
                  <a:gd name="connsiteY33" fmla="*/ 7601 h 10114"/>
                  <a:gd name="connsiteX34" fmla="*/ 1550 w 9952"/>
                  <a:gd name="connsiteY34" fmla="*/ 7094 h 10114"/>
                  <a:gd name="connsiteX35" fmla="*/ 1543 w 9952"/>
                  <a:gd name="connsiteY35" fmla="*/ 7581 h 10114"/>
                  <a:gd name="connsiteX36" fmla="*/ 2264 w 9952"/>
                  <a:gd name="connsiteY36" fmla="*/ 7146 h 10114"/>
                  <a:gd name="connsiteX37" fmla="*/ 2264 w 9952"/>
                  <a:gd name="connsiteY37" fmla="*/ 7581 h 10114"/>
                  <a:gd name="connsiteX38" fmla="*/ 2977 w 9952"/>
                  <a:gd name="connsiteY38" fmla="*/ 7139 h 10114"/>
                  <a:gd name="connsiteX39" fmla="*/ 2983 w 9952"/>
                  <a:gd name="connsiteY39" fmla="*/ 7575 h 10114"/>
                  <a:gd name="connsiteX40" fmla="*/ 3669 w 9952"/>
                  <a:gd name="connsiteY40" fmla="*/ 7107 h 10114"/>
                  <a:gd name="connsiteX41" fmla="*/ 3669 w 9952"/>
                  <a:gd name="connsiteY41" fmla="*/ 8352 h 10114"/>
                  <a:gd name="connsiteX42" fmla="*/ 3749 w 9952"/>
                  <a:gd name="connsiteY42" fmla="*/ 8262 h 10114"/>
                  <a:gd name="connsiteX43" fmla="*/ 3826 w 9952"/>
                  <a:gd name="connsiteY43" fmla="*/ 8179 h 10114"/>
                  <a:gd name="connsiteX44" fmla="*/ 3922 w 9952"/>
                  <a:gd name="connsiteY44" fmla="*/ 8108 h 10114"/>
                  <a:gd name="connsiteX45" fmla="*/ 4027 w 9952"/>
                  <a:gd name="connsiteY45" fmla="*/ 8044 h 10114"/>
                  <a:gd name="connsiteX46" fmla="*/ 4132 w 9952"/>
                  <a:gd name="connsiteY46" fmla="*/ 8000 h 10114"/>
                  <a:gd name="connsiteX47" fmla="*/ 4246 w 9952"/>
                  <a:gd name="connsiteY47" fmla="*/ 7967 h 10114"/>
                  <a:gd name="connsiteX48" fmla="*/ 4366 w 9952"/>
                  <a:gd name="connsiteY48" fmla="*/ 7942 h 10114"/>
                  <a:gd name="connsiteX49" fmla="*/ 4502 w 9952"/>
                  <a:gd name="connsiteY49" fmla="*/ 7935 h 10114"/>
                  <a:gd name="connsiteX50" fmla="*/ 4689 w 9952"/>
                  <a:gd name="connsiteY50" fmla="*/ 7948 h 10114"/>
                  <a:gd name="connsiteX51" fmla="*/ 4875 w 9952"/>
                  <a:gd name="connsiteY51" fmla="*/ 7993 h 10114"/>
                  <a:gd name="connsiteX52" fmla="*/ 5024 w 9952"/>
                  <a:gd name="connsiteY52" fmla="*/ 8070 h 10114"/>
                  <a:gd name="connsiteX53" fmla="*/ 5176 w 9952"/>
                  <a:gd name="connsiteY53" fmla="*/ 8166 h 10114"/>
                  <a:gd name="connsiteX54" fmla="*/ 5304 w 9952"/>
                  <a:gd name="connsiteY54" fmla="*/ 8282 h 10114"/>
                  <a:gd name="connsiteX55" fmla="*/ 5388 w 9952"/>
                  <a:gd name="connsiteY55" fmla="*/ 8423 h 10114"/>
                  <a:gd name="connsiteX56" fmla="*/ 5467 w 9952"/>
                  <a:gd name="connsiteY56" fmla="*/ 8570 h 10114"/>
                  <a:gd name="connsiteX57" fmla="*/ 5494 w 9952"/>
                  <a:gd name="connsiteY57" fmla="*/ 8732 h 10114"/>
                  <a:gd name="connsiteX58" fmla="*/ 5530 w 9952"/>
                  <a:gd name="connsiteY58" fmla="*/ 8725 h 10114"/>
                  <a:gd name="connsiteX59" fmla="*/ 5558 w 9952"/>
                  <a:gd name="connsiteY59" fmla="*/ 8725 h 10114"/>
                  <a:gd name="connsiteX60" fmla="*/ 5587 w 9952"/>
                  <a:gd name="connsiteY60" fmla="*/ 8719 h 10114"/>
                  <a:gd name="connsiteX61" fmla="*/ 5615 w 9952"/>
                  <a:gd name="connsiteY61" fmla="*/ 8719 h 10114"/>
                  <a:gd name="connsiteX62" fmla="*/ 5652 w 9952"/>
                  <a:gd name="connsiteY62" fmla="*/ 8713 h 10114"/>
                  <a:gd name="connsiteX63" fmla="*/ 5685 w 9952"/>
                  <a:gd name="connsiteY63" fmla="*/ 8713 h 10114"/>
                  <a:gd name="connsiteX64" fmla="*/ 5715 w 9952"/>
                  <a:gd name="connsiteY64" fmla="*/ 8713 h 10114"/>
                  <a:gd name="connsiteX65" fmla="*/ 5752 w 9952"/>
                  <a:gd name="connsiteY65" fmla="*/ 8713 h 10114"/>
                  <a:gd name="connsiteX66" fmla="*/ 5900 w 9952"/>
                  <a:gd name="connsiteY66" fmla="*/ 8719 h 10114"/>
                  <a:gd name="connsiteX67" fmla="*/ 6036 w 9952"/>
                  <a:gd name="connsiteY67" fmla="*/ 8752 h 10114"/>
                  <a:gd name="connsiteX68" fmla="*/ 6172 w 9952"/>
                  <a:gd name="connsiteY68" fmla="*/ 8797 h 10114"/>
                  <a:gd name="connsiteX69" fmla="*/ 6294 w 9952"/>
                  <a:gd name="connsiteY69" fmla="*/ 8862 h 10114"/>
                  <a:gd name="connsiteX70" fmla="*/ 6407 w 9952"/>
                  <a:gd name="connsiteY70" fmla="*/ 8938 h 10114"/>
                  <a:gd name="connsiteX71" fmla="*/ 6508 w 9952"/>
                  <a:gd name="connsiteY71" fmla="*/ 9021 h 10114"/>
                  <a:gd name="connsiteX72" fmla="*/ 6587 w 9952"/>
                  <a:gd name="connsiteY72" fmla="*/ 9131 h 10114"/>
                  <a:gd name="connsiteX73" fmla="*/ 6659 w 9952"/>
                  <a:gd name="connsiteY73" fmla="*/ 9239 h 10114"/>
                  <a:gd name="connsiteX74" fmla="*/ 2586 w 9952"/>
                  <a:gd name="connsiteY74" fmla="*/ 9239 h 10114"/>
                  <a:gd name="connsiteX75" fmla="*/ 2628 w 9952"/>
                  <a:gd name="connsiteY75" fmla="*/ 9156 h 10114"/>
                  <a:gd name="connsiteX76" fmla="*/ 2685 w 9952"/>
                  <a:gd name="connsiteY76" fmla="*/ 9073 h 10114"/>
                  <a:gd name="connsiteX77" fmla="*/ 2743 w 9952"/>
                  <a:gd name="connsiteY77" fmla="*/ 9009 h 10114"/>
                  <a:gd name="connsiteX78" fmla="*/ 2818 w 9952"/>
                  <a:gd name="connsiteY78" fmla="*/ 8945 h 10114"/>
                  <a:gd name="connsiteX79" fmla="*/ 2891 w 9952"/>
                  <a:gd name="connsiteY79" fmla="*/ 8894 h 10114"/>
                  <a:gd name="connsiteX80" fmla="*/ 2977 w 9952"/>
                  <a:gd name="connsiteY80" fmla="*/ 8842 h 10114"/>
                  <a:gd name="connsiteX81" fmla="*/ 3063 w 9952"/>
                  <a:gd name="connsiteY81" fmla="*/ 8804 h 10114"/>
                  <a:gd name="connsiteX82" fmla="*/ 3163 w 9952"/>
                  <a:gd name="connsiteY82" fmla="*/ 8772 h 10114"/>
                  <a:gd name="connsiteX83" fmla="*/ 3163 w 9952"/>
                  <a:gd name="connsiteY83" fmla="*/ 7948 h 10114"/>
                  <a:gd name="connsiteX84" fmla="*/ 918 w 9952"/>
                  <a:gd name="connsiteY84" fmla="*/ 8032 h 10114"/>
                  <a:gd name="connsiteX85" fmla="*/ 6 w 9952"/>
                  <a:gd name="connsiteY85" fmla="*/ 7777 h 10114"/>
                  <a:gd name="connsiteX86" fmla="*/ 2448 w 9952"/>
                  <a:gd name="connsiteY86" fmla="*/ 9646 h 10114"/>
                  <a:gd name="connsiteX87" fmla="*/ 5532 w 9952"/>
                  <a:gd name="connsiteY87" fmla="*/ 10078 h 10114"/>
                  <a:gd name="connsiteX88" fmla="*/ 8445 w 9952"/>
                  <a:gd name="connsiteY88" fmla="*/ 8953 h 1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952" h="10114">
                    <a:moveTo>
                      <a:pt x="8445" y="8953"/>
                    </a:moveTo>
                    <a:cubicBezTo>
                      <a:pt x="9173" y="8466"/>
                      <a:pt x="10194" y="7158"/>
                      <a:pt x="9901" y="7158"/>
                    </a:cubicBezTo>
                    <a:lnTo>
                      <a:pt x="9024" y="7158"/>
                    </a:lnTo>
                    <a:lnTo>
                      <a:pt x="9024" y="4003"/>
                    </a:lnTo>
                    <a:lnTo>
                      <a:pt x="6858" y="4003"/>
                    </a:lnTo>
                    <a:lnTo>
                      <a:pt x="6858" y="3700"/>
                    </a:lnTo>
                    <a:lnTo>
                      <a:pt x="8589" y="3700"/>
                    </a:lnTo>
                    <a:lnTo>
                      <a:pt x="8589" y="3392"/>
                    </a:lnTo>
                    <a:lnTo>
                      <a:pt x="6858" y="3392"/>
                    </a:lnTo>
                    <a:lnTo>
                      <a:pt x="6858" y="1324"/>
                    </a:lnTo>
                    <a:lnTo>
                      <a:pt x="4309" y="534"/>
                    </a:lnTo>
                    <a:lnTo>
                      <a:pt x="4309" y="5500"/>
                    </a:lnTo>
                    <a:lnTo>
                      <a:pt x="3905" y="5506"/>
                    </a:lnTo>
                    <a:lnTo>
                      <a:pt x="3905" y="1703"/>
                    </a:lnTo>
                    <a:lnTo>
                      <a:pt x="3048" y="1999"/>
                    </a:lnTo>
                    <a:lnTo>
                      <a:pt x="2586" y="1999"/>
                    </a:lnTo>
                    <a:lnTo>
                      <a:pt x="2586" y="0"/>
                    </a:lnTo>
                    <a:lnTo>
                      <a:pt x="2415" y="0"/>
                    </a:lnTo>
                    <a:lnTo>
                      <a:pt x="2415" y="1999"/>
                    </a:lnTo>
                    <a:lnTo>
                      <a:pt x="2023" y="1999"/>
                    </a:lnTo>
                    <a:lnTo>
                      <a:pt x="2023" y="2417"/>
                    </a:lnTo>
                    <a:lnTo>
                      <a:pt x="1316" y="2730"/>
                    </a:lnTo>
                    <a:lnTo>
                      <a:pt x="1316" y="4280"/>
                    </a:lnTo>
                    <a:lnTo>
                      <a:pt x="938" y="4280"/>
                    </a:lnTo>
                    <a:lnTo>
                      <a:pt x="938" y="4691"/>
                    </a:lnTo>
                    <a:lnTo>
                      <a:pt x="1316" y="4691"/>
                    </a:lnTo>
                    <a:lnTo>
                      <a:pt x="1316" y="5205"/>
                    </a:lnTo>
                    <a:lnTo>
                      <a:pt x="938" y="5205"/>
                    </a:lnTo>
                    <a:lnTo>
                      <a:pt x="938" y="5616"/>
                    </a:lnTo>
                    <a:lnTo>
                      <a:pt x="1316" y="5616"/>
                    </a:lnTo>
                    <a:lnTo>
                      <a:pt x="1316" y="6831"/>
                    </a:lnTo>
                    <a:lnTo>
                      <a:pt x="189" y="6831"/>
                    </a:lnTo>
                    <a:lnTo>
                      <a:pt x="189" y="7581"/>
                    </a:lnTo>
                    <a:lnTo>
                      <a:pt x="767" y="7601"/>
                    </a:lnTo>
                    <a:lnTo>
                      <a:pt x="1550" y="7094"/>
                    </a:lnTo>
                    <a:cubicBezTo>
                      <a:pt x="1548" y="7257"/>
                      <a:pt x="1547" y="7419"/>
                      <a:pt x="1543" y="7581"/>
                    </a:cubicBezTo>
                    <a:lnTo>
                      <a:pt x="2264" y="7146"/>
                    </a:lnTo>
                    <a:lnTo>
                      <a:pt x="2264" y="7581"/>
                    </a:lnTo>
                    <a:lnTo>
                      <a:pt x="2977" y="7139"/>
                    </a:lnTo>
                    <a:cubicBezTo>
                      <a:pt x="2980" y="7283"/>
                      <a:pt x="2981" y="7429"/>
                      <a:pt x="2983" y="7575"/>
                    </a:cubicBezTo>
                    <a:lnTo>
                      <a:pt x="3669" y="7107"/>
                    </a:lnTo>
                    <a:lnTo>
                      <a:pt x="3669" y="8352"/>
                    </a:lnTo>
                    <a:cubicBezTo>
                      <a:pt x="3695" y="8322"/>
                      <a:pt x="3724" y="8292"/>
                      <a:pt x="3749" y="8262"/>
                    </a:cubicBezTo>
                    <a:cubicBezTo>
                      <a:pt x="3773" y="8234"/>
                      <a:pt x="3801" y="8207"/>
                      <a:pt x="3826" y="8179"/>
                    </a:cubicBezTo>
                    <a:cubicBezTo>
                      <a:pt x="3858" y="8156"/>
                      <a:pt x="3888" y="8131"/>
                      <a:pt x="3922" y="8108"/>
                    </a:cubicBezTo>
                    <a:cubicBezTo>
                      <a:pt x="3957" y="8087"/>
                      <a:pt x="3991" y="8065"/>
                      <a:pt x="4027" y="8044"/>
                    </a:cubicBezTo>
                    <a:cubicBezTo>
                      <a:pt x="4063" y="8030"/>
                      <a:pt x="4095" y="8014"/>
                      <a:pt x="4132" y="8000"/>
                    </a:cubicBezTo>
                    <a:lnTo>
                      <a:pt x="4246" y="7967"/>
                    </a:lnTo>
                    <a:cubicBezTo>
                      <a:pt x="4286" y="7958"/>
                      <a:pt x="4327" y="7950"/>
                      <a:pt x="4366" y="7942"/>
                    </a:cubicBezTo>
                    <a:lnTo>
                      <a:pt x="4502" y="7935"/>
                    </a:lnTo>
                    <a:lnTo>
                      <a:pt x="4689" y="7948"/>
                    </a:lnTo>
                    <a:lnTo>
                      <a:pt x="4875" y="7993"/>
                    </a:lnTo>
                    <a:cubicBezTo>
                      <a:pt x="4925" y="8018"/>
                      <a:pt x="4974" y="8044"/>
                      <a:pt x="5024" y="8070"/>
                    </a:cubicBezTo>
                    <a:cubicBezTo>
                      <a:pt x="5074" y="8101"/>
                      <a:pt x="5124" y="8134"/>
                      <a:pt x="5176" y="8166"/>
                    </a:cubicBezTo>
                    <a:cubicBezTo>
                      <a:pt x="5215" y="8205"/>
                      <a:pt x="5259" y="8243"/>
                      <a:pt x="5304" y="8282"/>
                    </a:cubicBezTo>
                    <a:cubicBezTo>
                      <a:pt x="5331" y="8329"/>
                      <a:pt x="5360" y="8376"/>
                      <a:pt x="5388" y="8423"/>
                    </a:cubicBezTo>
                    <a:cubicBezTo>
                      <a:pt x="5415" y="8472"/>
                      <a:pt x="5442" y="8521"/>
                      <a:pt x="5467" y="8570"/>
                    </a:cubicBezTo>
                    <a:cubicBezTo>
                      <a:pt x="5477" y="8623"/>
                      <a:pt x="5486" y="8679"/>
                      <a:pt x="5494" y="8732"/>
                    </a:cubicBezTo>
                    <a:cubicBezTo>
                      <a:pt x="5505" y="8730"/>
                      <a:pt x="5518" y="8727"/>
                      <a:pt x="5530" y="8725"/>
                    </a:cubicBezTo>
                    <a:lnTo>
                      <a:pt x="5558" y="8725"/>
                    </a:lnTo>
                    <a:cubicBezTo>
                      <a:pt x="5570" y="8723"/>
                      <a:pt x="5578" y="8721"/>
                      <a:pt x="5587" y="8719"/>
                    </a:cubicBezTo>
                    <a:lnTo>
                      <a:pt x="5615" y="8719"/>
                    </a:lnTo>
                    <a:cubicBezTo>
                      <a:pt x="5627" y="8717"/>
                      <a:pt x="5639" y="8714"/>
                      <a:pt x="5652" y="8713"/>
                    </a:cubicBezTo>
                    <a:lnTo>
                      <a:pt x="5685" y="8713"/>
                    </a:lnTo>
                    <a:lnTo>
                      <a:pt x="5715" y="8713"/>
                    </a:lnTo>
                    <a:lnTo>
                      <a:pt x="5752" y="8713"/>
                    </a:lnTo>
                    <a:lnTo>
                      <a:pt x="5900" y="8719"/>
                    </a:lnTo>
                    <a:lnTo>
                      <a:pt x="6036" y="8752"/>
                    </a:lnTo>
                    <a:cubicBezTo>
                      <a:pt x="6083" y="8767"/>
                      <a:pt x="6128" y="8782"/>
                      <a:pt x="6172" y="8797"/>
                    </a:cubicBezTo>
                    <a:cubicBezTo>
                      <a:pt x="6214" y="8818"/>
                      <a:pt x="6254" y="8840"/>
                      <a:pt x="6294" y="8862"/>
                    </a:cubicBezTo>
                    <a:cubicBezTo>
                      <a:pt x="6332" y="8887"/>
                      <a:pt x="6369" y="8913"/>
                      <a:pt x="6407" y="8938"/>
                    </a:cubicBezTo>
                    <a:cubicBezTo>
                      <a:pt x="6440" y="8966"/>
                      <a:pt x="6474" y="8993"/>
                      <a:pt x="6508" y="9021"/>
                    </a:cubicBezTo>
                    <a:cubicBezTo>
                      <a:pt x="6533" y="9058"/>
                      <a:pt x="6562" y="9094"/>
                      <a:pt x="6587" y="9131"/>
                    </a:cubicBezTo>
                    <a:cubicBezTo>
                      <a:pt x="6611" y="9167"/>
                      <a:pt x="6633" y="9204"/>
                      <a:pt x="6659" y="9239"/>
                    </a:cubicBezTo>
                    <a:lnTo>
                      <a:pt x="2586" y="9239"/>
                    </a:lnTo>
                    <a:cubicBezTo>
                      <a:pt x="2601" y="9211"/>
                      <a:pt x="2613" y="9184"/>
                      <a:pt x="2628" y="9156"/>
                    </a:cubicBezTo>
                    <a:cubicBezTo>
                      <a:pt x="2646" y="9128"/>
                      <a:pt x="2665" y="9101"/>
                      <a:pt x="2685" y="9073"/>
                    </a:cubicBezTo>
                    <a:cubicBezTo>
                      <a:pt x="2705" y="9051"/>
                      <a:pt x="2723" y="9030"/>
                      <a:pt x="2743" y="9009"/>
                    </a:cubicBezTo>
                    <a:cubicBezTo>
                      <a:pt x="2769" y="8988"/>
                      <a:pt x="2795" y="8966"/>
                      <a:pt x="2818" y="8945"/>
                    </a:cubicBezTo>
                    <a:lnTo>
                      <a:pt x="2891" y="8894"/>
                    </a:lnTo>
                    <a:cubicBezTo>
                      <a:pt x="2919" y="8876"/>
                      <a:pt x="2948" y="8860"/>
                      <a:pt x="2977" y="8842"/>
                    </a:cubicBezTo>
                    <a:cubicBezTo>
                      <a:pt x="3006" y="8830"/>
                      <a:pt x="3034" y="8816"/>
                      <a:pt x="3063" y="8804"/>
                    </a:cubicBezTo>
                    <a:cubicBezTo>
                      <a:pt x="3096" y="8793"/>
                      <a:pt x="3130" y="8783"/>
                      <a:pt x="3163" y="8772"/>
                    </a:cubicBezTo>
                    <a:lnTo>
                      <a:pt x="3163" y="7948"/>
                    </a:lnTo>
                    <a:lnTo>
                      <a:pt x="918" y="8032"/>
                    </a:lnTo>
                    <a:cubicBezTo>
                      <a:pt x="271" y="7854"/>
                      <a:pt x="-48" y="7519"/>
                      <a:pt x="6" y="7777"/>
                    </a:cubicBezTo>
                    <a:cubicBezTo>
                      <a:pt x="660" y="8678"/>
                      <a:pt x="1527" y="9263"/>
                      <a:pt x="2448" y="9646"/>
                    </a:cubicBezTo>
                    <a:cubicBezTo>
                      <a:pt x="3369" y="10029"/>
                      <a:pt x="4533" y="10193"/>
                      <a:pt x="5532" y="10078"/>
                    </a:cubicBezTo>
                    <a:cubicBezTo>
                      <a:pt x="6531" y="9963"/>
                      <a:pt x="7717" y="9440"/>
                      <a:pt x="8445" y="8953"/>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1" name="Rectangle 433"/>
              <p:cNvSpPr>
                <a:spLocks noChangeArrowheads="1"/>
              </p:cNvSpPr>
              <p:nvPr/>
            </p:nvSpPr>
            <p:spPr bwMode="auto">
              <a:xfrm>
                <a:off x="5348823" y="4283277"/>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2" name="Rectangle 434"/>
              <p:cNvSpPr>
                <a:spLocks noChangeArrowheads="1"/>
              </p:cNvSpPr>
              <p:nvPr/>
            </p:nvSpPr>
            <p:spPr bwMode="auto">
              <a:xfrm>
                <a:off x="5396150" y="4283277"/>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3" name="Rectangle 435"/>
              <p:cNvSpPr>
                <a:spLocks noChangeArrowheads="1"/>
              </p:cNvSpPr>
              <p:nvPr/>
            </p:nvSpPr>
            <p:spPr bwMode="auto">
              <a:xfrm>
                <a:off x="5348823" y="4329653"/>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4" name="Rectangle 436"/>
              <p:cNvSpPr>
                <a:spLocks noChangeArrowheads="1"/>
              </p:cNvSpPr>
              <p:nvPr/>
            </p:nvSpPr>
            <p:spPr bwMode="auto">
              <a:xfrm>
                <a:off x="5396150" y="4329653"/>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5" name="Rectangle 437"/>
              <p:cNvSpPr>
                <a:spLocks noChangeArrowheads="1"/>
              </p:cNvSpPr>
              <p:nvPr/>
            </p:nvSpPr>
            <p:spPr bwMode="auto">
              <a:xfrm>
                <a:off x="5348823" y="4376029"/>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6" name="Rectangle 438"/>
              <p:cNvSpPr>
                <a:spLocks noChangeArrowheads="1"/>
              </p:cNvSpPr>
              <p:nvPr/>
            </p:nvSpPr>
            <p:spPr bwMode="auto">
              <a:xfrm>
                <a:off x="5396150" y="4376029"/>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7" name="Rectangle 439"/>
              <p:cNvSpPr>
                <a:spLocks noChangeArrowheads="1"/>
              </p:cNvSpPr>
              <p:nvPr/>
            </p:nvSpPr>
            <p:spPr bwMode="auto">
              <a:xfrm>
                <a:off x="5348823" y="4422405"/>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8" name="Rectangle 440"/>
              <p:cNvSpPr>
                <a:spLocks noChangeArrowheads="1"/>
              </p:cNvSpPr>
              <p:nvPr/>
            </p:nvSpPr>
            <p:spPr bwMode="auto">
              <a:xfrm>
                <a:off x="5396150" y="4422405"/>
                <a:ext cx="23663" cy="23833"/>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49" name="Rectangle 441"/>
              <p:cNvSpPr>
                <a:spLocks noChangeArrowheads="1"/>
              </p:cNvSpPr>
              <p:nvPr/>
            </p:nvSpPr>
            <p:spPr bwMode="auto">
              <a:xfrm>
                <a:off x="5488175" y="4209204"/>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0" name="Rectangle 442"/>
              <p:cNvSpPr>
                <a:spLocks noChangeArrowheads="1"/>
              </p:cNvSpPr>
              <p:nvPr/>
            </p:nvSpPr>
            <p:spPr bwMode="auto">
              <a:xfrm>
                <a:off x="5535501" y="4209204"/>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1" name="Rectangle 443"/>
              <p:cNvSpPr>
                <a:spLocks noChangeArrowheads="1"/>
              </p:cNvSpPr>
              <p:nvPr/>
            </p:nvSpPr>
            <p:spPr bwMode="auto">
              <a:xfrm>
                <a:off x="5488175" y="4255580"/>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2" name="Rectangle 444"/>
              <p:cNvSpPr>
                <a:spLocks noChangeArrowheads="1"/>
              </p:cNvSpPr>
              <p:nvPr/>
            </p:nvSpPr>
            <p:spPr bwMode="auto">
              <a:xfrm>
                <a:off x="5535501" y="4255580"/>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3" name="Rectangle 445"/>
              <p:cNvSpPr>
                <a:spLocks noChangeArrowheads="1"/>
              </p:cNvSpPr>
              <p:nvPr/>
            </p:nvSpPr>
            <p:spPr bwMode="auto">
              <a:xfrm>
                <a:off x="5488175" y="4301956"/>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4" name="Rectangle 446"/>
              <p:cNvSpPr>
                <a:spLocks noChangeArrowheads="1"/>
              </p:cNvSpPr>
              <p:nvPr/>
            </p:nvSpPr>
            <p:spPr bwMode="auto">
              <a:xfrm>
                <a:off x="5535501" y="4301956"/>
                <a:ext cx="23006" cy="22544"/>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5" name="Rectangle 447"/>
              <p:cNvSpPr>
                <a:spLocks noChangeArrowheads="1"/>
              </p:cNvSpPr>
              <p:nvPr/>
            </p:nvSpPr>
            <p:spPr bwMode="auto">
              <a:xfrm>
                <a:off x="5488175" y="4351553"/>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6" name="Rectangle 448"/>
              <p:cNvSpPr>
                <a:spLocks noChangeArrowheads="1"/>
              </p:cNvSpPr>
              <p:nvPr/>
            </p:nvSpPr>
            <p:spPr bwMode="auto">
              <a:xfrm>
                <a:off x="5535501" y="4351553"/>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7" name="Rectangle 449"/>
              <p:cNvSpPr>
                <a:spLocks noChangeArrowheads="1"/>
              </p:cNvSpPr>
              <p:nvPr/>
            </p:nvSpPr>
            <p:spPr bwMode="auto">
              <a:xfrm>
                <a:off x="5488175" y="4397929"/>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8" name="Rectangle 450"/>
              <p:cNvSpPr>
                <a:spLocks noChangeArrowheads="1"/>
              </p:cNvSpPr>
              <p:nvPr/>
            </p:nvSpPr>
            <p:spPr bwMode="auto">
              <a:xfrm>
                <a:off x="5535501" y="4397929"/>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59" name="Rectangle 451"/>
              <p:cNvSpPr>
                <a:spLocks noChangeArrowheads="1"/>
              </p:cNvSpPr>
              <p:nvPr/>
            </p:nvSpPr>
            <p:spPr bwMode="auto">
              <a:xfrm>
                <a:off x="5488175" y="4444305"/>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0" name="Rectangle 452"/>
              <p:cNvSpPr>
                <a:spLocks noChangeArrowheads="1"/>
              </p:cNvSpPr>
              <p:nvPr/>
            </p:nvSpPr>
            <p:spPr bwMode="auto">
              <a:xfrm>
                <a:off x="5535501" y="4444305"/>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1" name="Rectangle 453"/>
              <p:cNvSpPr>
                <a:spLocks noChangeArrowheads="1"/>
              </p:cNvSpPr>
              <p:nvPr/>
            </p:nvSpPr>
            <p:spPr bwMode="auto">
              <a:xfrm>
                <a:off x="5535501" y="4490682"/>
                <a:ext cx="23006" cy="23188"/>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2" name="Rectangle 454"/>
              <p:cNvSpPr>
                <a:spLocks noChangeArrowheads="1"/>
              </p:cNvSpPr>
              <p:nvPr/>
            </p:nvSpPr>
            <p:spPr bwMode="auto">
              <a:xfrm>
                <a:off x="5590717" y="4341891"/>
                <a:ext cx="9860" cy="218355"/>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3" name="Rectangle 455"/>
              <p:cNvSpPr>
                <a:spLocks noChangeArrowheads="1"/>
              </p:cNvSpPr>
              <p:nvPr/>
            </p:nvSpPr>
            <p:spPr bwMode="auto">
              <a:xfrm>
                <a:off x="5619639" y="4341891"/>
                <a:ext cx="10517" cy="218355"/>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4" name="Rectangle 456"/>
              <p:cNvSpPr>
                <a:spLocks noChangeArrowheads="1"/>
              </p:cNvSpPr>
              <p:nvPr/>
            </p:nvSpPr>
            <p:spPr bwMode="auto">
              <a:xfrm>
                <a:off x="5647903" y="4341891"/>
                <a:ext cx="10517" cy="218355"/>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5" name="Rectangle 457"/>
              <p:cNvSpPr>
                <a:spLocks noChangeArrowheads="1"/>
              </p:cNvSpPr>
              <p:nvPr/>
            </p:nvSpPr>
            <p:spPr bwMode="auto">
              <a:xfrm>
                <a:off x="5320558" y="4540279"/>
                <a:ext cx="18405" cy="17391"/>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sp>
            <p:nvSpPr>
              <p:cNvPr id="166" name="Rectangle 459"/>
              <p:cNvSpPr>
                <a:spLocks noChangeArrowheads="1"/>
              </p:cNvSpPr>
              <p:nvPr/>
            </p:nvSpPr>
            <p:spPr bwMode="auto">
              <a:xfrm>
                <a:off x="5359997" y="4540279"/>
                <a:ext cx="18405" cy="17391"/>
              </a:xfrm>
              <a:prstGeom prst="rect">
                <a:avLst/>
              </a:prstGeom>
              <a:grpFill/>
              <a:ln>
                <a:noFill/>
              </a:ln>
            </p:spPr>
            <p:txBody>
              <a:bodyPr vert="horz" wrap="square" lIns="91440" tIns="45720" rIns="91440" bIns="45720" numCol="1" anchor="t" anchorCtr="0" compatLnSpc="1">
                <a:prstTxWarp prst="textNoShape">
                  <a:avLst/>
                </a:prstTxWarp>
              </a:bodyPr>
              <a:lstStyle/>
              <a:p>
                <a:endParaRPr lang="he-IL" sz="1000" dirty="0"/>
              </a:p>
            </p:txBody>
          </p:sp>
        </p:grpSp>
      </p:grpSp>
      <p:grpSp>
        <p:nvGrpSpPr>
          <p:cNvPr id="167" name="Group 166"/>
          <p:cNvGrpSpPr/>
          <p:nvPr/>
        </p:nvGrpSpPr>
        <p:grpSpPr>
          <a:xfrm>
            <a:off x="3342348" y="3564422"/>
            <a:ext cx="612775" cy="612775"/>
            <a:chOff x="6323011" y="5389994"/>
            <a:chExt cx="612775" cy="612775"/>
          </a:xfrm>
        </p:grpSpPr>
        <p:sp>
          <p:nvSpPr>
            <p:cNvPr id="168" name="Oval 167"/>
            <p:cNvSpPr/>
            <p:nvPr/>
          </p:nvSpPr>
          <p:spPr bwMode="ltGray">
            <a:xfrm>
              <a:off x="6323011" y="5389994"/>
              <a:ext cx="612775" cy="612775"/>
            </a:xfrm>
            <a:prstGeom prst="ellipse">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grpSp>
          <p:nvGrpSpPr>
            <p:cNvPr id="169" name="Group 62"/>
            <p:cNvGrpSpPr>
              <a:grpSpLocks noChangeAspect="1"/>
            </p:cNvGrpSpPr>
            <p:nvPr/>
          </p:nvGrpSpPr>
          <p:grpSpPr bwMode="auto">
            <a:xfrm>
              <a:off x="6456453" y="5464253"/>
              <a:ext cx="356266" cy="475465"/>
              <a:chOff x="3198" y="2311"/>
              <a:chExt cx="534" cy="713"/>
            </a:xfrm>
            <a:solidFill>
              <a:schemeClr val="bg2"/>
            </a:solidFill>
          </p:grpSpPr>
          <p:sp>
            <p:nvSpPr>
              <p:cNvPr id="170" name="Freeform 63"/>
              <p:cNvSpPr>
                <a:spLocks noChangeAspect="1"/>
              </p:cNvSpPr>
              <p:nvPr/>
            </p:nvSpPr>
            <p:spPr bwMode="auto">
              <a:xfrm>
                <a:off x="3198" y="2478"/>
                <a:ext cx="534" cy="546"/>
              </a:xfrm>
              <a:custGeom>
                <a:avLst/>
                <a:gdLst>
                  <a:gd name="T0" fmla="*/ 198 w 1068"/>
                  <a:gd name="T1" fmla="*/ 36 h 1092"/>
                  <a:gd name="T2" fmla="*/ 223 w 1068"/>
                  <a:gd name="T3" fmla="*/ 75 h 1092"/>
                  <a:gd name="T4" fmla="*/ 238 w 1068"/>
                  <a:gd name="T5" fmla="*/ 111 h 1092"/>
                  <a:gd name="T6" fmla="*/ 247 w 1068"/>
                  <a:gd name="T7" fmla="*/ 141 h 1092"/>
                  <a:gd name="T8" fmla="*/ 251 w 1068"/>
                  <a:gd name="T9" fmla="*/ 160 h 1092"/>
                  <a:gd name="T10" fmla="*/ 250 w 1068"/>
                  <a:gd name="T11" fmla="*/ 182 h 1092"/>
                  <a:gd name="T12" fmla="*/ 235 w 1068"/>
                  <a:gd name="T13" fmla="*/ 219 h 1092"/>
                  <a:gd name="T14" fmla="*/ 209 w 1068"/>
                  <a:gd name="T15" fmla="*/ 241 h 1092"/>
                  <a:gd name="T16" fmla="*/ 180 w 1068"/>
                  <a:gd name="T17" fmla="*/ 253 h 1092"/>
                  <a:gd name="T18" fmla="*/ 155 w 1068"/>
                  <a:gd name="T19" fmla="*/ 258 h 1092"/>
                  <a:gd name="T20" fmla="*/ 144 w 1068"/>
                  <a:gd name="T21" fmla="*/ 258 h 1092"/>
                  <a:gd name="T22" fmla="*/ 119 w 1068"/>
                  <a:gd name="T23" fmla="*/ 257 h 1092"/>
                  <a:gd name="T24" fmla="*/ 97 w 1068"/>
                  <a:gd name="T25" fmla="*/ 253 h 1092"/>
                  <a:gd name="T26" fmla="*/ 77 w 1068"/>
                  <a:gd name="T27" fmla="*/ 247 h 1092"/>
                  <a:gd name="T28" fmla="*/ 60 w 1068"/>
                  <a:gd name="T29" fmla="*/ 238 h 1092"/>
                  <a:gd name="T30" fmla="*/ 45 w 1068"/>
                  <a:gd name="T31" fmla="*/ 227 h 1092"/>
                  <a:gd name="T32" fmla="*/ 25 w 1068"/>
                  <a:gd name="T33" fmla="*/ 203 h 1092"/>
                  <a:gd name="T34" fmla="*/ 17 w 1068"/>
                  <a:gd name="T35" fmla="*/ 176 h 1092"/>
                  <a:gd name="T36" fmla="*/ 14 w 1068"/>
                  <a:gd name="T37" fmla="*/ 164 h 1092"/>
                  <a:gd name="T38" fmla="*/ 25 w 1068"/>
                  <a:gd name="T39" fmla="*/ 118 h 1092"/>
                  <a:gd name="T40" fmla="*/ 45 w 1068"/>
                  <a:gd name="T41" fmla="*/ 79 h 1092"/>
                  <a:gd name="T42" fmla="*/ 70 w 1068"/>
                  <a:gd name="T43" fmla="*/ 47 h 1092"/>
                  <a:gd name="T44" fmla="*/ 92 w 1068"/>
                  <a:gd name="T45" fmla="*/ 24 h 1092"/>
                  <a:gd name="T46" fmla="*/ 105 w 1068"/>
                  <a:gd name="T47" fmla="*/ 13 h 1092"/>
                  <a:gd name="T48" fmla="*/ 96 w 1068"/>
                  <a:gd name="T49" fmla="*/ 2 h 1092"/>
                  <a:gd name="T50" fmla="*/ 81 w 1068"/>
                  <a:gd name="T51" fmla="*/ 14 h 1092"/>
                  <a:gd name="T52" fmla="*/ 58 w 1068"/>
                  <a:gd name="T53" fmla="*/ 38 h 1092"/>
                  <a:gd name="T54" fmla="*/ 33 w 1068"/>
                  <a:gd name="T55" fmla="*/ 72 h 1092"/>
                  <a:gd name="T56" fmla="*/ 10 w 1068"/>
                  <a:gd name="T57" fmla="*/ 114 h 1092"/>
                  <a:gd name="T58" fmla="*/ 0 w 1068"/>
                  <a:gd name="T59" fmla="*/ 163 h 1092"/>
                  <a:gd name="T60" fmla="*/ 1 w 1068"/>
                  <a:gd name="T61" fmla="*/ 178 h 1092"/>
                  <a:gd name="T62" fmla="*/ 12 w 1068"/>
                  <a:gd name="T63" fmla="*/ 210 h 1092"/>
                  <a:gd name="T64" fmla="*/ 35 w 1068"/>
                  <a:gd name="T65" fmla="*/ 238 h 1092"/>
                  <a:gd name="T66" fmla="*/ 51 w 1068"/>
                  <a:gd name="T67" fmla="*/ 251 h 1092"/>
                  <a:gd name="T68" fmla="*/ 71 w 1068"/>
                  <a:gd name="T69" fmla="*/ 261 h 1092"/>
                  <a:gd name="T70" fmla="*/ 92 w 1068"/>
                  <a:gd name="T71" fmla="*/ 268 h 1092"/>
                  <a:gd name="T72" fmla="*/ 117 w 1068"/>
                  <a:gd name="T73" fmla="*/ 272 h 1092"/>
                  <a:gd name="T74" fmla="*/ 144 w 1068"/>
                  <a:gd name="T75" fmla="*/ 273 h 1092"/>
                  <a:gd name="T76" fmla="*/ 156 w 1068"/>
                  <a:gd name="T77" fmla="*/ 273 h 1092"/>
                  <a:gd name="T78" fmla="*/ 183 w 1068"/>
                  <a:gd name="T79" fmla="*/ 268 h 1092"/>
                  <a:gd name="T80" fmla="*/ 217 w 1068"/>
                  <a:gd name="T81" fmla="*/ 254 h 1092"/>
                  <a:gd name="T82" fmla="*/ 247 w 1068"/>
                  <a:gd name="T83" fmla="*/ 228 h 1092"/>
                  <a:gd name="T84" fmla="*/ 266 w 1068"/>
                  <a:gd name="T85" fmla="*/ 185 h 1092"/>
                  <a:gd name="T86" fmla="*/ 267 w 1068"/>
                  <a:gd name="T87" fmla="*/ 165 h 1092"/>
                  <a:gd name="T88" fmla="*/ 266 w 1068"/>
                  <a:gd name="T89" fmla="*/ 154 h 1092"/>
                  <a:gd name="T90" fmla="*/ 261 w 1068"/>
                  <a:gd name="T91" fmla="*/ 131 h 1092"/>
                  <a:gd name="T92" fmla="*/ 249 w 1068"/>
                  <a:gd name="T93" fmla="*/ 96 h 1092"/>
                  <a:gd name="T94" fmla="*/ 229 w 1068"/>
                  <a:gd name="T95" fmla="*/ 55 h 1092"/>
                  <a:gd name="T96" fmla="*/ 198 w 1068"/>
                  <a:gd name="T97" fmla="*/ 13 h 10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8"/>
                  <a:gd name="T148" fmla="*/ 0 h 1092"/>
                  <a:gd name="T149" fmla="*/ 1068 w 1068"/>
                  <a:gd name="T150" fmla="*/ 1092 h 10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8" h="1092">
                    <a:moveTo>
                      <a:pt x="701" y="41"/>
                    </a:moveTo>
                    <a:lnTo>
                      <a:pt x="749" y="92"/>
                    </a:lnTo>
                    <a:lnTo>
                      <a:pt x="792" y="144"/>
                    </a:lnTo>
                    <a:lnTo>
                      <a:pt x="830" y="196"/>
                    </a:lnTo>
                    <a:lnTo>
                      <a:pt x="863" y="248"/>
                    </a:lnTo>
                    <a:lnTo>
                      <a:pt x="892" y="300"/>
                    </a:lnTo>
                    <a:lnTo>
                      <a:pt x="916" y="349"/>
                    </a:lnTo>
                    <a:lnTo>
                      <a:pt x="938" y="399"/>
                    </a:lnTo>
                    <a:lnTo>
                      <a:pt x="955" y="445"/>
                    </a:lnTo>
                    <a:lnTo>
                      <a:pt x="969" y="489"/>
                    </a:lnTo>
                    <a:lnTo>
                      <a:pt x="982" y="528"/>
                    </a:lnTo>
                    <a:lnTo>
                      <a:pt x="991" y="565"/>
                    </a:lnTo>
                    <a:lnTo>
                      <a:pt x="997" y="596"/>
                    </a:lnTo>
                    <a:lnTo>
                      <a:pt x="1002" y="622"/>
                    </a:lnTo>
                    <a:lnTo>
                      <a:pt x="1006" y="642"/>
                    </a:lnTo>
                    <a:lnTo>
                      <a:pt x="1007" y="657"/>
                    </a:lnTo>
                    <a:lnTo>
                      <a:pt x="1008" y="664"/>
                    </a:lnTo>
                    <a:lnTo>
                      <a:pt x="1002" y="728"/>
                    </a:lnTo>
                    <a:lnTo>
                      <a:pt x="989" y="786"/>
                    </a:lnTo>
                    <a:lnTo>
                      <a:pt x="968" y="835"/>
                    </a:lnTo>
                    <a:lnTo>
                      <a:pt x="940" y="877"/>
                    </a:lnTo>
                    <a:lnTo>
                      <a:pt x="909" y="913"/>
                    </a:lnTo>
                    <a:lnTo>
                      <a:pt x="873" y="943"/>
                    </a:lnTo>
                    <a:lnTo>
                      <a:pt x="837" y="967"/>
                    </a:lnTo>
                    <a:lnTo>
                      <a:pt x="797" y="986"/>
                    </a:lnTo>
                    <a:lnTo>
                      <a:pt x="758" y="1002"/>
                    </a:lnTo>
                    <a:lnTo>
                      <a:pt x="720" y="1013"/>
                    </a:lnTo>
                    <a:lnTo>
                      <a:pt x="685" y="1021"/>
                    </a:lnTo>
                    <a:lnTo>
                      <a:pt x="652" y="1027"/>
                    </a:lnTo>
                    <a:lnTo>
                      <a:pt x="623" y="1030"/>
                    </a:lnTo>
                    <a:lnTo>
                      <a:pt x="602" y="1031"/>
                    </a:lnTo>
                    <a:lnTo>
                      <a:pt x="587" y="1032"/>
                    </a:lnTo>
                    <a:lnTo>
                      <a:pt x="579" y="1032"/>
                    </a:lnTo>
                    <a:lnTo>
                      <a:pt x="544" y="1032"/>
                    </a:lnTo>
                    <a:lnTo>
                      <a:pt x="512" y="1030"/>
                    </a:lnTo>
                    <a:lnTo>
                      <a:pt x="479" y="1028"/>
                    </a:lnTo>
                    <a:lnTo>
                      <a:pt x="448" y="1024"/>
                    </a:lnTo>
                    <a:lnTo>
                      <a:pt x="418" y="1019"/>
                    </a:lnTo>
                    <a:lnTo>
                      <a:pt x="390" y="1013"/>
                    </a:lnTo>
                    <a:lnTo>
                      <a:pt x="362" y="1006"/>
                    </a:lnTo>
                    <a:lnTo>
                      <a:pt x="335" y="998"/>
                    </a:lnTo>
                    <a:lnTo>
                      <a:pt x="310" y="989"/>
                    </a:lnTo>
                    <a:lnTo>
                      <a:pt x="286" y="978"/>
                    </a:lnTo>
                    <a:lnTo>
                      <a:pt x="263" y="968"/>
                    </a:lnTo>
                    <a:lnTo>
                      <a:pt x="241" y="955"/>
                    </a:lnTo>
                    <a:lnTo>
                      <a:pt x="219" y="941"/>
                    </a:lnTo>
                    <a:lnTo>
                      <a:pt x="200" y="928"/>
                    </a:lnTo>
                    <a:lnTo>
                      <a:pt x="181" y="911"/>
                    </a:lnTo>
                    <a:lnTo>
                      <a:pt x="164" y="895"/>
                    </a:lnTo>
                    <a:lnTo>
                      <a:pt x="129" y="855"/>
                    </a:lnTo>
                    <a:lnTo>
                      <a:pt x="103" y="813"/>
                    </a:lnTo>
                    <a:lnTo>
                      <a:pt x="84" y="774"/>
                    </a:lnTo>
                    <a:lnTo>
                      <a:pt x="72" y="737"/>
                    </a:lnTo>
                    <a:lnTo>
                      <a:pt x="65" y="705"/>
                    </a:lnTo>
                    <a:lnTo>
                      <a:pt x="60" y="680"/>
                    </a:lnTo>
                    <a:lnTo>
                      <a:pt x="59" y="663"/>
                    </a:lnTo>
                    <a:lnTo>
                      <a:pt x="59" y="657"/>
                    </a:lnTo>
                    <a:lnTo>
                      <a:pt x="66" y="595"/>
                    </a:lnTo>
                    <a:lnTo>
                      <a:pt x="80" y="533"/>
                    </a:lnTo>
                    <a:lnTo>
                      <a:pt x="101" y="475"/>
                    </a:lnTo>
                    <a:lnTo>
                      <a:pt x="125" y="419"/>
                    </a:lnTo>
                    <a:lnTo>
                      <a:pt x="152" y="366"/>
                    </a:lnTo>
                    <a:lnTo>
                      <a:pt x="183" y="316"/>
                    </a:lnTo>
                    <a:lnTo>
                      <a:pt x="216" y="270"/>
                    </a:lnTo>
                    <a:lnTo>
                      <a:pt x="249" y="227"/>
                    </a:lnTo>
                    <a:lnTo>
                      <a:pt x="283" y="188"/>
                    </a:lnTo>
                    <a:lnTo>
                      <a:pt x="314" y="154"/>
                    </a:lnTo>
                    <a:lnTo>
                      <a:pt x="344" y="123"/>
                    </a:lnTo>
                    <a:lnTo>
                      <a:pt x="371" y="99"/>
                    </a:lnTo>
                    <a:lnTo>
                      <a:pt x="393" y="78"/>
                    </a:lnTo>
                    <a:lnTo>
                      <a:pt x="412" y="63"/>
                    </a:lnTo>
                    <a:lnTo>
                      <a:pt x="423" y="54"/>
                    </a:lnTo>
                    <a:lnTo>
                      <a:pt x="428" y="51"/>
                    </a:lnTo>
                    <a:lnTo>
                      <a:pt x="391" y="3"/>
                    </a:lnTo>
                    <a:lnTo>
                      <a:pt x="384" y="8"/>
                    </a:lnTo>
                    <a:lnTo>
                      <a:pt x="370" y="20"/>
                    </a:lnTo>
                    <a:lnTo>
                      <a:pt x="350" y="37"/>
                    </a:lnTo>
                    <a:lnTo>
                      <a:pt x="326" y="59"/>
                    </a:lnTo>
                    <a:lnTo>
                      <a:pt x="297" y="85"/>
                    </a:lnTo>
                    <a:lnTo>
                      <a:pt x="266" y="117"/>
                    </a:lnTo>
                    <a:lnTo>
                      <a:pt x="233" y="154"/>
                    </a:lnTo>
                    <a:lnTo>
                      <a:pt x="197" y="196"/>
                    </a:lnTo>
                    <a:lnTo>
                      <a:pt x="163" y="241"/>
                    </a:lnTo>
                    <a:lnTo>
                      <a:pt x="129" y="290"/>
                    </a:lnTo>
                    <a:lnTo>
                      <a:pt x="97" y="343"/>
                    </a:lnTo>
                    <a:lnTo>
                      <a:pt x="68" y="400"/>
                    </a:lnTo>
                    <a:lnTo>
                      <a:pt x="43" y="459"/>
                    </a:lnTo>
                    <a:lnTo>
                      <a:pt x="22" y="522"/>
                    </a:lnTo>
                    <a:lnTo>
                      <a:pt x="8" y="586"/>
                    </a:lnTo>
                    <a:lnTo>
                      <a:pt x="0" y="654"/>
                    </a:lnTo>
                    <a:lnTo>
                      <a:pt x="0" y="664"/>
                    </a:lnTo>
                    <a:lnTo>
                      <a:pt x="1" y="684"/>
                    </a:lnTo>
                    <a:lnTo>
                      <a:pt x="6" y="714"/>
                    </a:lnTo>
                    <a:lnTo>
                      <a:pt x="15" y="752"/>
                    </a:lnTo>
                    <a:lnTo>
                      <a:pt x="29" y="795"/>
                    </a:lnTo>
                    <a:lnTo>
                      <a:pt x="50" y="841"/>
                    </a:lnTo>
                    <a:lnTo>
                      <a:pt x="80" y="890"/>
                    </a:lnTo>
                    <a:lnTo>
                      <a:pt x="120" y="937"/>
                    </a:lnTo>
                    <a:lnTo>
                      <a:pt x="140" y="955"/>
                    </a:lnTo>
                    <a:lnTo>
                      <a:pt x="160" y="974"/>
                    </a:lnTo>
                    <a:lnTo>
                      <a:pt x="183" y="990"/>
                    </a:lnTo>
                    <a:lnTo>
                      <a:pt x="206" y="1005"/>
                    </a:lnTo>
                    <a:lnTo>
                      <a:pt x="231" y="1019"/>
                    </a:lnTo>
                    <a:lnTo>
                      <a:pt x="257" y="1031"/>
                    </a:lnTo>
                    <a:lnTo>
                      <a:pt x="284" y="1043"/>
                    </a:lnTo>
                    <a:lnTo>
                      <a:pt x="311" y="1053"/>
                    </a:lnTo>
                    <a:lnTo>
                      <a:pt x="341" y="1062"/>
                    </a:lnTo>
                    <a:lnTo>
                      <a:pt x="371" y="1070"/>
                    </a:lnTo>
                    <a:lnTo>
                      <a:pt x="403" y="1077"/>
                    </a:lnTo>
                    <a:lnTo>
                      <a:pt x="436" y="1083"/>
                    </a:lnTo>
                    <a:lnTo>
                      <a:pt x="470" y="1087"/>
                    </a:lnTo>
                    <a:lnTo>
                      <a:pt x="505" y="1090"/>
                    </a:lnTo>
                    <a:lnTo>
                      <a:pt x="542" y="1091"/>
                    </a:lnTo>
                    <a:lnTo>
                      <a:pt x="579" y="1092"/>
                    </a:lnTo>
                    <a:lnTo>
                      <a:pt x="584" y="1092"/>
                    </a:lnTo>
                    <a:lnTo>
                      <a:pt x="600" y="1091"/>
                    </a:lnTo>
                    <a:lnTo>
                      <a:pt x="625" y="1090"/>
                    </a:lnTo>
                    <a:lnTo>
                      <a:pt x="656" y="1085"/>
                    </a:lnTo>
                    <a:lnTo>
                      <a:pt x="693" y="1080"/>
                    </a:lnTo>
                    <a:lnTo>
                      <a:pt x="733" y="1070"/>
                    </a:lnTo>
                    <a:lnTo>
                      <a:pt x="777" y="1057"/>
                    </a:lnTo>
                    <a:lnTo>
                      <a:pt x="822" y="1039"/>
                    </a:lnTo>
                    <a:lnTo>
                      <a:pt x="868" y="1017"/>
                    </a:lnTo>
                    <a:lnTo>
                      <a:pt x="911" y="989"/>
                    </a:lnTo>
                    <a:lnTo>
                      <a:pt x="952" y="954"/>
                    </a:lnTo>
                    <a:lnTo>
                      <a:pt x="989" y="913"/>
                    </a:lnTo>
                    <a:lnTo>
                      <a:pt x="1021" y="863"/>
                    </a:lnTo>
                    <a:lnTo>
                      <a:pt x="1045" y="805"/>
                    </a:lnTo>
                    <a:lnTo>
                      <a:pt x="1061" y="740"/>
                    </a:lnTo>
                    <a:lnTo>
                      <a:pt x="1068" y="664"/>
                    </a:lnTo>
                    <a:lnTo>
                      <a:pt x="1068" y="661"/>
                    </a:lnTo>
                    <a:lnTo>
                      <a:pt x="1068" y="660"/>
                    </a:lnTo>
                    <a:lnTo>
                      <a:pt x="1067" y="653"/>
                    </a:lnTo>
                    <a:lnTo>
                      <a:pt x="1066" y="639"/>
                    </a:lnTo>
                    <a:lnTo>
                      <a:pt x="1062" y="619"/>
                    </a:lnTo>
                    <a:lnTo>
                      <a:pt x="1058" y="591"/>
                    </a:lnTo>
                    <a:lnTo>
                      <a:pt x="1051" y="559"/>
                    </a:lnTo>
                    <a:lnTo>
                      <a:pt x="1042" y="521"/>
                    </a:lnTo>
                    <a:lnTo>
                      <a:pt x="1030" y="478"/>
                    </a:lnTo>
                    <a:lnTo>
                      <a:pt x="1015" y="432"/>
                    </a:lnTo>
                    <a:lnTo>
                      <a:pt x="997" y="384"/>
                    </a:lnTo>
                    <a:lnTo>
                      <a:pt x="975" y="332"/>
                    </a:lnTo>
                    <a:lnTo>
                      <a:pt x="948" y="278"/>
                    </a:lnTo>
                    <a:lnTo>
                      <a:pt x="917" y="222"/>
                    </a:lnTo>
                    <a:lnTo>
                      <a:pt x="881" y="167"/>
                    </a:lnTo>
                    <a:lnTo>
                      <a:pt x="841" y="111"/>
                    </a:lnTo>
                    <a:lnTo>
                      <a:pt x="795" y="54"/>
                    </a:lnTo>
                    <a:lnTo>
                      <a:pt x="743" y="0"/>
                    </a:lnTo>
                    <a:lnTo>
                      <a:pt x="701" y="41"/>
                    </a:lnTo>
                    <a:close/>
                  </a:path>
                </a:pathLst>
              </a:custGeom>
              <a:solidFill>
                <a:schemeClr val="tx2"/>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1" name="Freeform 64"/>
              <p:cNvSpPr>
                <a:spLocks noChangeAspect="1"/>
              </p:cNvSpPr>
              <p:nvPr/>
            </p:nvSpPr>
            <p:spPr bwMode="auto">
              <a:xfrm>
                <a:off x="3371" y="2470"/>
                <a:ext cx="222" cy="45"/>
              </a:xfrm>
              <a:custGeom>
                <a:avLst/>
                <a:gdLst>
                  <a:gd name="T0" fmla="*/ 102 w 443"/>
                  <a:gd name="T1" fmla="*/ 1 h 90"/>
                  <a:gd name="T2" fmla="*/ 91 w 443"/>
                  <a:gd name="T3" fmla="*/ 3 h 90"/>
                  <a:gd name="T4" fmla="*/ 81 w 443"/>
                  <a:gd name="T5" fmla="*/ 5 h 90"/>
                  <a:gd name="T6" fmla="*/ 71 w 443"/>
                  <a:gd name="T7" fmla="*/ 6 h 90"/>
                  <a:gd name="T8" fmla="*/ 63 w 443"/>
                  <a:gd name="T9" fmla="*/ 7 h 90"/>
                  <a:gd name="T10" fmla="*/ 54 w 443"/>
                  <a:gd name="T11" fmla="*/ 7 h 90"/>
                  <a:gd name="T12" fmla="*/ 47 w 443"/>
                  <a:gd name="T13" fmla="*/ 7 h 90"/>
                  <a:gd name="T14" fmla="*/ 40 w 443"/>
                  <a:gd name="T15" fmla="*/ 7 h 90"/>
                  <a:gd name="T16" fmla="*/ 34 w 443"/>
                  <a:gd name="T17" fmla="*/ 6 h 90"/>
                  <a:gd name="T18" fmla="*/ 29 w 443"/>
                  <a:gd name="T19" fmla="*/ 6 h 90"/>
                  <a:gd name="T20" fmla="*/ 24 w 443"/>
                  <a:gd name="T21" fmla="*/ 5 h 90"/>
                  <a:gd name="T22" fmla="*/ 20 w 443"/>
                  <a:gd name="T23" fmla="*/ 4 h 90"/>
                  <a:gd name="T24" fmla="*/ 17 w 443"/>
                  <a:gd name="T25" fmla="*/ 3 h 90"/>
                  <a:gd name="T26" fmla="*/ 14 w 443"/>
                  <a:gd name="T27" fmla="*/ 3 h 90"/>
                  <a:gd name="T28" fmla="*/ 12 w 443"/>
                  <a:gd name="T29" fmla="*/ 1 h 90"/>
                  <a:gd name="T30" fmla="*/ 11 w 443"/>
                  <a:gd name="T31" fmla="*/ 1 h 90"/>
                  <a:gd name="T32" fmla="*/ 11 w 443"/>
                  <a:gd name="T33" fmla="*/ 1 h 90"/>
                  <a:gd name="T34" fmla="*/ 10 w 443"/>
                  <a:gd name="T35" fmla="*/ 1 h 90"/>
                  <a:gd name="T36" fmla="*/ 8 w 443"/>
                  <a:gd name="T37" fmla="*/ 0 h 90"/>
                  <a:gd name="T38" fmla="*/ 7 w 443"/>
                  <a:gd name="T39" fmla="*/ 0 h 90"/>
                  <a:gd name="T40" fmla="*/ 6 w 443"/>
                  <a:gd name="T41" fmla="*/ 1 h 90"/>
                  <a:gd name="T42" fmla="*/ 4 w 443"/>
                  <a:gd name="T43" fmla="*/ 1 h 90"/>
                  <a:gd name="T44" fmla="*/ 3 w 443"/>
                  <a:gd name="T45" fmla="*/ 1 h 90"/>
                  <a:gd name="T46" fmla="*/ 2 w 443"/>
                  <a:gd name="T47" fmla="*/ 3 h 90"/>
                  <a:gd name="T48" fmla="*/ 1 w 443"/>
                  <a:gd name="T49" fmla="*/ 4 h 90"/>
                  <a:gd name="T50" fmla="*/ 0 w 443"/>
                  <a:gd name="T51" fmla="*/ 6 h 90"/>
                  <a:gd name="T52" fmla="*/ 1 w 443"/>
                  <a:gd name="T53" fmla="*/ 10 h 90"/>
                  <a:gd name="T54" fmla="*/ 2 w 443"/>
                  <a:gd name="T55" fmla="*/ 12 h 90"/>
                  <a:gd name="T56" fmla="*/ 4 w 443"/>
                  <a:gd name="T57" fmla="*/ 14 h 90"/>
                  <a:gd name="T58" fmla="*/ 5 w 443"/>
                  <a:gd name="T59" fmla="*/ 14 h 90"/>
                  <a:gd name="T60" fmla="*/ 6 w 443"/>
                  <a:gd name="T61" fmla="*/ 15 h 90"/>
                  <a:gd name="T62" fmla="*/ 8 w 443"/>
                  <a:gd name="T63" fmla="*/ 15 h 90"/>
                  <a:gd name="T64" fmla="*/ 11 w 443"/>
                  <a:gd name="T65" fmla="*/ 17 h 90"/>
                  <a:gd name="T66" fmla="*/ 15 w 443"/>
                  <a:gd name="T67" fmla="*/ 18 h 90"/>
                  <a:gd name="T68" fmla="*/ 20 w 443"/>
                  <a:gd name="T69" fmla="*/ 19 h 90"/>
                  <a:gd name="T70" fmla="*/ 25 w 443"/>
                  <a:gd name="T71" fmla="*/ 20 h 90"/>
                  <a:gd name="T72" fmla="*/ 31 w 443"/>
                  <a:gd name="T73" fmla="*/ 21 h 90"/>
                  <a:gd name="T74" fmla="*/ 37 w 443"/>
                  <a:gd name="T75" fmla="*/ 22 h 90"/>
                  <a:gd name="T76" fmla="*/ 45 w 443"/>
                  <a:gd name="T77" fmla="*/ 23 h 90"/>
                  <a:gd name="T78" fmla="*/ 53 w 443"/>
                  <a:gd name="T79" fmla="*/ 23 h 90"/>
                  <a:gd name="T80" fmla="*/ 62 w 443"/>
                  <a:gd name="T81" fmla="*/ 22 h 90"/>
                  <a:gd name="T82" fmla="*/ 72 w 443"/>
                  <a:gd name="T83" fmla="*/ 21 h 90"/>
                  <a:gd name="T84" fmla="*/ 82 w 443"/>
                  <a:gd name="T85" fmla="*/ 20 h 90"/>
                  <a:gd name="T86" fmla="*/ 94 w 443"/>
                  <a:gd name="T87" fmla="*/ 18 h 90"/>
                  <a:gd name="T88" fmla="*/ 106 w 443"/>
                  <a:gd name="T89" fmla="*/ 14 h 90"/>
                  <a:gd name="T90" fmla="*/ 108 w 443"/>
                  <a:gd name="T91" fmla="*/ 13 h 90"/>
                  <a:gd name="T92" fmla="*/ 110 w 443"/>
                  <a:gd name="T93" fmla="*/ 11 h 90"/>
                  <a:gd name="T94" fmla="*/ 111 w 443"/>
                  <a:gd name="T95" fmla="*/ 9 h 90"/>
                  <a:gd name="T96" fmla="*/ 111 w 443"/>
                  <a:gd name="T97" fmla="*/ 6 h 90"/>
                  <a:gd name="T98" fmla="*/ 111 w 443"/>
                  <a:gd name="T99" fmla="*/ 4 h 90"/>
                  <a:gd name="T100" fmla="*/ 110 w 443"/>
                  <a:gd name="T101" fmla="*/ 3 h 90"/>
                  <a:gd name="T102" fmla="*/ 109 w 443"/>
                  <a:gd name="T103" fmla="*/ 1 h 90"/>
                  <a:gd name="T104" fmla="*/ 108 w 443"/>
                  <a:gd name="T105" fmla="*/ 1 h 90"/>
                  <a:gd name="T106" fmla="*/ 106 w 443"/>
                  <a:gd name="T107" fmla="*/ 1 h 90"/>
                  <a:gd name="T108" fmla="*/ 105 w 443"/>
                  <a:gd name="T109" fmla="*/ 0 h 90"/>
                  <a:gd name="T110" fmla="*/ 103 w 443"/>
                  <a:gd name="T111" fmla="*/ 0 h 90"/>
                  <a:gd name="T112" fmla="*/ 102 w 443"/>
                  <a:gd name="T113" fmla="*/ 1 h 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3"/>
                  <a:gd name="T172" fmla="*/ 0 h 90"/>
                  <a:gd name="T173" fmla="*/ 443 w 443"/>
                  <a:gd name="T174" fmla="*/ 90 h 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3" h="90">
                    <a:moveTo>
                      <a:pt x="406" y="1"/>
                    </a:moveTo>
                    <a:lnTo>
                      <a:pt x="363" y="11"/>
                    </a:lnTo>
                    <a:lnTo>
                      <a:pt x="322" y="19"/>
                    </a:lnTo>
                    <a:lnTo>
                      <a:pt x="284" y="25"/>
                    </a:lnTo>
                    <a:lnTo>
                      <a:pt x="249" y="29"/>
                    </a:lnTo>
                    <a:lnTo>
                      <a:pt x="216" y="30"/>
                    </a:lnTo>
                    <a:lnTo>
                      <a:pt x="186" y="30"/>
                    </a:lnTo>
                    <a:lnTo>
                      <a:pt x="159" y="29"/>
                    </a:lnTo>
                    <a:lnTo>
                      <a:pt x="135" y="26"/>
                    </a:lnTo>
                    <a:lnTo>
                      <a:pt x="114" y="23"/>
                    </a:lnTo>
                    <a:lnTo>
                      <a:pt x="95" y="19"/>
                    </a:lnTo>
                    <a:lnTo>
                      <a:pt x="79" y="16"/>
                    </a:lnTo>
                    <a:lnTo>
                      <a:pt x="67" y="11"/>
                    </a:lnTo>
                    <a:lnTo>
                      <a:pt x="56" y="9"/>
                    </a:lnTo>
                    <a:lnTo>
                      <a:pt x="48" y="6"/>
                    </a:lnTo>
                    <a:lnTo>
                      <a:pt x="44" y="4"/>
                    </a:lnTo>
                    <a:lnTo>
                      <a:pt x="42" y="3"/>
                    </a:lnTo>
                    <a:lnTo>
                      <a:pt x="37" y="1"/>
                    </a:lnTo>
                    <a:lnTo>
                      <a:pt x="31" y="0"/>
                    </a:lnTo>
                    <a:lnTo>
                      <a:pt x="26" y="0"/>
                    </a:lnTo>
                    <a:lnTo>
                      <a:pt x="21" y="1"/>
                    </a:lnTo>
                    <a:lnTo>
                      <a:pt x="15" y="3"/>
                    </a:lnTo>
                    <a:lnTo>
                      <a:pt x="10" y="7"/>
                    </a:lnTo>
                    <a:lnTo>
                      <a:pt x="7" y="11"/>
                    </a:lnTo>
                    <a:lnTo>
                      <a:pt x="3" y="16"/>
                    </a:lnTo>
                    <a:lnTo>
                      <a:pt x="0" y="27"/>
                    </a:lnTo>
                    <a:lnTo>
                      <a:pt x="1" y="38"/>
                    </a:lnTo>
                    <a:lnTo>
                      <a:pt x="6" y="48"/>
                    </a:lnTo>
                    <a:lnTo>
                      <a:pt x="15" y="56"/>
                    </a:lnTo>
                    <a:lnTo>
                      <a:pt x="17" y="57"/>
                    </a:lnTo>
                    <a:lnTo>
                      <a:pt x="23" y="60"/>
                    </a:lnTo>
                    <a:lnTo>
                      <a:pt x="32" y="63"/>
                    </a:lnTo>
                    <a:lnTo>
                      <a:pt x="44" y="68"/>
                    </a:lnTo>
                    <a:lnTo>
                      <a:pt x="59" y="71"/>
                    </a:lnTo>
                    <a:lnTo>
                      <a:pt x="77" y="76"/>
                    </a:lnTo>
                    <a:lnTo>
                      <a:pt x="98" y="80"/>
                    </a:lnTo>
                    <a:lnTo>
                      <a:pt x="122" y="84"/>
                    </a:lnTo>
                    <a:lnTo>
                      <a:pt x="148" y="87"/>
                    </a:lnTo>
                    <a:lnTo>
                      <a:pt x="178" y="89"/>
                    </a:lnTo>
                    <a:lnTo>
                      <a:pt x="212" y="90"/>
                    </a:lnTo>
                    <a:lnTo>
                      <a:pt x="248" y="87"/>
                    </a:lnTo>
                    <a:lnTo>
                      <a:pt x="287" y="84"/>
                    </a:lnTo>
                    <a:lnTo>
                      <a:pt x="328" y="78"/>
                    </a:lnTo>
                    <a:lnTo>
                      <a:pt x="373" y="70"/>
                    </a:lnTo>
                    <a:lnTo>
                      <a:pt x="421" y="59"/>
                    </a:lnTo>
                    <a:lnTo>
                      <a:pt x="432" y="53"/>
                    </a:lnTo>
                    <a:lnTo>
                      <a:pt x="440" y="45"/>
                    </a:lnTo>
                    <a:lnTo>
                      <a:pt x="443" y="33"/>
                    </a:lnTo>
                    <a:lnTo>
                      <a:pt x="443" y="22"/>
                    </a:lnTo>
                    <a:lnTo>
                      <a:pt x="441" y="16"/>
                    </a:lnTo>
                    <a:lnTo>
                      <a:pt x="438" y="11"/>
                    </a:lnTo>
                    <a:lnTo>
                      <a:pt x="434" y="7"/>
                    </a:lnTo>
                    <a:lnTo>
                      <a:pt x="430" y="3"/>
                    </a:lnTo>
                    <a:lnTo>
                      <a:pt x="424" y="1"/>
                    </a:lnTo>
                    <a:lnTo>
                      <a:pt x="418" y="0"/>
                    </a:lnTo>
                    <a:lnTo>
                      <a:pt x="412" y="0"/>
                    </a:lnTo>
                    <a:lnTo>
                      <a:pt x="406" y="1"/>
                    </a:lnTo>
                    <a:close/>
                  </a:path>
                </a:pathLst>
              </a:custGeom>
              <a:solidFill>
                <a:schemeClr val="tx2"/>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2" name="Freeform 65"/>
              <p:cNvSpPr>
                <a:spLocks noChangeAspect="1"/>
              </p:cNvSpPr>
              <p:nvPr/>
            </p:nvSpPr>
            <p:spPr bwMode="auto">
              <a:xfrm>
                <a:off x="3282" y="2311"/>
                <a:ext cx="436" cy="180"/>
              </a:xfrm>
              <a:custGeom>
                <a:avLst/>
                <a:gdLst>
                  <a:gd name="T0" fmla="*/ 70 w 872"/>
                  <a:gd name="T1" fmla="*/ 14 h 359"/>
                  <a:gd name="T2" fmla="*/ 67 w 872"/>
                  <a:gd name="T3" fmla="*/ 14 h 359"/>
                  <a:gd name="T4" fmla="*/ 61 w 872"/>
                  <a:gd name="T5" fmla="*/ 13 h 359"/>
                  <a:gd name="T6" fmla="*/ 56 w 872"/>
                  <a:gd name="T7" fmla="*/ 11 h 359"/>
                  <a:gd name="T8" fmla="*/ 50 w 872"/>
                  <a:gd name="T9" fmla="*/ 8 h 359"/>
                  <a:gd name="T10" fmla="*/ 36 w 872"/>
                  <a:gd name="T11" fmla="*/ 6 h 359"/>
                  <a:gd name="T12" fmla="*/ 18 w 872"/>
                  <a:gd name="T13" fmla="*/ 8 h 359"/>
                  <a:gd name="T14" fmla="*/ 9 w 872"/>
                  <a:gd name="T15" fmla="*/ 13 h 359"/>
                  <a:gd name="T16" fmla="*/ 10 w 872"/>
                  <a:gd name="T17" fmla="*/ 26 h 359"/>
                  <a:gd name="T18" fmla="*/ 38 w 872"/>
                  <a:gd name="T19" fmla="*/ 54 h 359"/>
                  <a:gd name="T20" fmla="*/ 48 w 872"/>
                  <a:gd name="T21" fmla="*/ 82 h 359"/>
                  <a:gd name="T22" fmla="*/ 63 w 872"/>
                  <a:gd name="T23" fmla="*/ 90 h 359"/>
                  <a:gd name="T24" fmla="*/ 61 w 872"/>
                  <a:gd name="T25" fmla="*/ 74 h 359"/>
                  <a:gd name="T26" fmla="*/ 49 w 872"/>
                  <a:gd name="T27" fmla="*/ 42 h 359"/>
                  <a:gd name="T28" fmla="*/ 31 w 872"/>
                  <a:gd name="T29" fmla="*/ 21 h 359"/>
                  <a:gd name="T30" fmla="*/ 35 w 872"/>
                  <a:gd name="T31" fmla="*/ 21 h 359"/>
                  <a:gd name="T32" fmla="*/ 40 w 872"/>
                  <a:gd name="T33" fmla="*/ 21 h 359"/>
                  <a:gd name="T34" fmla="*/ 46 w 872"/>
                  <a:gd name="T35" fmla="*/ 23 h 359"/>
                  <a:gd name="T36" fmla="*/ 52 w 872"/>
                  <a:gd name="T37" fmla="*/ 25 h 359"/>
                  <a:gd name="T38" fmla="*/ 56 w 872"/>
                  <a:gd name="T39" fmla="*/ 26 h 359"/>
                  <a:gd name="T40" fmla="*/ 65 w 872"/>
                  <a:gd name="T41" fmla="*/ 29 h 359"/>
                  <a:gd name="T42" fmla="*/ 74 w 872"/>
                  <a:gd name="T43" fmla="*/ 28 h 359"/>
                  <a:gd name="T44" fmla="*/ 85 w 872"/>
                  <a:gd name="T45" fmla="*/ 21 h 359"/>
                  <a:gd name="T46" fmla="*/ 101 w 872"/>
                  <a:gd name="T47" fmla="*/ 16 h 359"/>
                  <a:gd name="T48" fmla="*/ 117 w 872"/>
                  <a:gd name="T49" fmla="*/ 18 h 359"/>
                  <a:gd name="T50" fmla="*/ 133 w 872"/>
                  <a:gd name="T51" fmla="*/ 31 h 359"/>
                  <a:gd name="T52" fmla="*/ 149 w 872"/>
                  <a:gd name="T53" fmla="*/ 33 h 359"/>
                  <a:gd name="T54" fmla="*/ 163 w 872"/>
                  <a:gd name="T55" fmla="*/ 29 h 359"/>
                  <a:gd name="T56" fmla="*/ 150 w 872"/>
                  <a:gd name="T57" fmla="*/ 46 h 359"/>
                  <a:gd name="T58" fmla="*/ 141 w 872"/>
                  <a:gd name="T59" fmla="*/ 67 h 359"/>
                  <a:gd name="T60" fmla="*/ 152 w 872"/>
                  <a:gd name="T61" fmla="*/ 85 h 359"/>
                  <a:gd name="T62" fmla="*/ 167 w 872"/>
                  <a:gd name="T63" fmla="*/ 47 h 359"/>
                  <a:gd name="T64" fmla="*/ 188 w 872"/>
                  <a:gd name="T65" fmla="*/ 26 h 359"/>
                  <a:gd name="T66" fmla="*/ 218 w 872"/>
                  <a:gd name="T67" fmla="*/ 6 h 359"/>
                  <a:gd name="T68" fmla="*/ 186 w 872"/>
                  <a:gd name="T69" fmla="*/ 8 h 359"/>
                  <a:gd name="T70" fmla="*/ 177 w 872"/>
                  <a:gd name="T71" fmla="*/ 9 h 359"/>
                  <a:gd name="T72" fmla="*/ 166 w 872"/>
                  <a:gd name="T73" fmla="*/ 11 h 359"/>
                  <a:gd name="T74" fmla="*/ 153 w 872"/>
                  <a:gd name="T75" fmla="*/ 17 h 359"/>
                  <a:gd name="T76" fmla="*/ 143 w 872"/>
                  <a:gd name="T77" fmla="*/ 18 h 359"/>
                  <a:gd name="T78" fmla="*/ 134 w 872"/>
                  <a:gd name="T79" fmla="*/ 13 h 359"/>
                  <a:gd name="T80" fmla="*/ 123 w 872"/>
                  <a:gd name="T81" fmla="*/ 5 h 359"/>
                  <a:gd name="T82" fmla="*/ 111 w 872"/>
                  <a:gd name="T83" fmla="*/ 1 h 359"/>
                  <a:gd name="T84" fmla="*/ 100 w 872"/>
                  <a:gd name="T85" fmla="*/ 1 h 359"/>
                  <a:gd name="T86" fmla="*/ 88 w 872"/>
                  <a:gd name="T87" fmla="*/ 4 h 359"/>
                  <a:gd name="T88" fmla="*/ 76 w 872"/>
                  <a:gd name="T89" fmla="*/ 9 h 3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72"/>
                  <a:gd name="T136" fmla="*/ 0 h 359"/>
                  <a:gd name="T137" fmla="*/ 872 w 872"/>
                  <a:gd name="T138" fmla="*/ 359 h 3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72" h="359">
                    <a:moveTo>
                      <a:pt x="289" y="45"/>
                    </a:moveTo>
                    <a:lnTo>
                      <a:pt x="283" y="49"/>
                    </a:lnTo>
                    <a:lnTo>
                      <a:pt x="278" y="53"/>
                    </a:lnTo>
                    <a:lnTo>
                      <a:pt x="273" y="55"/>
                    </a:lnTo>
                    <a:lnTo>
                      <a:pt x="270" y="55"/>
                    </a:lnTo>
                    <a:lnTo>
                      <a:pt x="265" y="55"/>
                    </a:lnTo>
                    <a:lnTo>
                      <a:pt x="261" y="54"/>
                    </a:lnTo>
                    <a:lnTo>
                      <a:pt x="255" y="53"/>
                    </a:lnTo>
                    <a:lnTo>
                      <a:pt x="247" y="49"/>
                    </a:lnTo>
                    <a:lnTo>
                      <a:pt x="241" y="47"/>
                    </a:lnTo>
                    <a:lnTo>
                      <a:pt x="234" y="44"/>
                    </a:lnTo>
                    <a:lnTo>
                      <a:pt x="227" y="41"/>
                    </a:lnTo>
                    <a:lnTo>
                      <a:pt x="219" y="38"/>
                    </a:lnTo>
                    <a:lnTo>
                      <a:pt x="210" y="34"/>
                    </a:lnTo>
                    <a:lnTo>
                      <a:pt x="200" y="32"/>
                    </a:lnTo>
                    <a:lnTo>
                      <a:pt x="188" y="29"/>
                    </a:lnTo>
                    <a:lnTo>
                      <a:pt x="177" y="26"/>
                    </a:lnTo>
                    <a:lnTo>
                      <a:pt x="143" y="23"/>
                    </a:lnTo>
                    <a:lnTo>
                      <a:pt x="114" y="23"/>
                    </a:lnTo>
                    <a:lnTo>
                      <a:pt x="90" y="26"/>
                    </a:lnTo>
                    <a:lnTo>
                      <a:pt x="69" y="31"/>
                    </a:lnTo>
                    <a:lnTo>
                      <a:pt x="53" y="38"/>
                    </a:lnTo>
                    <a:lnTo>
                      <a:pt x="42" y="45"/>
                    </a:lnTo>
                    <a:lnTo>
                      <a:pt x="34" y="49"/>
                    </a:lnTo>
                    <a:lnTo>
                      <a:pt x="30" y="53"/>
                    </a:lnTo>
                    <a:lnTo>
                      <a:pt x="0" y="82"/>
                    </a:lnTo>
                    <a:lnTo>
                      <a:pt x="37" y="101"/>
                    </a:lnTo>
                    <a:lnTo>
                      <a:pt x="87" y="135"/>
                    </a:lnTo>
                    <a:lnTo>
                      <a:pt x="125" y="174"/>
                    </a:lnTo>
                    <a:lnTo>
                      <a:pt x="152" y="215"/>
                    </a:lnTo>
                    <a:lnTo>
                      <a:pt x="172" y="257"/>
                    </a:lnTo>
                    <a:lnTo>
                      <a:pt x="183" y="295"/>
                    </a:lnTo>
                    <a:lnTo>
                      <a:pt x="189" y="327"/>
                    </a:lnTo>
                    <a:lnTo>
                      <a:pt x="193" y="349"/>
                    </a:lnTo>
                    <a:lnTo>
                      <a:pt x="193" y="359"/>
                    </a:lnTo>
                    <a:lnTo>
                      <a:pt x="253" y="358"/>
                    </a:lnTo>
                    <a:lnTo>
                      <a:pt x="253" y="348"/>
                    </a:lnTo>
                    <a:lnTo>
                      <a:pt x="250" y="326"/>
                    </a:lnTo>
                    <a:lnTo>
                      <a:pt x="245" y="295"/>
                    </a:lnTo>
                    <a:lnTo>
                      <a:pt x="234" y="257"/>
                    </a:lnTo>
                    <a:lnTo>
                      <a:pt x="218" y="213"/>
                    </a:lnTo>
                    <a:lnTo>
                      <a:pt x="194" y="168"/>
                    </a:lnTo>
                    <a:lnTo>
                      <a:pt x="160" y="124"/>
                    </a:lnTo>
                    <a:lnTo>
                      <a:pt x="118" y="83"/>
                    </a:lnTo>
                    <a:lnTo>
                      <a:pt x="124" y="83"/>
                    </a:lnTo>
                    <a:lnTo>
                      <a:pt x="128" y="82"/>
                    </a:lnTo>
                    <a:lnTo>
                      <a:pt x="134" y="82"/>
                    </a:lnTo>
                    <a:lnTo>
                      <a:pt x="140" y="82"/>
                    </a:lnTo>
                    <a:lnTo>
                      <a:pt x="145" y="83"/>
                    </a:lnTo>
                    <a:lnTo>
                      <a:pt x="152" y="83"/>
                    </a:lnTo>
                    <a:lnTo>
                      <a:pt x="158" y="84"/>
                    </a:lnTo>
                    <a:lnTo>
                      <a:pt x="165" y="85"/>
                    </a:lnTo>
                    <a:lnTo>
                      <a:pt x="175" y="87"/>
                    </a:lnTo>
                    <a:lnTo>
                      <a:pt x="183" y="90"/>
                    </a:lnTo>
                    <a:lnTo>
                      <a:pt x="193" y="92"/>
                    </a:lnTo>
                    <a:lnTo>
                      <a:pt x="200" y="94"/>
                    </a:lnTo>
                    <a:lnTo>
                      <a:pt x="207" y="97"/>
                    </a:lnTo>
                    <a:lnTo>
                      <a:pt x="212" y="99"/>
                    </a:lnTo>
                    <a:lnTo>
                      <a:pt x="218" y="101"/>
                    </a:lnTo>
                    <a:lnTo>
                      <a:pt x="224" y="104"/>
                    </a:lnTo>
                    <a:lnTo>
                      <a:pt x="236" y="108"/>
                    </a:lnTo>
                    <a:lnTo>
                      <a:pt x="247" y="112"/>
                    </a:lnTo>
                    <a:lnTo>
                      <a:pt x="258" y="115"/>
                    </a:lnTo>
                    <a:lnTo>
                      <a:pt x="270" y="115"/>
                    </a:lnTo>
                    <a:lnTo>
                      <a:pt x="281" y="114"/>
                    </a:lnTo>
                    <a:lnTo>
                      <a:pt x="294" y="109"/>
                    </a:lnTo>
                    <a:lnTo>
                      <a:pt x="309" y="104"/>
                    </a:lnTo>
                    <a:lnTo>
                      <a:pt x="324" y="93"/>
                    </a:lnTo>
                    <a:lnTo>
                      <a:pt x="340" y="83"/>
                    </a:lnTo>
                    <a:lnTo>
                      <a:pt x="360" y="74"/>
                    </a:lnTo>
                    <a:lnTo>
                      <a:pt x="380" y="66"/>
                    </a:lnTo>
                    <a:lnTo>
                      <a:pt x="403" y="61"/>
                    </a:lnTo>
                    <a:lnTo>
                      <a:pt x="427" y="60"/>
                    </a:lnTo>
                    <a:lnTo>
                      <a:pt x="450" y="63"/>
                    </a:lnTo>
                    <a:lnTo>
                      <a:pt x="470" y="72"/>
                    </a:lnTo>
                    <a:lnTo>
                      <a:pt x="490" y="89"/>
                    </a:lnTo>
                    <a:lnTo>
                      <a:pt x="511" y="108"/>
                    </a:lnTo>
                    <a:lnTo>
                      <a:pt x="531" y="122"/>
                    </a:lnTo>
                    <a:lnTo>
                      <a:pt x="553" y="130"/>
                    </a:lnTo>
                    <a:lnTo>
                      <a:pt x="575" y="132"/>
                    </a:lnTo>
                    <a:lnTo>
                      <a:pt x="595" y="131"/>
                    </a:lnTo>
                    <a:lnTo>
                      <a:pt x="614" y="128"/>
                    </a:lnTo>
                    <a:lnTo>
                      <a:pt x="633" y="122"/>
                    </a:lnTo>
                    <a:lnTo>
                      <a:pt x="649" y="115"/>
                    </a:lnTo>
                    <a:lnTo>
                      <a:pt x="632" y="135"/>
                    </a:lnTo>
                    <a:lnTo>
                      <a:pt x="615" y="158"/>
                    </a:lnTo>
                    <a:lnTo>
                      <a:pt x="599" y="181"/>
                    </a:lnTo>
                    <a:lnTo>
                      <a:pt x="585" y="207"/>
                    </a:lnTo>
                    <a:lnTo>
                      <a:pt x="572" y="236"/>
                    </a:lnTo>
                    <a:lnTo>
                      <a:pt x="561" y="266"/>
                    </a:lnTo>
                    <a:lnTo>
                      <a:pt x="552" y="297"/>
                    </a:lnTo>
                    <a:lnTo>
                      <a:pt x="546" y="332"/>
                    </a:lnTo>
                    <a:lnTo>
                      <a:pt x="606" y="339"/>
                    </a:lnTo>
                    <a:lnTo>
                      <a:pt x="619" y="282"/>
                    </a:lnTo>
                    <a:lnTo>
                      <a:pt x="640" y="232"/>
                    </a:lnTo>
                    <a:lnTo>
                      <a:pt x="667" y="188"/>
                    </a:lnTo>
                    <a:lnTo>
                      <a:pt x="697" y="152"/>
                    </a:lnTo>
                    <a:lnTo>
                      <a:pt x="726" y="123"/>
                    </a:lnTo>
                    <a:lnTo>
                      <a:pt x="750" y="101"/>
                    </a:lnTo>
                    <a:lnTo>
                      <a:pt x="767" y="89"/>
                    </a:lnTo>
                    <a:lnTo>
                      <a:pt x="774" y="84"/>
                    </a:lnTo>
                    <a:lnTo>
                      <a:pt x="872" y="24"/>
                    </a:lnTo>
                    <a:lnTo>
                      <a:pt x="757" y="29"/>
                    </a:lnTo>
                    <a:lnTo>
                      <a:pt x="752" y="29"/>
                    </a:lnTo>
                    <a:lnTo>
                      <a:pt x="744" y="30"/>
                    </a:lnTo>
                    <a:lnTo>
                      <a:pt x="734" y="31"/>
                    </a:lnTo>
                    <a:lnTo>
                      <a:pt x="720" y="32"/>
                    </a:lnTo>
                    <a:lnTo>
                      <a:pt x="706" y="34"/>
                    </a:lnTo>
                    <a:lnTo>
                      <a:pt x="691" y="37"/>
                    </a:lnTo>
                    <a:lnTo>
                      <a:pt x="676" y="40"/>
                    </a:lnTo>
                    <a:lnTo>
                      <a:pt x="663" y="44"/>
                    </a:lnTo>
                    <a:lnTo>
                      <a:pt x="640" y="54"/>
                    </a:lnTo>
                    <a:lnTo>
                      <a:pt x="625" y="61"/>
                    </a:lnTo>
                    <a:lnTo>
                      <a:pt x="610" y="67"/>
                    </a:lnTo>
                    <a:lnTo>
                      <a:pt x="596" y="70"/>
                    </a:lnTo>
                    <a:lnTo>
                      <a:pt x="582" y="72"/>
                    </a:lnTo>
                    <a:lnTo>
                      <a:pt x="569" y="71"/>
                    </a:lnTo>
                    <a:lnTo>
                      <a:pt x="558" y="68"/>
                    </a:lnTo>
                    <a:lnTo>
                      <a:pt x="545" y="61"/>
                    </a:lnTo>
                    <a:lnTo>
                      <a:pt x="534" y="49"/>
                    </a:lnTo>
                    <a:lnTo>
                      <a:pt x="521" y="37"/>
                    </a:lnTo>
                    <a:lnTo>
                      <a:pt x="507" y="25"/>
                    </a:lnTo>
                    <a:lnTo>
                      <a:pt x="493" y="17"/>
                    </a:lnTo>
                    <a:lnTo>
                      <a:pt x="478" y="10"/>
                    </a:lnTo>
                    <a:lnTo>
                      <a:pt x="462" y="5"/>
                    </a:lnTo>
                    <a:lnTo>
                      <a:pt x="447" y="1"/>
                    </a:lnTo>
                    <a:lnTo>
                      <a:pt x="431" y="0"/>
                    </a:lnTo>
                    <a:lnTo>
                      <a:pt x="415" y="0"/>
                    </a:lnTo>
                    <a:lnTo>
                      <a:pt x="398" y="1"/>
                    </a:lnTo>
                    <a:lnTo>
                      <a:pt x="382" y="3"/>
                    </a:lnTo>
                    <a:lnTo>
                      <a:pt x="365" y="8"/>
                    </a:lnTo>
                    <a:lnTo>
                      <a:pt x="349" y="13"/>
                    </a:lnTo>
                    <a:lnTo>
                      <a:pt x="333" y="19"/>
                    </a:lnTo>
                    <a:lnTo>
                      <a:pt x="318" y="28"/>
                    </a:lnTo>
                    <a:lnTo>
                      <a:pt x="303" y="36"/>
                    </a:lnTo>
                    <a:lnTo>
                      <a:pt x="289" y="45"/>
                    </a:lnTo>
                    <a:close/>
                  </a:path>
                </a:pathLst>
              </a:custGeom>
              <a:solidFill>
                <a:schemeClr val="tx2"/>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3" name="Freeform 66"/>
              <p:cNvSpPr>
                <a:spLocks noChangeAspect="1"/>
              </p:cNvSpPr>
              <p:nvPr/>
            </p:nvSpPr>
            <p:spPr bwMode="auto">
              <a:xfrm>
                <a:off x="3409" y="2392"/>
                <a:ext cx="46" cy="105"/>
              </a:xfrm>
              <a:custGeom>
                <a:avLst/>
                <a:gdLst>
                  <a:gd name="T0" fmla="*/ 1 w 92"/>
                  <a:gd name="T1" fmla="*/ 1 h 210"/>
                  <a:gd name="T2" fmla="*/ 1 w 92"/>
                  <a:gd name="T3" fmla="*/ 2 h 210"/>
                  <a:gd name="T4" fmla="*/ 0 w 92"/>
                  <a:gd name="T5" fmla="*/ 3 h 210"/>
                  <a:gd name="T6" fmla="*/ 1 w 92"/>
                  <a:gd name="T7" fmla="*/ 5 h 210"/>
                  <a:gd name="T8" fmla="*/ 1 w 92"/>
                  <a:gd name="T9" fmla="*/ 7 h 210"/>
                  <a:gd name="T10" fmla="*/ 6 w 92"/>
                  <a:gd name="T11" fmla="*/ 13 h 210"/>
                  <a:gd name="T12" fmla="*/ 9 w 92"/>
                  <a:gd name="T13" fmla="*/ 19 h 210"/>
                  <a:gd name="T14" fmla="*/ 12 w 92"/>
                  <a:gd name="T15" fmla="*/ 26 h 210"/>
                  <a:gd name="T16" fmla="*/ 13 w 92"/>
                  <a:gd name="T17" fmla="*/ 33 h 210"/>
                  <a:gd name="T18" fmla="*/ 14 w 92"/>
                  <a:gd name="T19" fmla="*/ 39 h 210"/>
                  <a:gd name="T20" fmla="*/ 15 w 92"/>
                  <a:gd name="T21" fmla="*/ 45 h 210"/>
                  <a:gd name="T22" fmla="*/ 15 w 92"/>
                  <a:gd name="T23" fmla="*/ 48 h 210"/>
                  <a:gd name="T24" fmla="*/ 15 w 92"/>
                  <a:gd name="T25" fmla="*/ 49 h 210"/>
                  <a:gd name="T26" fmla="*/ 16 w 92"/>
                  <a:gd name="T27" fmla="*/ 51 h 210"/>
                  <a:gd name="T28" fmla="*/ 17 w 92"/>
                  <a:gd name="T29" fmla="*/ 52 h 210"/>
                  <a:gd name="T30" fmla="*/ 18 w 92"/>
                  <a:gd name="T31" fmla="*/ 53 h 210"/>
                  <a:gd name="T32" fmla="*/ 20 w 92"/>
                  <a:gd name="T33" fmla="*/ 53 h 210"/>
                  <a:gd name="T34" fmla="*/ 21 w 92"/>
                  <a:gd name="T35" fmla="*/ 52 h 210"/>
                  <a:gd name="T36" fmla="*/ 23 w 92"/>
                  <a:gd name="T37" fmla="*/ 51 h 210"/>
                  <a:gd name="T38" fmla="*/ 23 w 92"/>
                  <a:gd name="T39" fmla="*/ 50 h 210"/>
                  <a:gd name="T40" fmla="*/ 23 w 92"/>
                  <a:gd name="T41" fmla="*/ 49 h 210"/>
                  <a:gd name="T42" fmla="*/ 23 w 92"/>
                  <a:gd name="T43" fmla="*/ 47 h 210"/>
                  <a:gd name="T44" fmla="*/ 23 w 92"/>
                  <a:gd name="T45" fmla="*/ 43 h 210"/>
                  <a:gd name="T46" fmla="*/ 22 w 92"/>
                  <a:gd name="T47" fmla="*/ 38 h 210"/>
                  <a:gd name="T48" fmla="*/ 21 w 92"/>
                  <a:gd name="T49" fmla="*/ 30 h 210"/>
                  <a:gd name="T50" fmla="*/ 18 w 92"/>
                  <a:gd name="T51" fmla="*/ 23 h 210"/>
                  <a:gd name="T52" fmla="*/ 15 w 92"/>
                  <a:gd name="T53" fmla="*/ 15 h 210"/>
                  <a:gd name="T54" fmla="*/ 12 w 92"/>
                  <a:gd name="T55" fmla="*/ 7 h 210"/>
                  <a:gd name="T56" fmla="*/ 6 w 92"/>
                  <a:gd name="T57" fmla="*/ 2 h 210"/>
                  <a:gd name="T58" fmla="*/ 6 w 92"/>
                  <a:gd name="T59" fmla="*/ 1 h 210"/>
                  <a:gd name="T60" fmla="*/ 4 w 92"/>
                  <a:gd name="T61" fmla="*/ 0 h 210"/>
                  <a:gd name="T62" fmla="*/ 3 w 92"/>
                  <a:gd name="T63" fmla="*/ 1 h 210"/>
                  <a:gd name="T64" fmla="*/ 1 w 92"/>
                  <a:gd name="T65" fmla="*/ 1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210"/>
                  <a:gd name="T101" fmla="*/ 92 w 92"/>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210">
                    <a:moveTo>
                      <a:pt x="4" y="4"/>
                    </a:moveTo>
                    <a:lnTo>
                      <a:pt x="1" y="8"/>
                    </a:lnTo>
                    <a:lnTo>
                      <a:pt x="0" y="14"/>
                    </a:lnTo>
                    <a:lnTo>
                      <a:pt x="1" y="20"/>
                    </a:lnTo>
                    <a:lnTo>
                      <a:pt x="4" y="26"/>
                    </a:lnTo>
                    <a:lnTo>
                      <a:pt x="21" y="49"/>
                    </a:lnTo>
                    <a:lnTo>
                      <a:pt x="34" y="75"/>
                    </a:lnTo>
                    <a:lnTo>
                      <a:pt x="45" y="104"/>
                    </a:lnTo>
                    <a:lnTo>
                      <a:pt x="52" y="132"/>
                    </a:lnTo>
                    <a:lnTo>
                      <a:pt x="57" y="156"/>
                    </a:lnTo>
                    <a:lnTo>
                      <a:pt x="60" y="177"/>
                    </a:lnTo>
                    <a:lnTo>
                      <a:pt x="62" y="190"/>
                    </a:lnTo>
                    <a:lnTo>
                      <a:pt x="62" y="196"/>
                    </a:lnTo>
                    <a:lnTo>
                      <a:pt x="64" y="202"/>
                    </a:lnTo>
                    <a:lnTo>
                      <a:pt x="68" y="206"/>
                    </a:lnTo>
                    <a:lnTo>
                      <a:pt x="72" y="209"/>
                    </a:lnTo>
                    <a:lnTo>
                      <a:pt x="78" y="210"/>
                    </a:lnTo>
                    <a:lnTo>
                      <a:pt x="84" y="208"/>
                    </a:lnTo>
                    <a:lnTo>
                      <a:pt x="89" y="204"/>
                    </a:lnTo>
                    <a:lnTo>
                      <a:pt x="92" y="200"/>
                    </a:lnTo>
                    <a:lnTo>
                      <a:pt x="92" y="194"/>
                    </a:lnTo>
                    <a:lnTo>
                      <a:pt x="92" y="187"/>
                    </a:lnTo>
                    <a:lnTo>
                      <a:pt x="90" y="171"/>
                    </a:lnTo>
                    <a:lnTo>
                      <a:pt x="86" y="149"/>
                    </a:lnTo>
                    <a:lnTo>
                      <a:pt x="81" y="121"/>
                    </a:lnTo>
                    <a:lnTo>
                      <a:pt x="72" y="91"/>
                    </a:lnTo>
                    <a:lnTo>
                      <a:pt x="61" y="60"/>
                    </a:lnTo>
                    <a:lnTo>
                      <a:pt x="46" y="31"/>
                    </a:lnTo>
                    <a:lnTo>
                      <a:pt x="26" y="5"/>
                    </a:lnTo>
                    <a:lnTo>
                      <a:pt x="22" y="1"/>
                    </a:lnTo>
                    <a:lnTo>
                      <a:pt x="16" y="0"/>
                    </a:lnTo>
                    <a:lnTo>
                      <a:pt x="10" y="1"/>
                    </a:lnTo>
                    <a:lnTo>
                      <a:pt x="4" y="4"/>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4" name="Freeform 67"/>
              <p:cNvSpPr>
                <a:spLocks noChangeAspect="1"/>
              </p:cNvSpPr>
              <p:nvPr/>
            </p:nvSpPr>
            <p:spPr bwMode="auto">
              <a:xfrm>
                <a:off x="3508" y="2387"/>
                <a:ext cx="60" cy="110"/>
              </a:xfrm>
              <a:custGeom>
                <a:avLst/>
                <a:gdLst>
                  <a:gd name="T0" fmla="*/ 24 w 120"/>
                  <a:gd name="T1" fmla="*/ 1 h 220"/>
                  <a:gd name="T2" fmla="*/ 15 w 120"/>
                  <a:gd name="T3" fmla="*/ 9 h 220"/>
                  <a:gd name="T4" fmla="*/ 10 w 120"/>
                  <a:gd name="T5" fmla="*/ 18 h 220"/>
                  <a:gd name="T6" fmla="*/ 6 w 120"/>
                  <a:gd name="T7" fmla="*/ 26 h 220"/>
                  <a:gd name="T8" fmla="*/ 3 w 120"/>
                  <a:gd name="T9" fmla="*/ 34 h 220"/>
                  <a:gd name="T10" fmla="*/ 1 w 120"/>
                  <a:gd name="T11" fmla="*/ 41 h 220"/>
                  <a:gd name="T12" fmla="*/ 0 w 120"/>
                  <a:gd name="T13" fmla="*/ 46 h 220"/>
                  <a:gd name="T14" fmla="*/ 0 w 120"/>
                  <a:gd name="T15" fmla="*/ 50 h 220"/>
                  <a:gd name="T16" fmla="*/ 0 w 120"/>
                  <a:gd name="T17" fmla="*/ 52 h 220"/>
                  <a:gd name="T18" fmla="*/ 1 w 120"/>
                  <a:gd name="T19" fmla="*/ 53 h 220"/>
                  <a:gd name="T20" fmla="*/ 2 w 120"/>
                  <a:gd name="T21" fmla="*/ 54 h 220"/>
                  <a:gd name="T22" fmla="*/ 3 w 120"/>
                  <a:gd name="T23" fmla="*/ 55 h 220"/>
                  <a:gd name="T24" fmla="*/ 4 w 120"/>
                  <a:gd name="T25" fmla="*/ 55 h 220"/>
                  <a:gd name="T26" fmla="*/ 6 w 120"/>
                  <a:gd name="T27" fmla="*/ 55 h 220"/>
                  <a:gd name="T28" fmla="*/ 7 w 120"/>
                  <a:gd name="T29" fmla="*/ 54 h 220"/>
                  <a:gd name="T30" fmla="*/ 8 w 120"/>
                  <a:gd name="T31" fmla="*/ 53 h 220"/>
                  <a:gd name="T32" fmla="*/ 8 w 120"/>
                  <a:gd name="T33" fmla="*/ 51 h 220"/>
                  <a:gd name="T34" fmla="*/ 8 w 120"/>
                  <a:gd name="T35" fmla="*/ 50 h 220"/>
                  <a:gd name="T36" fmla="*/ 8 w 120"/>
                  <a:gd name="T37" fmla="*/ 46 h 220"/>
                  <a:gd name="T38" fmla="*/ 9 w 120"/>
                  <a:gd name="T39" fmla="*/ 42 h 220"/>
                  <a:gd name="T40" fmla="*/ 10 w 120"/>
                  <a:gd name="T41" fmla="*/ 36 h 220"/>
                  <a:gd name="T42" fmla="*/ 12 w 120"/>
                  <a:gd name="T43" fmla="*/ 28 h 220"/>
                  <a:gd name="T44" fmla="*/ 15 w 120"/>
                  <a:gd name="T45" fmla="*/ 22 h 220"/>
                  <a:gd name="T46" fmla="*/ 21 w 120"/>
                  <a:gd name="T47" fmla="*/ 14 h 220"/>
                  <a:gd name="T48" fmla="*/ 29 w 120"/>
                  <a:gd name="T49" fmla="*/ 7 h 220"/>
                  <a:gd name="T50" fmla="*/ 30 w 120"/>
                  <a:gd name="T51" fmla="*/ 6 h 220"/>
                  <a:gd name="T52" fmla="*/ 30 w 120"/>
                  <a:gd name="T53" fmla="*/ 4 h 220"/>
                  <a:gd name="T54" fmla="*/ 30 w 120"/>
                  <a:gd name="T55" fmla="*/ 3 h 220"/>
                  <a:gd name="T56" fmla="*/ 29 w 120"/>
                  <a:gd name="T57" fmla="*/ 2 h 220"/>
                  <a:gd name="T58" fmla="*/ 28 w 120"/>
                  <a:gd name="T59" fmla="*/ 1 h 220"/>
                  <a:gd name="T60" fmla="*/ 27 w 120"/>
                  <a:gd name="T61" fmla="*/ 0 h 220"/>
                  <a:gd name="T62" fmla="*/ 25 w 120"/>
                  <a:gd name="T63" fmla="*/ 0 h 220"/>
                  <a:gd name="T64" fmla="*/ 24 w 120"/>
                  <a:gd name="T65" fmla="*/ 1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20"/>
                  <a:gd name="T101" fmla="*/ 120 w 120"/>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20">
                    <a:moveTo>
                      <a:pt x="96" y="3"/>
                    </a:moveTo>
                    <a:lnTo>
                      <a:pt x="62" y="36"/>
                    </a:lnTo>
                    <a:lnTo>
                      <a:pt x="37" y="70"/>
                    </a:lnTo>
                    <a:lnTo>
                      <a:pt x="21" y="104"/>
                    </a:lnTo>
                    <a:lnTo>
                      <a:pt x="9" y="135"/>
                    </a:lnTo>
                    <a:lnTo>
                      <a:pt x="3" y="162"/>
                    </a:lnTo>
                    <a:lnTo>
                      <a:pt x="0" y="184"/>
                    </a:lnTo>
                    <a:lnTo>
                      <a:pt x="0" y="199"/>
                    </a:lnTo>
                    <a:lnTo>
                      <a:pt x="0" y="206"/>
                    </a:lnTo>
                    <a:lnTo>
                      <a:pt x="2" y="212"/>
                    </a:lnTo>
                    <a:lnTo>
                      <a:pt x="6" y="216"/>
                    </a:lnTo>
                    <a:lnTo>
                      <a:pt x="10" y="219"/>
                    </a:lnTo>
                    <a:lnTo>
                      <a:pt x="16" y="220"/>
                    </a:lnTo>
                    <a:lnTo>
                      <a:pt x="22" y="218"/>
                    </a:lnTo>
                    <a:lnTo>
                      <a:pt x="27" y="214"/>
                    </a:lnTo>
                    <a:lnTo>
                      <a:pt x="29" y="210"/>
                    </a:lnTo>
                    <a:lnTo>
                      <a:pt x="30" y="204"/>
                    </a:lnTo>
                    <a:lnTo>
                      <a:pt x="30" y="198"/>
                    </a:lnTo>
                    <a:lnTo>
                      <a:pt x="30" y="184"/>
                    </a:lnTo>
                    <a:lnTo>
                      <a:pt x="33" y="166"/>
                    </a:lnTo>
                    <a:lnTo>
                      <a:pt x="38" y="142"/>
                    </a:lnTo>
                    <a:lnTo>
                      <a:pt x="48" y="114"/>
                    </a:lnTo>
                    <a:lnTo>
                      <a:pt x="63" y="85"/>
                    </a:lnTo>
                    <a:lnTo>
                      <a:pt x="84" y="55"/>
                    </a:lnTo>
                    <a:lnTo>
                      <a:pt x="114" y="26"/>
                    </a:lnTo>
                    <a:lnTo>
                      <a:pt x="119" y="22"/>
                    </a:lnTo>
                    <a:lnTo>
                      <a:pt x="120" y="16"/>
                    </a:lnTo>
                    <a:lnTo>
                      <a:pt x="120" y="10"/>
                    </a:lnTo>
                    <a:lnTo>
                      <a:pt x="116" y="6"/>
                    </a:lnTo>
                    <a:lnTo>
                      <a:pt x="112" y="1"/>
                    </a:lnTo>
                    <a:lnTo>
                      <a:pt x="106" y="0"/>
                    </a:lnTo>
                    <a:lnTo>
                      <a:pt x="100" y="0"/>
                    </a:lnTo>
                    <a:lnTo>
                      <a:pt x="96" y="3"/>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5" name="Freeform 68"/>
              <p:cNvSpPr>
                <a:spLocks noChangeAspect="1"/>
              </p:cNvSpPr>
              <p:nvPr/>
            </p:nvSpPr>
            <p:spPr bwMode="auto">
              <a:xfrm>
                <a:off x="3467" y="2368"/>
                <a:ext cx="22" cy="52"/>
              </a:xfrm>
              <a:custGeom>
                <a:avLst/>
                <a:gdLst>
                  <a:gd name="T0" fmla="*/ 4 w 45"/>
                  <a:gd name="T1" fmla="*/ 3 h 104"/>
                  <a:gd name="T2" fmla="*/ 3 w 45"/>
                  <a:gd name="T3" fmla="*/ 4 h 104"/>
                  <a:gd name="T4" fmla="*/ 2 w 45"/>
                  <a:gd name="T5" fmla="*/ 9 h 104"/>
                  <a:gd name="T6" fmla="*/ 0 w 45"/>
                  <a:gd name="T7" fmla="*/ 14 h 104"/>
                  <a:gd name="T8" fmla="*/ 0 w 45"/>
                  <a:gd name="T9" fmla="*/ 23 h 104"/>
                  <a:gd name="T10" fmla="*/ 0 w 45"/>
                  <a:gd name="T11" fmla="*/ 24 h 104"/>
                  <a:gd name="T12" fmla="*/ 1 w 45"/>
                  <a:gd name="T13" fmla="*/ 25 h 104"/>
                  <a:gd name="T14" fmla="*/ 2 w 45"/>
                  <a:gd name="T15" fmla="*/ 26 h 104"/>
                  <a:gd name="T16" fmla="*/ 3 w 45"/>
                  <a:gd name="T17" fmla="*/ 26 h 104"/>
                  <a:gd name="T18" fmla="*/ 5 w 45"/>
                  <a:gd name="T19" fmla="*/ 26 h 104"/>
                  <a:gd name="T20" fmla="*/ 6 w 45"/>
                  <a:gd name="T21" fmla="*/ 25 h 104"/>
                  <a:gd name="T22" fmla="*/ 7 w 45"/>
                  <a:gd name="T23" fmla="*/ 24 h 104"/>
                  <a:gd name="T24" fmla="*/ 7 w 45"/>
                  <a:gd name="T25" fmla="*/ 23 h 104"/>
                  <a:gd name="T26" fmla="*/ 8 w 45"/>
                  <a:gd name="T27" fmla="*/ 15 h 104"/>
                  <a:gd name="T28" fmla="*/ 9 w 45"/>
                  <a:gd name="T29" fmla="*/ 11 h 104"/>
                  <a:gd name="T30" fmla="*/ 10 w 45"/>
                  <a:gd name="T31" fmla="*/ 7 h 104"/>
                  <a:gd name="T32" fmla="*/ 11 w 45"/>
                  <a:gd name="T33" fmla="*/ 6 h 104"/>
                  <a:gd name="T34" fmla="*/ 11 w 45"/>
                  <a:gd name="T35" fmla="*/ 4 h 104"/>
                  <a:gd name="T36" fmla="*/ 11 w 45"/>
                  <a:gd name="T37" fmla="*/ 3 h 104"/>
                  <a:gd name="T38" fmla="*/ 10 w 45"/>
                  <a:gd name="T39" fmla="*/ 2 h 104"/>
                  <a:gd name="T40" fmla="*/ 9 w 45"/>
                  <a:gd name="T41" fmla="*/ 1 h 104"/>
                  <a:gd name="T42" fmla="*/ 7 w 45"/>
                  <a:gd name="T43" fmla="*/ 0 h 104"/>
                  <a:gd name="T44" fmla="*/ 6 w 45"/>
                  <a:gd name="T45" fmla="*/ 1 h 104"/>
                  <a:gd name="T46" fmla="*/ 5 w 45"/>
                  <a:gd name="T47" fmla="*/ 2 h 104"/>
                  <a:gd name="T48" fmla="*/ 4 w 45"/>
                  <a:gd name="T49" fmla="*/ 3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104"/>
                  <a:gd name="T77" fmla="*/ 45 w 45"/>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104">
                    <a:moveTo>
                      <a:pt x="16" y="9"/>
                    </a:moveTo>
                    <a:lnTo>
                      <a:pt x="14" y="16"/>
                    </a:lnTo>
                    <a:lnTo>
                      <a:pt x="8" y="33"/>
                    </a:lnTo>
                    <a:lnTo>
                      <a:pt x="2" y="59"/>
                    </a:lnTo>
                    <a:lnTo>
                      <a:pt x="0" y="89"/>
                    </a:lnTo>
                    <a:lnTo>
                      <a:pt x="1" y="94"/>
                    </a:lnTo>
                    <a:lnTo>
                      <a:pt x="5" y="99"/>
                    </a:lnTo>
                    <a:lnTo>
                      <a:pt x="9" y="103"/>
                    </a:lnTo>
                    <a:lnTo>
                      <a:pt x="15" y="104"/>
                    </a:lnTo>
                    <a:lnTo>
                      <a:pt x="21" y="103"/>
                    </a:lnTo>
                    <a:lnTo>
                      <a:pt x="25" y="99"/>
                    </a:lnTo>
                    <a:lnTo>
                      <a:pt x="29" y="94"/>
                    </a:lnTo>
                    <a:lnTo>
                      <a:pt x="30" y="89"/>
                    </a:lnTo>
                    <a:lnTo>
                      <a:pt x="32" y="63"/>
                    </a:lnTo>
                    <a:lnTo>
                      <a:pt x="37" y="41"/>
                    </a:lnTo>
                    <a:lnTo>
                      <a:pt x="42" y="28"/>
                    </a:lnTo>
                    <a:lnTo>
                      <a:pt x="44" y="22"/>
                    </a:lnTo>
                    <a:lnTo>
                      <a:pt x="45" y="16"/>
                    </a:lnTo>
                    <a:lnTo>
                      <a:pt x="44" y="9"/>
                    </a:lnTo>
                    <a:lnTo>
                      <a:pt x="42" y="5"/>
                    </a:lnTo>
                    <a:lnTo>
                      <a:pt x="37" y="1"/>
                    </a:lnTo>
                    <a:lnTo>
                      <a:pt x="31" y="0"/>
                    </a:lnTo>
                    <a:lnTo>
                      <a:pt x="25" y="1"/>
                    </a:lnTo>
                    <a:lnTo>
                      <a:pt x="20" y="5"/>
                    </a:lnTo>
                    <a:lnTo>
                      <a:pt x="16" y="9"/>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6" name="Freeform 69"/>
              <p:cNvSpPr>
                <a:spLocks noChangeAspect="1"/>
              </p:cNvSpPr>
              <p:nvPr/>
            </p:nvSpPr>
            <p:spPr bwMode="auto">
              <a:xfrm>
                <a:off x="3252" y="2863"/>
                <a:ext cx="235" cy="122"/>
              </a:xfrm>
              <a:custGeom>
                <a:avLst/>
                <a:gdLst>
                  <a:gd name="T0" fmla="*/ 2 w 470"/>
                  <a:gd name="T1" fmla="*/ 1 h 243"/>
                  <a:gd name="T2" fmla="*/ 1 w 470"/>
                  <a:gd name="T3" fmla="*/ 2 h 243"/>
                  <a:gd name="T4" fmla="*/ 0 w 470"/>
                  <a:gd name="T5" fmla="*/ 3 h 243"/>
                  <a:gd name="T6" fmla="*/ 0 w 470"/>
                  <a:gd name="T7" fmla="*/ 5 h 243"/>
                  <a:gd name="T8" fmla="*/ 1 w 470"/>
                  <a:gd name="T9" fmla="*/ 6 h 243"/>
                  <a:gd name="T10" fmla="*/ 1 w 470"/>
                  <a:gd name="T11" fmla="*/ 7 h 243"/>
                  <a:gd name="T12" fmla="*/ 3 w 470"/>
                  <a:gd name="T13" fmla="*/ 9 h 243"/>
                  <a:gd name="T14" fmla="*/ 5 w 470"/>
                  <a:gd name="T15" fmla="*/ 12 h 243"/>
                  <a:gd name="T16" fmla="*/ 7 w 470"/>
                  <a:gd name="T17" fmla="*/ 15 h 243"/>
                  <a:gd name="T18" fmla="*/ 12 w 470"/>
                  <a:gd name="T19" fmla="*/ 19 h 243"/>
                  <a:gd name="T20" fmla="*/ 16 w 470"/>
                  <a:gd name="T21" fmla="*/ 24 h 243"/>
                  <a:gd name="T22" fmla="*/ 22 w 470"/>
                  <a:gd name="T23" fmla="*/ 29 h 243"/>
                  <a:gd name="T24" fmla="*/ 28 w 470"/>
                  <a:gd name="T25" fmla="*/ 33 h 243"/>
                  <a:gd name="T26" fmla="*/ 36 w 470"/>
                  <a:gd name="T27" fmla="*/ 39 h 243"/>
                  <a:gd name="T28" fmla="*/ 44 w 470"/>
                  <a:gd name="T29" fmla="*/ 43 h 243"/>
                  <a:gd name="T30" fmla="*/ 53 w 470"/>
                  <a:gd name="T31" fmla="*/ 48 h 243"/>
                  <a:gd name="T32" fmla="*/ 62 w 470"/>
                  <a:gd name="T33" fmla="*/ 52 h 243"/>
                  <a:gd name="T34" fmla="*/ 74 w 470"/>
                  <a:gd name="T35" fmla="*/ 55 h 243"/>
                  <a:gd name="T36" fmla="*/ 86 w 470"/>
                  <a:gd name="T37" fmla="*/ 58 h 243"/>
                  <a:gd name="T38" fmla="*/ 100 w 470"/>
                  <a:gd name="T39" fmla="*/ 60 h 243"/>
                  <a:gd name="T40" fmla="*/ 114 w 470"/>
                  <a:gd name="T41" fmla="*/ 61 h 243"/>
                  <a:gd name="T42" fmla="*/ 115 w 470"/>
                  <a:gd name="T43" fmla="*/ 61 h 243"/>
                  <a:gd name="T44" fmla="*/ 117 w 470"/>
                  <a:gd name="T45" fmla="*/ 60 h 243"/>
                  <a:gd name="T46" fmla="*/ 117 w 470"/>
                  <a:gd name="T47" fmla="*/ 59 h 243"/>
                  <a:gd name="T48" fmla="*/ 118 w 470"/>
                  <a:gd name="T49" fmla="*/ 58 h 243"/>
                  <a:gd name="T50" fmla="*/ 118 w 470"/>
                  <a:gd name="T51" fmla="*/ 56 h 243"/>
                  <a:gd name="T52" fmla="*/ 117 w 470"/>
                  <a:gd name="T53" fmla="*/ 55 h 243"/>
                  <a:gd name="T54" fmla="*/ 116 w 470"/>
                  <a:gd name="T55" fmla="*/ 54 h 243"/>
                  <a:gd name="T56" fmla="*/ 114 w 470"/>
                  <a:gd name="T57" fmla="*/ 54 h 243"/>
                  <a:gd name="T58" fmla="*/ 101 w 470"/>
                  <a:gd name="T59" fmla="*/ 53 h 243"/>
                  <a:gd name="T60" fmla="*/ 88 w 470"/>
                  <a:gd name="T61" fmla="*/ 51 h 243"/>
                  <a:gd name="T62" fmla="*/ 77 w 470"/>
                  <a:gd name="T63" fmla="*/ 48 h 243"/>
                  <a:gd name="T64" fmla="*/ 66 w 470"/>
                  <a:gd name="T65" fmla="*/ 45 h 243"/>
                  <a:gd name="T66" fmla="*/ 56 w 470"/>
                  <a:gd name="T67" fmla="*/ 41 h 243"/>
                  <a:gd name="T68" fmla="*/ 47 w 470"/>
                  <a:gd name="T69" fmla="*/ 37 h 243"/>
                  <a:gd name="T70" fmla="*/ 40 w 470"/>
                  <a:gd name="T71" fmla="*/ 32 h 243"/>
                  <a:gd name="T72" fmla="*/ 33 w 470"/>
                  <a:gd name="T73" fmla="*/ 27 h 243"/>
                  <a:gd name="T74" fmla="*/ 26 w 470"/>
                  <a:gd name="T75" fmla="*/ 23 h 243"/>
                  <a:gd name="T76" fmla="*/ 21 w 470"/>
                  <a:gd name="T77" fmla="*/ 18 h 243"/>
                  <a:gd name="T78" fmla="*/ 17 w 470"/>
                  <a:gd name="T79" fmla="*/ 14 h 243"/>
                  <a:gd name="T80" fmla="*/ 13 w 470"/>
                  <a:gd name="T81" fmla="*/ 10 h 243"/>
                  <a:gd name="T82" fmla="*/ 11 w 470"/>
                  <a:gd name="T83" fmla="*/ 7 h 243"/>
                  <a:gd name="T84" fmla="*/ 9 w 470"/>
                  <a:gd name="T85" fmla="*/ 4 h 243"/>
                  <a:gd name="T86" fmla="*/ 7 w 470"/>
                  <a:gd name="T87" fmla="*/ 3 h 243"/>
                  <a:gd name="T88" fmla="*/ 7 w 470"/>
                  <a:gd name="T89" fmla="*/ 2 h 243"/>
                  <a:gd name="T90" fmla="*/ 6 w 470"/>
                  <a:gd name="T91" fmla="*/ 1 h 243"/>
                  <a:gd name="T92" fmla="*/ 5 w 470"/>
                  <a:gd name="T93" fmla="*/ 0 h 243"/>
                  <a:gd name="T94" fmla="*/ 4 w 470"/>
                  <a:gd name="T95" fmla="*/ 0 h 243"/>
                  <a:gd name="T96" fmla="*/ 2 w 470"/>
                  <a:gd name="T97" fmla="*/ 1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243"/>
                  <a:gd name="T149" fmla="*/ 470 w 470"/>
                  <a:gd name="T150" fmla="*/ 243 h 24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243">
                    <a:moveTo>
                      <a:pt x="7" y="2"/>
                    </a:moveTo>
                    <a:lnTo>
                      <a:pt x="3" y="6"/>
                    </a:lnTo>
                    <a:lnTo>
                      <a:pt x="0" y="10"/>
                    </a:lnTo>
                    <a:lnTo>
                      <a:pt x="0" y="17"/>
                    </a:lnTo>
                    <a:lnTo>
                      <a:pt x="2" y="23"/>
                    </a:lnTo>
                    <a:lnTo>
                      <a:pt x="4" y="26"/>
                    </a:lnTo>
                    <a:lnTo>
                      <a:pt x="10" y="34"/>
                    </a:lnTo>
                    <a:lnTo>
                      <a:pt x="19" y="46"/>
                    </a:lnTo>
                    <a:lnTo>
                      <a:pt x="30" y="60"/>
                    </a:lnTo>
                    <a:lnTo>
                      <a:pt x="45" y="76"/>
                    </a:lnTo>
                    <a:lnTo>
                      <a:pt x="64" y="94"/>
                    </a:lnTo>
                    <a:lnTo>
                      <a:pt x="86" y="113"/>
                    </a:lnTo>
                    <a:lnTo>
                      <a:pt x="111" y="132"/>
                    </a:lnTo>
                    <a:lnTo>
                      <a:pt x="141" y="153"/>
                    </a:lnTo>
                    <a:lnTo>
                      <a:pt x="173" y="172"/>
                    </a:lnTo>
                    <a:lnTo>
                      <a:pt x="210" y="190"/>
                    </a:lnTo>
                    <a:lnTo>
                      <a:pt x="250" y="206"/>
                    </a:lnTo>
                    <a:lnTo>
                      <a:pt x="295" y="220"/>
                    </a:lnTo>
                    <a:lnTo>
                      <a:pt x="344" y="231"/>
                    </a:lnTo>
                    <a:lnTo>
                      <a:pt x="397" y="240"/>
                    </a:lnTo>
                    <a:lnTo>
                      <a:pt x="454" y="243"/>
                    </a:lnTo>
                    <a:lnTo>
                      <a:pt x="460" y="242"/>
                    </a:lnTo>
                    <a:lnTo>
                      <a:pt x="465" y="240"/>
                    </a:lnTo>
                    <a:lnTo>
                      <a:pt x="468" y="235"/>
                    </a:lnTo>
                    <a:lnTo>
                      <a:pt x="470" y="229"/>
                    </a:lnTo>
                    <a:lnTo>
                      <a:pt x="469" y="222"/>
                    </a:lnTo>
                    <a:lnTo>
                      <a:pt x="466" y="218"/>
                    </a:lnTo>
                    <a:lnTo>
                      <a:pt x="461" y="214"/>
                    </a:lnTo>
                    <a:lnTo>
                      <a:pt x="455" y="213"/>
                    </a:lnTo>
                    <a:lnTo>
                      <a:pt x="401" y="210"/>
                    </a:lnTo>
                    <a:lnTo>
                      <a:pt x="351" y="203"/>
                    </a:lnTo>
                    <a:lnTo>
                      <a:pt x="305" y="191"/>
                    </a:lnTo>
                    <a:lnTo>
                      <a:pt x="262" y="178"/>
                    </a:lnTo>
                    <a:lnTo>
                      <a:pt x="223" y="162"/>
                    </a:lnTo>
                    <a:lnTo>
                      <a:pt x="188" y="145"/>
                    </a:lnTo>
                    <a:lnTo>
                      <a:pt x="157" y="127"/>
                    </a:lnTo>
                    <a:lnTo>
                      <a:pt x="129" y="108"/>
                    </a:lnTo>
                    <a:lnTo>
                      <a:pt x="104" y="90"/>
                    </a:lnTo>
                    <a:lnTo>
                      <a:pt x="83" y="71"/>
                    </a:lnTo>
                    <a:lnTo>
                      <a:pt x="66" y="54"/>
                    </a:lnTo>
                    <a:lnTo>
                      <a:pt x="52" y="39"/>
                    </a:lnTo>
                    <a:lnTo>
                      <a:pt x="41" y="26"/>
                    </a:lnTo>
                    <a:lnTo>
                      <a:pt x="34" y="16"/>
                    </a:lnTo>
                    <a:lnTo>
                      <a:pt x="28" y="9"/>
                    </a:lnTo>
                    <a:lnTo>
                      <a:pt x="27" y="7"/>
                    </a:lnTo>
                    <a:lnTo>
                      <a:pt x="23" y="2"/>
                    </a:lnTo>
                    <a:lnTo>
                      <a:pt x="19" y="0"/>
                    </a:lnTo>
                    <a:lnTo>
                      <a:pt x="13" y="0"/>
                    </a:lnTo>
                    <a:lnTo>
                      <a:pt x="7" y="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7" name="Freeform 70"/>
              <p:cNvSpPr>
                <a:spLocks noChangeAspect="1"/>
              </p:cNvSpPr>
              <p:nvPr/>
            </p:nvSpPr>
            <p:spPr bwMode="auto">
              <a:xfrm>
                <a:off x="3391" y="2579"/>
                <a:ext cx="184" cy="335"/>
              </a:xfrm>
              <a:custGeom>
                <a:avLst/>
                <a:gdLst>
                  <a:gd name="T0" fmla="*/ 16 w 369"/>
                  <a:gd name="T1" fmla="*/ 110 h 668"/>
                  <a:gd name="T2" fmla="*/ 24 w 369"/>
                  <a:gd name="T3" fmla="*/ 115 h 668"/>
                  <a:gd name="T4" fmla="*/ 31 w 369"/>
                  <a:gd name="T5" fmla="*/ 119 h 668"/>
                  <a:gd name="T6" fmla="*/ 40 w 369"/>
                  <a:gd name="T7" fmla="*/ 121 h 668"/>
                  <a:gd name="T8" fmla="*/ 47 w 369"/>
                  <a:gd name="T9" fmla="*/ 121 h 668"/>
                  <a:gd name="T10" fmla="*/ 52 w 369"/>
                  <a:gd name="T11" fmla="*/ 120 h 668"/>
                  <a:gd name="T12" fmla="*/ 56 w 369"/>
                  <a:gd name="T13" fmla="*/ 116 h 668"/>
                  <a:gd name="T14" fmla="*/ 59 w 369"/>
                  <a:gd name="T15" fmla="*/ 112 h 668"/>
                  <a:gd name="T16" fmla="*/ 59 w 369"/>
                  <a:gd name="T17" fmla="*/ 106 h 668"/>
                  <a:gd name="T18" fmla="*/ 55 w 369"/>
                  <a:gd name="T19" fmla="*/ 101 h 668"/>
                  <a:gd name="T20" fmla="*/ 47 w 369"/>
                  <a:gd name="T21" fmla="*/ 98 h 668"/>
                  <a:gd name="T22" fmla="*/ 38 w 369"/>
                  <a:gd name="T23" fmla="*/ 95 h 668"/>
                  <a:gd name="T24" fmla="*/ 28 w 369"/>
                  <a:gd name="T25" fmla="*/ 91 h 668"/>
                  <a:gd name="T26" fmla="*/ 19 w 369"/>
                  <a:gd name="T27" fmla="*/ 86 h 668"/>
                  <a:gd name="T28" fmla="*/ 12 w 369"/>
                  <a:gd name="T29" fmla="*/ 78 h 668"/>
                  <a:gd name="T30" fmla="*/ 7 w 369"/>
                  <a:gd name="T31" fmla="*/ 67 h 668"/>
                  <a:gd name="T32" fmla="*/ 7 w 369"/>
                  <a:gd name="T33" fmla="*/ 52 h 668"/>
                  <a:gd name="T34" fmla="*/ 12 w 369"/>
                  <a:gd name="T35" fmla="*/ 39 h 668"/>
                  <a:gd name="T36" fmla="*/ 21 w 369"/>
                  <a:gd name="T37" fmla="*/ 28 h 668"/>
                  <a:gd name="T38" fmla="*/ 34 w 369"/>
                  <a:gd name="T39" fmla="*/ 22 h 668"/>
                  <a:gd name="T40" fmla="*/ 41 w 369"/>
                  <a:gd name="T41" fmla="*/ 0 h 668"/>
                  <a:gd name="T42" fmla="*/ 57 w 369"/>
                  <a:gd name="T43" fmla="*/ 20 h 668"/>
                  <a:gd name="T44" fmla="*/ 65 w 369"/>
                  <a:gd name="T45" fmla="*/ 22 h 668"/>
                  <a:gd name="T46" fmla="*/ 72 w 369"/>
                  <a:gd name="T47" fmla="*/ 23 h 668"/>
                  <a:gd name="T48" fmla="*/ 80 w 369"/>
                  <a:gd name="T49" fmla="*/ 26 h 668"/>
                  <a:gd name="T50" fmla="*/ 87 w 369"/>
                  <a:gd name="T51" fmla="*/ 30 h 668"/>
                  <a:gd name="T52" fmla="*/ 72 w 369"/>
                  <a:gd name="T53" fmla="*/ 53 h 668"/>
                  <a:gd name="T54" fmla="*/ 67 w 369"/>
                  <a:gd name="T55" fmla="*/ 50 h 668"/>
                  <a:gd name="T56" fmla="*/ 62 w 369"/>
                  <a:gd name="T57" fmla="*/ 48 h 668"/>
                  <a:gd name="T58" fmla="*/ 56 w 369"/>
                  <a:gd name="T59" fmla="*/ 46 h 668"/>
                  <a:gd name="T60" fmla="*/ 51 w 369"/>
                  <a:gd name="T61" fmla="*/ 46 h 668"/>
                  <a:gd name="T62" fmla="*/ 46 w 369"/>
                  <a:gd name="T63" fmla="*/ 47 h 668"/>
                  <a:gd name="T64" fmla="*/ 42 w 369"/>
                  <a:gd name="T65" fmla="*/ 50 h 668"/>
                  <a:gd name="T66" fmla="*/ 39 w 369"/>
                  <a:gd name="T67" fmla="*/ 53 h 668"/>
                  <a:gd name="T68" fmla="*/ 40 w 369"/>
                  <a:gd name="T69" fmla="*/ 58 h 668"/>
                  <a:gd name="T70" fmla="*/ 43 w 369"/>
                  <a:gd name="T71" fmla="*/ 63 h 668"/>
                  <a:gd name="T72" fmla="*/ 48 w 369"/>
                  <a:gd name="T73" fmla="*/ 66 h 668"/>
                  <a:gd name="T74" fmla="*/ 53 w 369"/>
                  <a:gd name="T75" fmla="*/ 68 h 668"/>
                  <a:gd name="T76" fmla="*/ 63 w 369"/>
                  <a:gd name="T77" fmla="*/ 71 h 668"/>
                  <a:gd name="T78" fmla="*/ 75 w 369"/>
                  <a:gd name="T79" fmla="*/ 77 h 668"/>
                  <a:gd name="T80" fmla="*/ 85 w 369"/>
                  <a:gd name="T81" fmla="*/ 86 h 668"/>
                  <a:gd name="T82" fmla="*/ 91 w 369"/>
                  <a:gd name="T83" fmla="*/ 98 h 668"/>
                  <a:gd name="T84" fmla="*/ 91 w 369"/>
                  <a:gd name="T85" fmla="*/ 114 h 668"/>
                  <a:gd name="T86" fmla="*/ 86 w 369"/>
                  <a:gd name="T87" fmla="*/ 128 h 668"/>
                  <a:gd name="T88" fmla="*/ 77 w 369"/>
                  <a:gd name="T89" fmla="*/ 138 h 668"/>
                  <a:gd name="T90" fmla="*/ 64 w 369"/>
                  <a:gd name="T91" fmla="*/ 144 h 668"/>
                  <a:gd name="T92" fmla="*/ 57 w 369"/>
                  <a:gd name="T93" fmla="*/ 168 h 668"/>
                  <a:gd name="T94" fmla="*/ 41 w 369"/>
                  <a:gd name="T95" fmla="*/ 148 h 668"/>
                  <a:gd name="T96" fmla="*/ 36 w 369"/>
                  <a:gd name="T97" fmla="*/ 147 h 668"/>
                  <a:gd name="T98" fmla="*/ 30 w 369"/>
                  <a:gd name="T99" fmla="*/ 147 h 668"/>
                  <a:gd name="T100" fmla="*/ 25 w 369"/>
                  <a:gd name="T101" fmla="*/ 145 h 668"/>
                  <a:gd name="T102" fmla="*/ 20 w 369"/>
                  <a:gd name="T103" fmla="*/ 143 h 668"/>
                  <a:gd name="T104" fmla="*/ 14 w 369"/>
                  <a:gd name="T105" fmla="*/ 141 h 668"/>
                  <a:gd name="T106" fmla="*/ 9 w 369"/>
                  <a:gd name="T107" fmla="*/ 139 h 668"/>
                  <a:gd name="T108" fmla="*/ 4 w 369"/>
                  <a:gd name="T109" fmla="*/ 136 h 668"/>
                  <a:gd name="T110" fmla="*/ 0 w 369"/>
                  <a:gd name="T111" fmla="*/ 132 h 6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9"/>
                  <a:gd name="T169" fmla="*/ 0 h 668"/>
                  <a:gd name="T170" fmla="*/ 369 w 369"/>
                  <a:gd name="T171" fmla="*/ 668 h 6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9" h="668">
                    <a:moveTo>
                      <a:pt x="55" y="426"/>
                    </a:moveTo>
                    <a:lnTo>
                      <a:pt x="67" y="436"/>
                    </a:lnTo>
                    <a:lnTo>
                      <a:pt x="81" y="447"/>
                    </a:lnTo>
                    <a:lnTo>
                      <a:pt x="96" y="456"/>
                    </a:lnTo>
                    <a:lnTo>
                      <a:pt x="111" y="465"/>
                    </a:lnTo>
                    <a:lnTo>
                      <a:pt x="127" y="472"/>
                    </a:lnTo>
                    <a:lnTo>
                      <a:pt x="144" y="478"/>
                    </a:lnTo>
                    <a:lnTo>
                      <a:pt x="160" y="481"/>
                    </a:lnTo>
                    <a:lnTo>
                      <a:pt x="176" y="483"/>
                    </a:lnTo>
                    <a:lnTo>
                      <a:pt x="188" y="481"/>
                    </a:lnTo>
                    <a:lnTo>
                      <a:pt x="198" y="479"/>
                    </a:lnTo>
                    <a:lnTo>
                      <a:pt x="209" y="476"/>
                    </a:lnTo>
                    <a:lnTo>
                      <a:pt x="219" y="470"/>
                    </a:lnTo>
                    <a:lnTo>
                      <a:pt x="227" y="463"/>
                    </a:lnTo>
                    <a:lnTo>
                      <a:pt x="234" y="455"/>
                    </a:lnTo>
                    <a:lnTo>
                      <a:pt x="238" y="445"/>
                    </a:lnTo>
                    <a:lnTo>
                      <a:pt x="240" y="433"/>
                    </a:lnTo>
                    <a:lnTo>
                      <a:pt x="237" y="420"/>
                    </a:lnTo>
                    <a:lnTo>
                      <a:pt x="230" y="410"/>
                    </a:lnTo>
                    <a:lnTo>
                      <a:pt x="220" y="402"/>
                    </a:lnTo>
                    <a:lnTo>
                      <a:pt x="207" y="394"/>
                    </a:lnTo>
                    <a:lnTo>
                      <a:pt x="191" y="388"/>
                    </a:lnTo>
                    <a:lnTo>
                      <a:pt x="173" y="382"/>
                    </a:lnTo>
                    <a:lnTo>
                      <a:pt x="153" y="377"/>
                    </a:lnTo>
                    <a:lnTo>
                      <a:pt x="134" y="370"/>
                    </a:lnTo>
                    <a:lnTo>
                      <a:pt x="114" y="362"/>
                    </a:lnTo>
                    <a:lnTo>
                      <a:pt x="96" y="352"/>
                    </a:lnTo>
                    <a:lnTo>
                      <a:pt x="77" y="341"/>
                    </a:lnTo>
                    <a:lnTo>
                      <a:pt x="62" y="327"/>
                    </a:lnTo>
                    <a:lnTo>
                      <a:pt x="48" y="311"/>
                    </a:lnTo>
                    <a:lnTo>
                      <a:pt x="38" y="290"/>
                    </a:lnTo>
                    <a:lnTo>
                      <a:pt x="31" y="266"/>
                    </a:lnTo>
                    <a:lnTo>
                      <a:pt x="29" y="237"/>
                    </a:lnTo>
                    <a:lnTo>
                      <a:pt x="31" y="208"/>
                    </a:lnTo>
                    <a:lnTo>
                      <a:pt x="39" y="179"/>
                    </a:lnTo>
                    <a:lnTo>
                      <a:pt x="51" y="154"/>
                    </a:lnTo>
                    <a:lnTo>
                      <a:pt x="67" y="131"/>
                    </a:lnTo>
                    <a:lnTo>
                      <a:pt x="86" y="112"/>
                    </a:lnTo>
                    <a:lnTo>
                      <a:pt x="109" y="97"/>
                    </a:lnTo>
                    <a:lnTo>
                      <a:pt x="137" y="85"/>
                    </a:lnTo>
                    <a:lnTo>
                      <a:pt x="166" y="80"/>
                    </a:lnTo>
                    <a:lnTo>
                      <a:pt x="166" y="0"/>
                    </a:lnTo>
                    <a:lnTo>
                      <a:pt x="228" y="0"/>
                    </a:lnTo>
                    <a:lnTo>
                      <a:pt x="228" y="80"/>
                    </a:lnTo>
                    <a:lnTo>
                      <a:pt x="244" y="83"/>
                    </a:lnTo>
                    <a:lnTo>
                      <a:pt x="260" y="85"/>
                    </a:lnTo>
                    <a:lnTo>
                      <a:pt x="275" y="88"/>
                    </a:lnTo>
                    <a:lnTo>
                      <a:pt x="291" y="92"/>
                    </a:lnTo>
                    <a:lnTo>
                      <a:pt x="306" y="98"/>
                    </a:lnTo>
                    <a:lnTo>
                      <a:pt x="321" y="103"/>
                    </a:lnTo>
                    <a:lnTo>
                      <a:pt x="335" y="110"/>
                    </a:lnTo>
                    <a:lnTo>
                      <a:pt x="349" y="118"/>
                    </a:lnTo>
                    <a:lnTo>
                      <a:pt x="301" y="216"/>
                    </a:lnTo>
                    <a:lnTo>
                      <a:pt x="291" y="209"/>
                    </a:lnTo>
                    <a:lnTo>
                      <a:pt x="281" y="203"/>
                    </a:lnTo>
                    <a:lnTo>
                      <a:pt x="271" y="197"/>
                    </a:lnTo>
                    <a:lnTo>
                      <a:pt x="260" y="192"/>
                    </a:lnTo>
                    <a:lnTo>
                      <a:pt x="250" y="189"/>
                    </a:lnTo>
                    <a:lnTo>
                      <a:pt x="238" y="185"/>
                    </a:lnTo>
                    <a:lnTo>
                      <a:pt x="227" y="184"/>
                    </a:lnTo>
                    <a:lnTo>
                      <a:pt x="215" y="183"/>
                    </a:lnTo>
                    <a:lnTo>
                      <a:pt x="204" y="183"/>
                    </a:lnTo>
                    <a:lnTo>
                      <a:pt x="194" y="185"/>
                    </a:lnTo>
                    <a:lnTo>
                      <a:pt x="184" y="188"/>
                    </a:lnTo>
                    <a:lnTo>
                      <a:pt x="175" y="191"/>
                    </a:lnTo>
                    <a:lnTo>
                      <a:pt x="168" y="197"/>
                    </a:lnTo>
                    <a:lnTo>
                      <a:pt x="162" y="204"/>
                    </a:lnTo>
                    <a:lnTo>
                      <a:pt x="159" y="212"/>
                    </a:lnTo>
                    <a:lnTo>
                      <a:pt x="158" y="221"/>
                    </a:lnTo>
                    <a:lnTo>
                      <a:pt x="160" y="231"/>
                    </a:lnTo>
                    <a:lnTo>
                      <a:pt x="165" y="241"/>
                    </a:lnTo>
                    <a:lnTo>
                      <a:pt x="173" y="249"/>
                    </a:lnTo>
                    <a:lnTo>
                      <a:pt x="182" y="256"/>
                    </a:lnTo>
                    <a:lnTo>
                      <a:pt x="192" y="261"/>
                    </a:lnTo>
                    <a:lnTo>
                      <a:pt x="204" y="266"/>
                    </a:lnTo>
                    <a:lnTo>
                      <a:pt x="214" y="269"/>
                    </a:lnTo>
                    <a:lnTo>
                      <a:pt x="223" y="273"/>
                    </a:lnTo>
                    <a:lnTo>
                      <a:pt x="252" y="282"/>
                    </a:lnTo>
                    <a:lnTo>
                      <a:pt x="279" y="294"/>
                    </a:lnTo>
                    <a:lnTo>
                      <a:pt x="303" y="306"/>
                    </a:lnTo>
                    <a:lnTo>
                      <a:pt x="325" y="321"/>
                    </a:lnTo>
                    <a:lnTo>
                      <a:pt x="343" y="340"/>
                    </a:lnTo>
                    <a:lnTo>
                      <a:pt x="357" y="362"/>
                    </a:lnTo>
                    <a:lnTo>
                      <a:pt x="365" y="388"/>
                    </a:lnTo>
                    <a:lnTo>
                      <a:pt x="369" y="420"/>
                    </a:lnTo>
                    <a:lnTo>
                      <a:pt x="366" y="454"/>
                    </a:lnTo>
                    <a:lnTo>
                      <a:pt x="358" y="483"/>
                    </a:lnTo>
                    <a:lnTo>
                      <a:pt x="347" y="508"/>
                    </a:lnTo>
                    <a:lnTo>
                      <a:pt x="331" y="530"/>
                    </a:lnTo>
                    <a:lnTo>
                      <a:pt x="311" y="548"/>
                    </a:lnTo>
                    <a:lnTo>
                      <a:pt x="287" y="563"/>
                    </a:lnTo>
                    <a:lnTo>
                      <a:pt x="259" y="575"/>
                    </a:lnTo>
                    <a:lnTo>
                      <a:pt x="228" y="584"/>
                    </a:lnTo>
                    <a:lnTo>
                      <a:pt x="228" y="668"/>
                    </a:lnTo>
                    <a:lnTo>
                      <a:pt x="166" y="668"/>
                    </a:lnTo>
                    <a:lnTo>
                      <a:pt x="166" y="589"/>
                    </a:lnTo>
                    <a:lnTo>
                      <a:pt x="154" y="589"/>
                    </a:lnTo>
                    <a:lnTo>
                      <a:pt x="144" y="587"/>
                    </a:lnTo>
                    <a:lnTo>
                      <a:pt x="132" y="586"/>
                    </a:lnTo>
                    <a:lnTo>
                      <a:pt x="122" y="584"/>
                    </a:lnTo>
                    <a:lnTo>
                      <a:pt x="111" y="582"/>
                    </a:lnTo>
                    <a:lnTo>
                      <a:pt x="100" y="579"/>
                    </a:lnTo>
                    <a:lnTo>
                      <a:pt x="90" y="576"/>
                    </a:lnTo>
                    <a:lnTo>
                      <a:pt x="80" y="571"/>
                    </a:lnTo>
                    <a:lnTo>
                      <a:pt x="69" y="568"/>
                    </a:lnTo>
                    <a:lnTo>
                      <a:pt x="58" y="563"/>
                    </a:lnTo>
                    <a:lnTo>
                      <a:pt x="47" y="559"/>
                    </a:lnTo>
                    <a:lnTo>
                      <a:pt x="37" y="553"/>
                    </a:lnTo>
                    <a:lnTo>
                      <a:pt x="28" y="548"/>
                    </a:lnTo>
                    <a:lnTo>
                      <a:pt x="17" y="541"/>
                    </a:lnTo>
                    <a:lnTo>
                      <a:pt x="8" y="534"/>
                    </a:lnTo>
                    <a:lnTo>
                      <a:pt x="0" y="527"/>
                    </a:lnTo>
                    <a:lnTo>
                      <a:pt x="55" y="426"/>
                    </a:lnTo>
                    <a:close/>
                  </a:path>
                </a:pathLst>
              </a:custGeom>
              <a:solidFill>
                <a:schemeClr val="tx2"/>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8" name="Freeform 71"/>
              <p:cNvSpPr>
                <a:spLocks noChangeAspect="1"/>
              </p:cNvSpPr>
              <p:nvPr/>
            </p:nvSpPr>
            <p:spPr bwMode="auto">
              <a:xfrm>
                <a:off x="3529" y="2499"/>
                <a:ext cx="87" cy="155"/>
              </a:xfrm>
              <a:custGeom>
                <a:avLst/>
                <a:gdLst>
                  <a:gd name="T0" fmla="*/ 3 w 174"/>
                  <a:gd name="T1" fmla="*/ 1 h 308"/>
                  <a:gd name="T2" fmla="*/ 1 w 174"/>
                  <a:gd name="T3" fmla="*/ 2 h 308"/>
                  <a:gd name="T4" fmla="*/ 0 w 174"/>
                  <a:gd name="T5" fmla="*/ 3 h 308"/>
                  <a:gd name="T6" fmla="*/ 0 w 174"/>
                  <a:gd name="T7" fmla="*/ 4 h 308"/>
                  <a:gd name="T8" fmla="*/ 1 w 174"/>
                  <a:gd name="T9" fmla="*/ 6 h 308"/>
                  <a:gd name="T10" fmla="*/ 3 w 174"/>
                  <a:gd name="T11" fmla="*/ 8 h 308"/>
                  <a:gd name="T12" fmla="*/ 6 w 174"/>
                  <a:gd name="T13" fmla="*/ 15 h 308"/>
                  <a:gd name="T14" fmla="*/ 11 w 174"/>
                  <a:gd name="T15" fmla="*/ 24 h 308"/>
                  <a:gd name="T16" fmla="*/ 18 w 174"/>
                  <a:gd name="T17" fmla="*/ 35 h 308"/>
                  <a:gd name="T18" fmla="*/ 23 w 174"/>
                  <a:gd name="T19" fmla="*/ 47 h 308"/>
                  <a:gd name="T20" fmla="*/ 29 w 174"/>
                  <a:gd name="T21" fmla="*/ 59 h 308"/>
                  <a:gd name="T22" fmla="*/ 34 w 174"/>
                  <a:gd name="T23" fmla="*/ 69 h 308"/>
                  <a:gd name="T24" fmla="*/ 37 w 174"/>
                  <a:gd name="T25" fmla="*/ 75 h 308"/>
                  <a:gd name="T26" fmla="*/ 37 w 174"/>
                  <a:gd name="T27" fmla="*/ 77 h 308"/>
                  <a:gd name="T28" fmla="*/ 39 w 174"/>
                  <a:gd name="T29" fmla="*/ 78 h 308"/>
                  <a:gd name="T30" fmla="*/ 40 w 174"/>
                  <a:gd name="T31" fmla="*/ 78 h 308"/>
                  <a:gd name="T32" fmla="*/ 41 w 174"/>
                  <a:gd name="T33" fmla="*/ 78 h 308"/>
                  <a:gd name="T34" fmla="*/ 43 w 174"/>
                  <a:gd name="T35" fmla="*/ 78 h 308"/>
                  <a:gd name="T36" fmla="*/ 44 w 174"/>
                  <a:gd name="T37" fmla="*/ 76 h 308"/>
                  <a:gd name="T38" fmla="*/ 44 w 174"/>
                  <a:gd name="T39" fmla="*/ 75 h 308"/>
                  <a:gd name="T40" fmla="*/ 44 w 174"/>
                  <a:gd name="T41" fmla="*/ 73 h 308"/>
                  <a:gd name="T42" fmla="*/ 41 w 174"/>
                  <a:gd name="T43" fmla="*/ 66 h 308"/>
                  <a:gd name="T44" fmla="*/ 37 w 174"/>
                  <a:gd name="T45" fmla="*/ 56 h 308"/>
                  <a:gd name="T46" fmla="*/ 30 w 174"/>
                  <a:gd name="T47" fmla="*/ 45 h 308"/>
                  <a:gd name="T48" fmla="*/ 24 w 174"/>
                  <a:gd name="T49" fmla="*/ 33 h 308"/>
                  <a:gd name="T50" fmla="*/ 19 w 174"/>
                  <a:gd name="T51" fmla="*/ 22 h 308"/>
                  <a:gd name="T52" fmla="*/ 12 w 174"/>
                  <a:gd name="T53" fmla="*/ 12 h 308"/>
                  <a:gd name="T54" fmla="*/ 9 w 174"/>
                  <a:gd name="T55" fmla="*/ 5 h 308"/>
                  <a:gd name="T56" fmla="*/ 7 w 174"/>
                  <a:gd name="T57" fmla="*/ 2 h 308"/>
                  <a:gd name="T58" fmla="*/ 6 w 174"/>
                  <a:gd name="T59" fmla="*/ 1 h 308"/>
                  <a:gd name="T60" fmla="*/ 5 w 174"/>
                  <a:gd name="T61" fmla="*/ 0 h 308"/>
                  <a:gd name="T62" fmla="*/ 3 w 174"/>
                  <a:gd name="T63" fmla="*/ 0 h 308"/>
                  <a:gd name="T64" fmla="*/ 3 w 174"/>
                  <a:gd name="T65" fmla="*/ 1 h 3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308"/>
                  <a:gd name="T101" fmla="*/ 174 w 174"/>
                  <a:gd name="T102" fmla="*/ 308 h 3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308">
                    <a:moveTo>
                      <a:pt x="9" y="1"/>
                    </a:moveTo>
                    <a:lnTo>
                      <a:pt x="4" y="5"/>
                    </a:lnTo>
                    <a:lnTo>
                      <a:pt x="0" y="10"/>
                    </a:lnTo>
                    <a:lnTo>
                      <a:pt x="0" y="16"/>
                    </a:lnTo>
                    <a:lnTo>
                      <a:pt x="3" y="21"/>
                    </a:lnTo>
                    <a:lnTo>
                      <a:pt x="9" y="32"/>
                    </a:lnTo>
                    <a:lnTo>
                      <a:pt x="24" y="58"/>
                    </a:lnTo>
                    <a:lnTo>
                      <a:pt x="44" y="96"/>
                    </a:lnTo>
                    <a:lnTo>
                      <a:pt x="70" y="140"/>
                    </a:lnTo>
                    <a:lnTo>
                      <a:pt x="94" y="187"/>
                    </a:lnTo>
                    <a:lnTo>
                      <a:pt x="117" y="232"/>
                    </a:lnTo>
                    <a:lnTo>
                      <a:pt x="135" y="272"/>
                    </a:lnTo>
                    <a:lnTo>
                      <a:pt x="146" y="298"/>
                    </a:lnTo>
                    <a:lnTo>
                      <a:pt x="148" y="304"/>
                    </a:lnTo>
                    <a:lnTo>
                      <a:pt x="153" y="307"/>
                    </a:lnTo>
                    <a:lnTo>
                      <a:pt x="158" y="308"/>
                    </a:lnTo>
                    <a:lnTo>
                      <a:pt x="164" y="308"/>
                    </a:lnTo>
                    <a:lnTo>
                      <a:pt x="170" y="306"/>
                    </a:lnTo>
                    <a:lnTo>
                      <a:pt x="173" y="301"/>
                    </a:lnTo>
                    <a:lnTo>
                      <a:pt x="174" y="296"/>
                    </a:lnTo>
                    <a:lnTo>
                      <a:pt x="174" y="290"/>
                    </a:lnTo>
                    <a:lnTo>
                      <a:pt x="164" y="261"/>
                    </a:lnTo>
                    <a:lnTo>
                      <a:pt x="146" y="223"/>
                    </a:lnTo>
                    <a:lnTo>
                      <a:pt x="123" y="177"/>
                    </a:lnTo>
                    <a:lnTo>
                      <a:pt x="97" y="130"/>
                    </a:lnTo>
                    <a:lnTo>
                      <a:pt x="73" y="85"/>
                    </a:lnTo>
                    <a:lnTo>
                      <a:pt x="51" y="47"/>
                    </a:lnTo>
                    <a:lnTo>
                      <a:pt x="35" y="19"/>
                    </a:lnTo>
                    <a:lnTo>
                      <a:pt x="28" y="6"/>
                    </a:lnTo>
                    <a:lnTo>
                      <a:pt x="25" y="2"/>
                    </a:lnTo>
                    <a:lnTo>
                      <a:pt x="20" y="0"/>
                    </a:lnTo>
                    <a:lnTo>
                      <a:pt x="14" y="0"/>
                    </a:lnTo>
                    <a:lnTo>
                      <a:pt x="9" y="1"/>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179" name="Freeform 72"/>
              <p:cNvSpPr>
                <a:spLocks noChangeAspect="1"/>
              </p:cNvSpPr>
              <p:nvPr/>
            </p:nvSpPr>
            <p:spPr bwMode="auto">
              <a:xfrm>
                <a:off x="3422" y="2498"/>
                <a:ext cx="46" cy="70"/>
              </a:xfrm>
              <a:custGeom>
                <a:avLst/>
                <a:gdLst>
                  <a:gd name="T0" fmla="*/ 16 w 93"/>
                  <a:gd name="T1" fmla="*/ 1 h 142"/>
                  <a:gd name="T2" fmla="*/ 15 w 93"/>
                  <a:gd name="T3" fmla="*/ 3 h 142"/>
                  <a:gd name="T4" fmla="*/ 14 w 93"/>
                  <a:gd name="T5" fmla="*/ 5 h 142"/>
                  <a:gd name="T6" fmla="*/ 12 w 93"/>
                  <a:gd name="T7" fmla="*/ 9 h 142"/>
                  <a:gd name="T8" fmla="*/ 9 w 93"/>
                  <a:gd name="T9" fmla="*/ 13 h 142"/>
                  <a:gd name="T10" fmla="*/ 6 w 93"/>
                  <a:gd name="T11" fmla="*/ 17 h 142"/>
                  <a:gd name="T12" fmla="*/ 4 w 93"/>
                  <a:gd name="T13" fmla="*/ 22 h 142"/>
                  <a:gd name="T14" fmla="*/ 1 w 93"/>
                  <a:gd name="T15" fmla="*/ 26 h 142"/>
                  <a:gd name="T16" fmla="*/ 0 w 93"/>
                  <a:gd name="T17" fmla="*/ 30 h 142"/>
                  <a:gd name="T18" fmla="*/ 0 w 93"/>
                  <a:gd name="T19" fmla="*/ 31 h 142"/>
                  <a:gd name="T20" fmla="*/ 0 w 93"/>
                  <a:gd name="T21" fmla="*/ 33 h 142"/>
                  <a:gd name="T22" fmla="*/ 1 w 93"/>
                  <a:gd name="T23" fmla="*/ 34 h 142"/>
                  <a:gd name="T24" fmla="*/ 2 w 93"/>
                  <a:gd name="T25" fmla="*/ 35 h 142"/>
                  <a:gd name="T26" fmla="*/ 3 w 93"/>
                  <a:gd name="T27" fmla="*/ 35 h 142"/>
                  <a:gd name="T28" fmla="*/ 5 w 93"/>
                  <a:gd name="T29" fmla="*/ 35 h 142"/>
                  <a:gd name="T30" fmla="*/ 6 w 93"/>
                  <a:gd name="T31" fmla="*/ 34 h 142"/>
                  <a:gd name="T32" fmla="*/ 7 w 93"/>
                  <a:gd name="T33" fmla="*/ 33 h 142"/>
                  <a:gd name="T34" fmla="*/ 8 w 93"/>
                  <a:gd name="T35" fmla="*/ 29 h 142"/>
                  <a:gd name="T36" fmla="*/ 10 w 93"/>
                  <a:gd name="T37" fmla="*/ 25 h 142"/>
                  <a:gd name="T38" fmla="*/ 13 w 93"/>
                  <a:gd name="T39" fmla="*/ 20 h 142"/>
                  <a:gd name="T40" fmla="*/ 16 w 93"/>
                  <a:gd name="T41" fmla="*/ 16 h 142"/>
                  <a:gd name="T42" fmla="*/ 18 w 93"/>
                  <a:gd name="T43" fmla="*/ 12 h 142"/>
                  <a:gd name="T44" fmla="*/ 20 w 93"/>
                  <a:gd name="T45" fmla="*/ 9 h 142"/>
                  <a:gd name="T46" fmla="*/ 22 w 93"/>
                  <a:gd name="T47" fmla="*/ 6 h 142"/>
                  <a:gd name="T48" fmla="*/ 22 w 93"/>
                  <a:gd name="T49" fmla="*/ 5 h 142"/>
                  <a:gd name="T50" fmla="*/ 23 w 93"/>
                  <a:gd name="T51" fmla="*/ 4 h 142"/>
                  <a:gd name="T52" fmla="*/ 23 w 93"/>
                  <a:gd name="T53" fmla="*/ 3 h 142"/>
                  <a:gd name="T54" fmla="*/ 22 w 93"/>
                  <a:gd name="T55" fmla="*/ 1 h 142"/>
                  <a:gd name="T56" fmla="*/ 21 w 93"/>
                  <a:gd name="T57" fmla="*/ 0 h 142"/>
                  <a:gd name="T58" fmla="*/ 20 w 93"/>
                  <a:gd name="T59" fmla="*/ 0 h 142"/>
                  <a:gd name="T60" fmla="*/ 18 w 93"/>
                  <a:gd name="T61" fmla="*/ 0 h 142"/>
                  <a:gd name="T62" fmla="*/ 17 w 93"/>
                  <a:gd name="T63" fmla="*/ 0 h 142"/>
                  <a:gd name="T64" fmla="*/ 16 w 93"/>
                  <a:gd name="T65" fmla="*/ 1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42"/>
                  <a:gd name="T101" fmla="*/ 93 w 93"/>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42">
                    <a:moveTo>
                      <a:pt x="65" y="7"/>
                    </a:moveTo>
                    <a:lnTo>
                      <a:pt x="63" y="12"/>
                    </a:lnTo>
                    <a:lnTo>
                      <a:pt x="56" y="22"/>
                    </a:lnTo>
                    <a:lnTo>
                      <a:pt x="48" y="36"/>
                    </a:lnTo>
                    <a:lnTo>
                      <a:pt x="37" y="52"/>
                    </a:lnTo>
                    <a:lnTo>
                      <a:pt x="27" y="72"/>
                    </a:lnTo>
                    <a:lnTo>
                      <a:pt x="17" y="90"/>
                    </a:lnTo>
                    <a:lnTo>
                      <a:pt x="7" y="107"/>
                    </a:lnTo>
                    <a:lnTo>
                      <a:pt x="2" y="122"/>
                    </a:lnTo>
                    <a:lnTo>
                      <a:pt x="0" y="128"/>
                    </a:lnTo>
                    <a:lnTo>
                      <a:pt x="2" y="133"/>
                    </a:lnTo>
                    <a:lnTo>
                      <a:pt x="5" y="137"/>
                    </a:lnTo>
                    <a:lnTo>
                      <a:pt x="10" y="141"/>
                    </a:lnTo>
                    <a:lnTo>
                      <a:pt x="15" y="142"/>
                    </a:lnTo>
                    <a:lnTo>
                      <a:pt x="21" y="141"/>
                    </a:lnTo>
                    <a:lnTo>
                      <a:pt x="26" y="137"/>
                    </a:lnTo>
                    <a:lnTo>
                      <a:pt x="29" y="133"/>
                    </a:lnTo>
                    <a:lnTo>
                      <a:pt x="35" y="119"/>
                    </a:lnTo>
                    <a:lnTo>
                      <a:pt x="43" y="102"/>
                    </a:lnTo>
                    <a:lnTo>
                      <a:pt x="53" y="84"/>
                    </a:lnTo>
                    <a:lnTo>
                      <a:pt x="64" y="66"/>
                    </a:lnTo>
                    <a:lnTo>
                      <a:pt x="73" y="50"/>
                    </a:lnTo>
                    <a:lnTo>
                      <a:pt x="82" y="36"/>
                    </a:lnTo>
                    <a:lnTo>
                      <a:pt x="88" y="27"/>
                    </a:lnTo>
                    <a:lnTo>
                      <a:pt x="90" y="23"/>
                    </a:lnTo>
                    <a:lnTo>
                      <a:pt x="93" y="17"/>
                    </a:lnTo>
                    <a:lnTo>
                      <a:pt x="93" y="12"/>
                    </a:lnTo>
                    <a:lnTo>
                      <a:pt x="90" y="7"/>
                    </a:lnTo>
                    <a:lnTo>
                      <a:pt x="86" y="2"/>
                    </a:lnTo>
                    <a:lnTo>
                      <a:pt x="80" y="0"/>
                    </a:lnTo>
                    <a:lnTo>
                      <a:pt x="74" y="0"/>
                    </a:lnTo>
                    <a:lnTo>
                      <a:pt x="69" y="2"/>
                    </a:lnTo>
                    <a:lnTo>
                      <a:pt x="65" y="7"/>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grpSp>
      </p:grpSp>
      <p:grpSp>
        <p:nvGrpSpPr>
          <p:cNvPr id="180" name="Group 87"/>
          <p:cNvGrpSpPr>
            <a:grpSpLocks/>
          </p:cNvGrpSpPr>
          <p:nvPr/>
        </p:nvGrpSpPr>
        <p:grpSpPr bwMode="auto">
          <a:xfrm>
            <a:off x="5257800" y="4606280"/>
            <a:ext cx="4242891" cy="2325794"/>
            <a:chOff x="172" y="1144"/>
            <a:chExt cx="3337" cy="2166"/>
          </a:xfrm>
          <a:solidFill>
            <a:schemeClr val="tx2"/>
          </a:solidFill>
        </p:grpSpPr>
        <p:sp>
          <p:nvSpPr>
            <p:cNvPr id="181" name="Rectangle 41"/>
            <p:cNvSpPr>
              <a:spLocks noChangeAspect="1" noChangeArrowheads="1"/>
            </p:cNvSpPr>
            <p:nvPr/>
          </p:nvSpPr>
          <p:spPr bwMode="auto">
            <a:xfrm>
              <a:off x="182" y="1159"/>
              <a:ext cx="3318" cy="2136"/>
            </a:xfrm>
            <a:prstGeom prst="rect">
              <a:avLst/>
            </a:prstGeom>
            <a:grpFill/>
            <a:ln w="19050">
              <a:solidFill>
                <a:schemeClr val="bg1"/>
              </a:solidFill>
              <a:miter lim="800000"/>
              <a:headEnd/>
              <a:tailEnd/>
            </a:ln>
          </p:spPr>
          <p:txBody>
            <a:bodyPr wrap="none" anchor="ctr"/>
            <a:lstStyle/>
            <a:p>
              <a:endParaRPr lang="he-IL" dirty="0"/>
            </a:p>
          </p:txBody>
        </p:sp>
        <p:sp>
          <p:nvSpPr>
            <p:cNvPr id="182" name="Freeform 42"/>
            <p:cNvSpPr>
              <a:spLocks noChangeAspect="1"/>
            </p:cNvSpPr>
            <p:nvPr/>
          </p:nvSpPr>
          <p:spPr bwMode="auto">
            <a:xfrm>
              <a:off x="172" y="1144"/>
              <a:ext cx="1431" cy="1371"/>
            </a:xfrm>
            <a:custGeom>
              <a:avLst/>
              <a:gdLst>
                <a:gd name="T0" fmla="*/ 0 w 1694"/>
                <a:gd name="T1" fmla="*/ 740 h 1658"/>
                <a:gd name="T2" fmla="*/ 32 w 1694"/>
                <a:gd name="T3" fmla="*/ 738 h 1658"/>
                <a:gd name="T4" fmla="*/ 68 w 1694"/>
                <a:gd name="T5" fmla="*/ 734 h 1658"/>
                <a:gd name="T6" fmla="*/ 182 w 1694"/>
                <a:gd name="T7" fmla="*/ 707 h 1658"/>
                <a:gd name="T8" fmla="*/ 231 w 1694"/>
                <a:gd name="T9" fmla="*/ 698 h 1658"/>
                <a:gd name="T10" fmla="*/ 249 w 1694"/>
                <a:gd name="T11" fmla="*/ 697 h 1658"/>
                <a:gd name="T12" fmla="*/ 265 w 1694"/>
                <a:gd name="T13" fmla="*/ 701 h 1658"/>
                <a:gd name="T14" fmla="*/ 274 w 1694"/>
                <a:gd name="T15" fmla="*/ 727 h 1658"/>
                <a:gd name="T16" fmla="*/ 255 w 1694"/>
                <a:gd name="T17" fmla="*/ 772 h 1658"/>
                <a:gd name="T18" fmla="*/ 249 w 1694"/>
                <a:gd name="T19" fmla="*/ 792 h 1658"/>
                <a:gd name="T20" fmla="*/ 247 w 1694"/>
                <a:gd name="T21" fmla="*/ 815 h 1658"/>
                <a:gd name="T22" fmla="*/ 254 w 1694"/>
                <a:gd name="T23" fmla="*/ 848 h 1658"/>
                <a:gd name="T24" fmla="*/ 269 w 1694"/>
                <a:gd name="T25" fmla="*/ 877 h 1658"/>
                <a:gd name="T26" fmla="*/ 292 w 1694"/>
                <a:gd name="T27" fmla="*/ 901 h 1658"/>
                <a:gd name="T28" fmla="*/ 323 w 1694"/>
                <a:gd name="T29" fmla="*/ 920 h 1658"/>
                <a:gd name="T30" fmla="*/ 344 w 1694"/>
                <a:gd name="T31" fmla="*/ 929 h 1658"/>
                <a:gd name="T32" fmla="*/ 380 w 1694"/>
                <a:gd name="T33" fmla="*/ 935 h 1658"/>
                <a:gd name="T34" fmla="*/ 416 w 1694"/>
                <a:gd name="T35" fmla="*/ 937 h 1658"/>
                <a:gd name="T36" fmla="*/ 453 w 1694"/>
                <a:gd name="T37" fmla="*/ 930 h 1658"/>
                <a:gd name="T38" fmla="*/ 486 w 1694"/>
                <a:gd name="T39" fmla="*/ 917 h 1658"/>
                <a:gd name="T40" fmla="*/ 514 w 1694"/>
                <a:gd name="T41" fmla="*/ 896 h 1658"/>
                <a:gd name="T42" fmla="*/ 538 w 1694"/>
                <a:gd name="T43" fmla="*/ 871 h 1658"/>
                <a:gd name="T44" fmla="*/ 550 w 1694"/>
                <a:gd name="T45" fmla="*/ 843 h 1658"/>
                <a:gd name="T46" fmla="*/ 558 w 1694"/>
                <a:gd name="T47" fmla="*/ 821 h 1658"/>
                <a:gd name="T48" fmla="*/ 558 w 1694"/>
                <a:gd name="T49" fmla="*/ 804 h 1658"/>
                <a:gd name="T50" fmla="*/ 553 w 1694"/>
                <a:gd name="T51" fmla="*/ 772 h 1658"/>
                <a:gd name="T52" fmla="*/ 540 w 1694"/>
                <a:gd name="T53" fmla="*/ 750 h 1658"/>
                <a:gd name="T54" fmla="*/ 526 w 1694"/>
                <a:gd name="T55" fmla="*/ 724 h 1658"/>
                <a:gd name="T56" fmla="*/ 540 w 1694"/>
                <a:gd name="T57" fmla="*/ 697 h 1658"/>
                <a:gd name="T58" fmla="*/ 563 w 1694"/>
                <a:gd name="T59" fmla="*/ 694 h 1658"/>
                <a:gd name="T60" fmla="*/ 600 w 1694"/>
                <a:gd name="T61" fmla="*/ 697 h 1658"/>
                <a:gd name="T62" fmla="*/ 664 w 1694"/>
                <a:gd name="T63" fmla="*/ 715 h 1658"/>
                <a:gd name="T64" fmla="*/ 732 w 1694"/>
                <a:gd name="T65" fmla="*/ 733 h 1658"/>
                <a:gd name="T66" fmla="*/ 766 w 1694"/>
                <a:gd name="T67" fmla="*/ 738 h 1658"/>
                <a:gd name="T68" fmla="*/ 802 w 1694"/>
                <a:gd name="T69" fmla="*/ 723 h 1658"/>
                <a:gd name="T70" fmla="*/ 797 w 1694"/>
                <a:gd name="T71" fmla="*/ 666 h 1658"/>
                <a:gd name="T72" fmla="*/ 773 w 1694"/>
                <a:gd name="T73" fmla="*/ 555 h 1658"/>
                <a:gd name="T74" fmla="*/ 765 w 1694"/>
                <a:gd name="T75" fmla="*/ 513 h 1658"/>
                <a:gd name="T76" fmla="*/ 769 w 1694"/>
                <a:gd name="T77" fmla="*/ 488 h 1658"/>
                <a:gd name="T78" fmla="*/ 807 w 1694"/>
                <a:gd name="T79" fmla="*/ 486 h 1658"/>
                <a:gd name="T80" fmla="*/ 850 w 1694"/>
                <a:gd name="T81" fmla="*/ 501 h 1658"/>
                <a:gd name="T82" fmla="*/ 887 w 1694"/>
                <a:gd name="T83" fmla="*/ 508 h 1658"/>
                <a:gd name="T84" fmla="*/ 920 w 1694"/>
                <a:gd name="T85" fmla="*/ 508 h 1658"/>
                <a:gd name="T86" fmla="*/ 949 w 1694"/>
                <a:gd name="T87" fmla="*/ 499 h 1658"/>
                <a:gd name="T88" fmla="*/ 970 w 1694"/>
                <a:gd name="T89" fmla="*/ 486 h 1658"/>
                <a:gd name="T90" fmla="*/ 995 w 1694"/>
                <a:gd name="T91" fmla="*/ 462 h 1658"/>
                <a:gd name="T92" fmla="*/ 1009 w 1694"/>
                <a:gd name="T93" fmla="*/ 432 h 1658"/>
                <a:gd name="T94" fmla="*/ 1018 w 1694"/>
                <a:gd name="T95" fmla="*/ 398 h 1658"/>
                <a:gd name="T96" fmla="*/ 1020 w 1694"/>
                <a:gd name="T97" fmla="*/ 370 h 1658"/>
                <a:gd name="T98" fmla="*/ 1014 w 1694"/>
                <a:gd name="T99" fmla="*/ 324 h 1658"/>
                <a:gd name="T100" fmla="*/ 1004 w 1694"/>
                <a:gd name="T101" fmla="*/ 299 h 1658"/>
                <a:gd name="T102" fmla="*/ 993 w 1694"/>
                <a:gd name="T103" fmla="*/ 275 h 1658"/>
                <a:gd name="T104" fmla="*/ 971 w 1694"/>
                <a:gd name="T105" fmla="*/ 247 h 1658"/>
                <a:gd name="T106" fmla="*/ 950 w 1694"/>
                <a:gd name="T107" fmla="*/ 234 h 1658"/>
                <a:gd name="T108" fmla="*/ 927 w 1694"/>
                <a:gd name="T109" fmla="*/ 223 h 1658"/>
                <a:gd name="T110" fmla="*/ 900 w 1694"/>
                <a:gd name="T111" fmla="*/ 220 h 1658"/>
                <a:gd name="T112" fmla="*/ 872 w 1694"/>
                <a:gd name="T113" fmla="*/ 223 h 1658"/>
                <a:gd name="T114" fmla="*/ 840 w 1694"/>
                <a:gd name="T115" fmla="*/ 236 h 1658"/>
                <a:gd name="T116" fmla="*/ 805 w 1694"/>
                <a:gd name="T117" fmla="*/ 256 h 1658"/>
                <a:gd name="T118" fmla="*/ 775 w 1694"/>
                <a:gd name="T119" fmla="*/ 221 h 1658"/>
                <a:gd name="T120" fmla="*/ 794 w 1694"/>
                <a:gd name="T121" fmla="*/ 118 h 1658"/>
                <a:gd name="T122" fmla="*/ 803 w 1694"/>
                <a:gd name="T123" fmla="*/ 57 h 1658"/>
                <a:gd name="T124" fmla="*/ 802 w 1694"/>
                <a:gd name="T125" fmla="*/ 14 h 16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4"/>
                <a:gd name="T190" fmla="*/ 0 h 1658"/>
                <a:gd name="T191" fmla="*/ 1694 w 1694"/>
                <a:gd name="T192" fmla="*/ 1658 h 16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4" h="1658">
                  <a:moveTo>
                    <a:pt x="1329" y="0"/>
                  </a:moveTo>
                  <a:lnTo>
                    <a:pt x="0" y="0"/>
                  </a:lnTo>
                  <a:lnTo>
                    <a:pt x="0" y="1308"/>
                  </a:lnTo>
                  <a:lnTo>
                    <a:pt x="12" y="1308"/>
                  </a:lnTo>
                  <a:lnTo>
                    <a:pt x="25" y="1308"/>
                  </a:lnTo>
                  <a:lnTo>
                    <a:pt x="53" y="1305"/>
                  </a:lnTo>
                  <a:lnTo>
                    <a:pt x="68" y="1305"/>
                  </a:lnTo>
                  <a:lnTo>
                    <a:pt x="81" y="1303"/>
                  </a:lnTo>
                  <a:lnTo>
                    <a:pt x="113" y="1299"/>
                  </a:lnTo>
                  <a:lnTo>
                    <a:pt x="175" y="1284"/>
                  </a:lnTo>
                  <a:lnTo>
                    <a:pt x="239" y="1267"/>
                  </a:lnTo>
                  <a:lnTo>
                    <a:pt x="301" y="1250"/>
                  </a:lnTo>
                  <a:lnTo>
                    <a:pt x="329" y="1243"/>
                  </a:lnTo>
                  <a:lnTo>
                    <a:pt x="357" y="1237"/>
                  </a:lnTo>
                  <a:lnTo>
                    <a:pt x="383" y="1235"/>
                  </a:lnTo>
                  <a:lnTo>
                    <a:pt x="393" y="1233"/>
                  </a:lnTo>
                  <a:lnTo>
                    <a:pt x="402" y="1233"/>
                  </a:lnTo>
                  <a:lnTo>
                    <a:pt x="413" y="1233"/>
                  </a:lnTo>
                  <a:lnTo>
                    <a:pt x="423" y="1235"/>
                  </a:lnTo>
                  <a:lnTo>
                    <a:pt x="432" y="1235"/>
                  </a:lnTo>
                  <a:lnTo>
                    <a:pt x="440" y="1239"/>
                  </a:lnTo>
                  <a:lnTo>
                    <a:pt x="458" y="1260"/>
                  </a:lnTo>
                  <a:lnTo>
                    <a:pt x="455" y="1273"/>
                  </a:lnTo>
                  <a:lnTo>
                    <a:pt x="453" y="1286"/>
                  </a:lnTo>
                  <a:lnTo>
                    <a:pt x="447" y="1308"/>
                  </a:lnTo>
                  <a:lnTo>
                    <a:pt x="428" y="1353"/>
                  </a:lnTo>
                  <a:lnTo>
                    <a:pt x="423" y="1365"/>
                  </a:lnTo>
                  <a:lnTo>
                    <a:pt x="419" y="1376"/>
                  </a:lnTo>
                  <a:lnTo>
                    <a:pt x="417" y="1389"/>
                  </a:lnTo>
                  <a:lnTo>
                    <a:pt x="413" y="1402"/>
                  </a:lnTo>
                  <a:lnTo>
                    <a:pt x="410" y="1415"/>
                  </a:lnTo>
                  <a:lnTo>
                    <a:pt x="410" y="1427"/>
                  </a:lnTo>
                  <a:lnTo>
                    <a:pt x="410" y="1442"/>
                  </a:lnTo>
                  <a:lnTo>
                    <a:pt x="413" y="1460"/>
                  </a:lnTo>
                  <a:lnTo>
                    <a:pt x="415" y="1479"/>
                  </a:lnTo>
                  <a:lnTo>
                    <a:pt x="421" y="1500"/>
                  </a:lnTo>
                  <a:lnTo>
                    <a:pt x="428" y="1517"/>
                  </a:lnTo>
                  <a:lnTo>
                    <a:pt x="436" y="1537"/>
                  </a:lnTo>
                  <a:lnTo>
                    <a:pt x="447" y="1552"/>
                  </a:lnTo>
                  <a:lnTo>
                    <a:pt x="460" y="1567"/>
                  </a:lnTo>
                  <a:lnTo>
                    <a:pt x="473" y="1582"/>
                  </a:lnTo>
                  <a:lnTo>
                    <a:pt x="485" y="1594"/>
                  </a:lnTo>
                  <a:lnTo>
                    <a:pt x="502" y="1605"/>
                  </a:lnTo>
                  <a:lnTo>
                    <a:pt x="517" y="1616"/>
                  </a:lnTo>
                  <a:lnTo>
                    <a:pt x="535" y="1627"/>
                  </a:lnTo>
                  <a:lnTo>
                    <a:pt x="545" y="1631"/>
                  </a:lnTo>
                  <a:lnTo>
                    <a:pt x="554" y="1635"/>
                  </a:lnTo>
                  <a:lnTo>
                    <a:pt x="571" y="1642"/>
                  </a:lnTo>
                  <a:lnTo>
                    <a:pt x="590" y="1646"/>
                  </a:lnTo>
                  <a:lnTo>
                    <a:pt x="612" y="1650"/>
                  </a:lnTo>
                  <a:lnTo>
                    <a:pt x="631" y="1654"/>
                  </a:lnTo>
                  <a:lnTo>
                    <a:pt x="650" y="1657"/>
                  </a:lnTo>
                  <a:lnTo>
                    <a:pt x="672" y="1657"/>
                  </a:lnTo>
                  <a:lnTo>
                    <a:pt x="691" y="1657"/>
                  </a:lnTo>
                  <a:lnTo>
                    <a:pt x="712" y="1654"/>
                  </a:lnTo>
                  <a:lnTo>
                    <a:pt x="731" y="1650"/>
                  </a:lnTo>
                  <a:lnTo>
                    <a:pt x="751" y="1646"/>
                  </a:lnTo>
                  <a:lnTo>
                    <a:pt x="770" y="1639"/>
                  </a:lnTo>
                  <a:lnTo>
                    <a:pt x="787" y="1631"/>
                  </a:lnTo>
                  <a:lnTo>
                    <a:pt x="806" y="1622"/>
                  </a:lnTo>
                  <a:lnTo>
                    <a:pt x="824" y="1612"/>
                  </a:lnTo>
                  <a:lnTo>
                    <a:pt x="839" y="1601"/>
                  </a:lnTo>
                  <a:lnTo>
                    <a:pt x="853" y="1586"/>
                  </a:lnTo>
                  <a:lnTo>
                    <a:pt x="868" y="1571"/>
                  </a:lnTo>
                  <a:lnTo>
                    <a:pt x="881" y="1556"/>
                  </a:lnTo>
                  <a:lnTo>
                    <a:pt x="892" y="1539"/>
                  </a:lnTo>
                  <a:lnTo>
                    <a:pt x="896" y="1528"/>
                  </a:lnTo>
                  <a:lnTo>
                    <a:pt x="903" y="1519"/>
                  </a:lnTo>
                  <a:lnTo>
                    <a:pt x="913" y="1490"/>
                  </a:lnTo>
                  <a:lnTo>
                    <a:pt x="918" y="1477"/>
                  </a:lnTo>
                  <a:lnTo>
                    <a:pt x="922" y="1464"/>
                  </a:lnTo>
                  <a:lnTo>
                    <a:pt x="924" y="1453"/>
                  </a:lnTo>
                  <a:lnTo>
                    <a:pt x="926" y="1440"/>
                  </a:lnTo>
                  <a:lnTo>
                    <a:pt x="926" y="1430"/>
                  </a:lnTo>
                  <a:lnTo>
                    <a:pt x="926" y="1421"/>
                  </a:lnTo>
                  <a:lnTo>
                    <a:pt x="924" y="1402"/>
                  </a:lnTo>
                  <a:lnTo>
                    <a:pt x="922" y="1385"/>
                  </a:lnTo>
                  <a:lnTo>
                    <a:pt x="918" y="1367"/>
                  </a:lnTo>
                  <a:lnTo>
                    <a:pt x="911" y="1353"/>
                  </a:lnTo>
                  <a:lnTo>
                    <a:pt x="903" y="1340"/>
                  </a:lnTo>
                  <a:lnTo>
                    <a:pt x="896" y="1327"/>
                  </a:lnTo>
                  <a:lnTo>
                    <a:pt x="883" y="1305"/>
                  </a:lnTo>
                  <a:lnTo>
                    <a:pt x="877" y="1293"/>
                  </a:lnTo>
                  <a:lnTo>
                    <a:pt x="873" y="1280"/>
                  </a:lnTo>
                  <a:lnTo>
                    <a:pt x="873" y="1267"/>
                  </a:lnTo>
                  <a:lnTo>
                    <a:pt x="873" y="1254"/>
                  </a:lnTo>
                  <a:lnTo>
                    <a:pt x="896" y="1233"/>
                  </a:lnTo>
                  <a:lnTo>
                    <a:pt x="907" y="1230"/>
                  </a:lnTo>
                  <a:lnTo>
                    <a:pt x="920" y="1228"/>
                  </a:lnTo>
                  <a:lnTo>
                    <a:pt x="933" y="1228"/>
                  </a:lnTo>
                  <a:lnTo>
                    <a:pt x="943" y="1228"/>
                  </a:lnTo>
                  <a:lnTo>
                    <a:pt x="969" y="1230"/>
                  </a:lnTo>
                  <a:lnTo>
                    <a:pt x="995" y="1233"/>
                  </a:lnTo>
                  <a:lnTo>
                    <a:pt x="1020" y="1239"/>
                  </a:lnTo>
                  <a:lnTo>
                    <a:pt x="1046" y="1248"/>
                  </a:lnTo>
                  <a:lnTo>
                    <a:pt x="1102" y="1265"/>
                  </a:lnTo>
                  <a:lnTo>
                    <a:pt x="1157" y="1282"/>
                  </a:lnTo>
                  <a:lnTo>
                    <a:pt x="1183" y="1290"/>
                  </a:lnTo>
                  <a:lnTo>
                    <a:pt x="1213" y="1297"/>
                  </a:lnTo>
                  <a:lnTo>
                    <a:pt x="1241" y="1303"/>
                  </a:lnTo>
                  <a:lnTo>
                    <a:pt x="1256" y="1305"/>
                  </a:lnTo>
                  <a:lnTo>
                    <a:pt x="1271" y="1305"/>
                  </a:lnTo>
                  <a:lnTo>
                    <a:pt x="1299" y="1308"/>
                  </a:lnTo>
                  <a:lnTo>
                    <a:pt x="1329" y="1305"/>
                  </a:lnTo>
                  <a:lnTo>
                    <a:pt x="1331" y="1278"/>
                  </a:lnTo>
                  <a:lnTo>
                    <a:pt x="1329" y="1245"/>
                  </a:lnTo>
                  <a:lnTo>
                    <a:pt x="1327" y="1213"/>
                  </a:lnTo>
                  <a:lnTo>
                    <a:pt x="1322" y="1179"/>
                  </a:lnTo>
                  <a:lnTo>
                    <a:pt x="1309" y="1111"/>
                  </a:lnTo>
                  <a:lnTo>
                    <a:pt x="1294" y="1044"/>
                  </a:lnTo>
                  <a:lnTo>
                    <a:pt x="1282" y="982"/>
                  </a:lnTo>
                  <a:lnTo>
                    <a:pt x="1275" y="954"/>
                  </a:lnTo>
                  <a:lnTo>
                    <a:pt x="1271" y="929"/>
                  </a:lnTo>
                  <a:lnTo>
                    <a:pt x="1269" y="907"/>
                  </a:lnTo>
                  <a:lnTo>
                    <a:pt x="1271" y="886"/>
                  </a:lnTo>
                  <a:lnTo>
                    <a:pt x="1273" y="871"/>
                  </a:lnTo>
                  <a:lnTo>
                    <a:pt x="1275" y="864"/>
                  </a:lnTo>
                  <a:lnTo>
                    <a:pt x="1279" y="858"/>
                  </a:lnTo>
                  <a:lnTo>
                    <a:pt x="1314" y="847"/>
                  </a:lnTo>
                  <a:lnTo>
                    <a:pt x="1339" y="860"/>
                  </a:lnTo>
                  <a:lnTo>
                    <a:pt x="1363" y="871"/>
                  </a:lnTo>
                  <a:lnTo>
                    <a:pt x="1386" y="879"/>
                  </a:lnTo>
                  <a:lnTo>
                    <a:pt x="1410" y="886"/>
                  </a:lnTo>
                  <a:lnTo>
                    <a:pt x="1431" y="892"/>
                  </a:lnTo>
                  <a:lnTo>
                    <a:pt x="1451" y="897"/>
                  </a:lnTo>
                  <a:lnTo>
                    <a:pt x="1472" y="899"/>
                  </a:lnTo>
                  <a:lnTo>
                    <a:pt x="1491" y="899"/>
                  </a:lnTo>
                  <a:lnTo>
                    <a:pt x="1508" y="899"/>
                  </a:lnTo>
                  <a:lnTo>
                    <a:pt x="1526" y="897"/>
                  </a:lnTo>
                  <a:lnTo>
                    <a:pt x="1543" y="892"/>
                  </a:lnTo>
                  <a:lnTo>
                    <a:pt x="1558" y="888"/>
                  </a:lnTo>
                  <a:lnTo>
                    <a:pt x="1573" y="884"/>
                  </a:lnTo>
                  <a:lnTo>
                    <a:pt x="1585" y="877"/>
                  </a:lnTo>
                  <a:lnTo>
                    <a:pt x="1598" y="869"/>
                  </a:lnTo>
                  <a:lnTo>
                    <a:pt x="1609" y="860"/>
                  </a:lnTo>
                  <a:lnTo>
                    <a:pt x="1622" y="852"/>
                  </a:lnTo>
                  <a:lnTo>
                    <a:pt x="1630" y="841"/>
                  </a:lnTo>
                  <a:lnTo>
                    <a:pt x="1650" y="817"/>
                  </a:lnTo>
                  <a:lnTo>
                    <a:pt x="1656" y="804"/>
                  </a:lnTo>
                  <a:lnTo>
                    <a:pt x="1665" y="792"/>
                  </a:lnTo>
                  <a:lnTo>
                    <a:pt x="1675" y="764"/>
                  </a:lnTo>
                  <a:lnTo>
                    <a:pt x="1684" y="734"/>
                  </a:lnTo>
                  <a:lnTo>
                    <a:pt x="1686" y="719"/>
                  </a:lnTo>
                  <a:lnTo>
                    <a:pt x="1688" y="704"/>
                  </a:lnTo>
                  <a:lnTo>
                    <a:pt x="1690" y="687"/>
                  </a:lnTo>
                  <a:lnTo>
                    <a:pt x="1693" y="672"/>
                  </a:lnTo>
                  <a:lnTo>
                    <a:pt x="1693" y="655"/>
                  </a:lnTo>
                  <a:lnTo>
                    <a:pt x="1690" y="637"/>
                  </a:lnTo>
                  <a:lnTo>
                    <a:pt x="1688" y="605"/>
                  </a:lnTo>
                  <a:lnTo>
                    <a:pt x="1682" y="573"/>
                  </a:lnTo>
                  <a:lnTo>
                    <a:pt x="1678" y="558"/>
                  </a:lnTo>
                  <a:lnTo>
                    <a:pt x="1673" y="543"/>
                  </a:lnTo>
                  <a:lnTo>
                    <a:pt x="1667" y="528"/>
                  </a:lnTo>
                  <a:lnTo>
                    <a:pt x="1660" y="513"/>
                  </a:lnTo>
                  <a:lnTo>
                    <a:pt x="1654" y="498"/>
                  </a:lnTo>
                  <a:lnTo>
                    <a:pt x="1648" y="485"/>
                  </a:lnTo>
                  <a:lnTo>
                    <a:pt x="1630" y="462"/>
                  </a:lnTo>
                  <a:lnTo>
                    <a:pt x="1620" y="449"/>
                  </a:lnTo>
                  <a:lnTo>
                    <a:pt x="1611" y="438"/>
                  </a:lnTo>
                  <a:lnTo>
                    <a:pt x="1600" y="430"/>
                  </a:lnTo>
                  <a:lnTo>
                    <a:pt x="1590" y="421"/>
                  </a:lnTo>
                  <a:lnTo>
                    <a:pt x="1577" y="413"/>
                  </a:lnTo>
                  <a:lnTo>
                    <a:pt x="1564" y="406"/>
                  </a:lnTo>
                  <a:lnTo>
                    <a:pt x="1551" y="400"/>
                  </a:lnTo>
                  <a:lnTo>
                    <a:pt x="1538" y="396"/>
                  </a:lnTo>
                  <a:lnTo>
                    <a:pt x="1523" y="393"/>
                  </a:lnTo>
                  <a:lnTo>
                    <a:pt x="1508" y="391"/>
                  </a:lnTo>
                  <a:lnTo>
                    <a:pt x="1493" y="389"/>
                  </a:lnTo>
                  <a:lnTo>
                    <a:pt x="1478" y="391"/>
                  </a:lnTo>
                  <a:lnTo>
                    <a:pt x="1461" y="393"/>
                  </a:lnTo>
                  <a:lnTo>
                    <a:pt x="1446" y="396"/>
                  </a:lnTo>
                  <a:lnTo>
                    <a:pt x="1429" y="402"/>
                  </a:lnTo>
                  <a:lnTo>
                    <a:pt x="1410" y="408"/>
                  </a:lnTo>
                  <a:lnTo>
                    <a:pt x="1393" y="417"/>
                  </a:lnTo>
                  <a:lnTo>
                    <a:pt x="1374" y="428"/>
                  </a:lnTo>
                  <a:lnTo>
                    <a:pt x="1354" y="438"/>
                  </a:lnTo>
                  <a:lnTo>
                    <a:pt x="1335" y="453"/>
                  </a:lnTo>
                  <a:lnTo>
                    <a:pt x="1301" y="445"/>
                  </a:lnTo>
                  <a:lnTo>
                    <a:pt x="1282" y="417"/>
                  </a:lnTo>
                  <a:lnTo>
                    <a:pt x="1284" y="391"/>
                  </a:lnTo>
                  <a:lnTo>
                    <a:pt x="1288" y="366"/>
                  </a:lnTo>
                  <a:lnTo>
                    <a:pt x="1299" y="314"/>
                  </a:lnTo>
                  <a:lnTo>
                    <a:pt x="1318" y="209"/>
                  </a:lnTo>
                  <a:lnTo>
                    <a:pt x="1327" y="156"/>
                  </a:lnTo>
                  <a:lnTo>
                    <a:pt x="1331" y="128"/>
                  </a:lnTo>
                  <a:lnTo>
                    <a:pt x="1333" y="102"/>
                  </a:lnTo>
                  <a:lnTo>
                    <a:pt x="1333" y="77"/>
                  </a:lnTo>
                  <a:lnTo>
                    <a:pt x="1333" y="49"/>
                  </a:lnTo>
                  <a:lnTo>
                    <a:pt x="1331" y="25"/>
                  </a:lnTo>
                  <a:lnTo>
                    <a:pt x="1329" y="0"/>
                  </a:lnTo>
                </a:path>
              </a:pathLst>
            </a:custGeom>
            <a:solidFill>
              <a:schemeClr val="accent4"/>
            </a:solidFill>
            <a:ln w="19050" cap="rnd" cmpd="sng">
              <a:solidFill>
                <a:schemeClr val="bg1"/>
              </a:solidFill>
              <a:round/>
              <a:headEnd/>
              <a:tailEnd/>
            </a:ln>
          </p:spPr>
          <p:txBody>
            <a:bodyPr anchor="ctr"/>
            <a:lstStyle/>
            <a:p>
              <a:pPr algn="ctr" rtl="1"/>
              <a:r>
                <a:rPr lang="he-IL" b="1" dirty="0" smtClean="0">
                  <a:solidFill>
                    <a:schemeClr val="bg1"/>
                  </a:solidFill>
                </a:rPr>
                <a:t>הוצאות מטה</a:t>
              </a:r>
              <a:endParaRPr lang="he-IL" b="1" dirty="0">
                <a:solidFill>
                  <a:schemeClr val="bg1"/>
                </a:solidFill>
              </a:endParaRPr>
            </a:p>
          </p:txBody>
        </p:sp>
        <p:sp>
          <p:nvSpPr>
            <p:cNvPr id="183" name="Freeform 43"/>
            <p:cNvSpPr>
              <a:spLocks noChangeAspect="1"/>
            </p:cNvSpPr>
            <p:nvPr/>
          </p:nvSpPr>
          <p:spPr bwMode="auto">
            <a:xfrm>
              <a:off x="1242" y="1144"/>
              <a:ext cx="1467" cy="1376"/>
            </a:xfrm>
            <a:custGeom>
              <a:avLst/>
              <a:gdLst>
                <a:gd name="T0" fmla="*/ 833 w 1737"/>
                <a:gd name="T1" fmla="*/ 45 h 1664"/>
                <a:gd name="T2" fmla="*/ 804 w 1737"/>
                <a:gd name="T3" fmla="*/ 208 h 1664"/>
                <a:gd name="T4" fmla="*/ 845 w 1737"/>
                <a:gd name="T5" fmla="*/ 248 h 1664"/>
                <a:gd name="T6" fmla="*/ 898 w 1737"/>
                <a:gd name="T7" fmla="*/ 223 h 1664"/>
                <a:gd name="T8" fmla="*/ 945 w 1737"/>
                <a:gd name="T9" fmla="*/ 223 h 1664"/>
                <a:gd name="T10" fmla="*/ 984 w 1737"/>
                <a:gd name="T11" fmla="*/ 239 h 1664"/>
                <a:gd name="T12" fmla="*/ 1013 w 1737"/>
                <a:gd name="T13" fmla="*/ 267 h 1664"/>
                <a:gd name="T14" fmla="*/ 1040 w 1737"/>
                <a:gd name="T15" fmla="*/ 325 h 1664"/>
                <a:gd name="T16" fmla="*/ 1046 w 1737"/>
                <a:gd name="T17" fmla="*/ 380 h 1664"/>
                <a:gd name="T18" fmla="*/ 1036 w 1737"/>
                <a:gd name="T19" fmla="*/ 432 h 1664"/>
                <a:gd name="T20" fmla="*/ 1014 w 1737"/>
                <a:gd name="T21" fmla="*/ 469 h 1664"/>
                <a:gd name="T22" fmla="*/ 982 w 1737"/>
                <a:gd name="T23" fmla="*/ 496 h 1664"/>
                <a:gd name="T24" fmla="*/ 936 w 1737"/>
                <a:gd name="T25" fmla="*/ 509 h 1664"/>
                <a:gd name="T26" fmla="*/ 877 w 1737"/>
                <a:gd name="T27" fmla="*/ 501 h 1664"/>
                <a:gd name="T28" fmla="*/ 798 w 1737"/>
                <a:gd name="T29" fmla="*/ 485 h 1664"/>
                <a:gd name="T30" fmla="*/ 792 w 1737"/>
                <a:gd name="T31" fmla="*/ 512 h 1664"/>
                <a:gd name="T32" fmla="*/ 816 w 1737"/>
                <a:gd name="T33" fmla="*/ 626 h 1664"/>
                <a:gd name="T34" fmla="*/ 830 w 1737"/>
                <a:gd name="T35" fmla="*/ 721 h 1664"/>
                <a:gd name="T36" fmla="*/ 760 w 1737"/>
                <a:gd name="T37" fmla="*/ 738 h 1664"/>
                <a:gd name="T38" fmla="*/ 629 w 1737"/>
                <a:gd name="T39" fmla="*/ 705 h 1664"/>
                <a:gd name="T40" fmla="*/ 556 w 1737"/>
                <a:gd name="T41" fmla="*/ 714 h 1664"/>
                <a:gd name="T42" fmla="*/ 570 w 1737"/>
                <a:gd name="T43" fmla="*/ 758 h 1664"/>
                <a:gd name="T44" fmla="*/ 583 w 1737"/>
                <a:gd name="T45" fmla="*/ 819 h 1664"/>
                <a:gd name="T46" fmla="*/ 576 w 1737"/>
                <a:gd name="T47" fmla="*/ 854 h 1664"/>
                <a:gd name="T48" fmla="*/ 560 w 1737"/>
                <a:gd name="T49" fmla="*/ 882 h 1664"/>
                <a:gd name="T50" fmla="*/ 525 w 1737"/>
                <a:gd name="T51" fmla="*/ 915 h 1664"/>
                <a:gd name="T52" fmla="*/ 464 w 1737"/>
                <a:gd name="T53" fmla="*/ 938 h 1664"/>
                <a:gd name="T54" fmla="*/ 401 w 1737"/>
                <a:gd name="T55" fmla="*/ 938 h 1664"/>
                <a:gd name="T56" fmla="*/ 343 w 1737"/>
                <a:gd name="T57" fmla="*/ 916 h 1664"/>
                <a:gd name="T58" fmla="*/ 310 w 1737"/>
                <a:gd name="T59" fmla="*/ 891 h 1664"/>
                <a:gd name="T60" fmla="*/ 283 w 1737"/>
                <a:gd name="T61" fmla="*/ 849 h 1664"/>
                <a:gd name="T62" fmla="*/ 276 w 1737"/>
                <a:gd name="T63" fmla="*/ 810 h 1664"/>
                <a:gd name="T64" fmla="*/ 287 w 1737"/>
                <a:gd name="T65" fmla="*/ 761 h 1664"/>
                <a:gd name="T66" fmla="*/ 278 w 1737"/>
                <a:gd name="T67" fmla="*/ 694 h 1664"/>
                <a:gd name="T68" fmla="*/ 189 w 1737"/>
                <a:gd name="T69" fmla="*/ 714 h 1664"/>
                <a:gd name="T70" fmla="*/ 109 w 1737"/>
                <a:gd name="T71" fmla="*/ 735 h 1664"/>
                <a:gd name="T72" fmla="*/ 46 w 1737"/>
                <a:gd name="T73" fmla="*/ 739 h 1664"/>
                <a:gd name="T74" fmla="*/ 32 w 1737"/>
                <a:gd name="T75" fmla="*/ 665 h 1664"/>
                <a:gd name="T76" fmla="*/ 2 w 1737"/>
                <a:gd name="T77" fmla="*/ 526 h 1664"/>
                <a:gd name="T78" fmla="*/ 6 w 1737"/>
                <a:gd name="T79" fmla="*/ 485 h 1664"/>
                <a:gd name="T80" fmla="*/ 85 w 1737"/>
                <a:gd name="T81" fmla="*/ 501 h 1664"/>
                <a:gd name="T82" fmla="*/ 144 w 1737"/>
                <a:gd name="T83" fmla="*/ 509 h 1664"/>
                <a:gd name="T84" fmla="*/ 190 w 1737"/>
                <a:gd name="T85" fmla="*/ 496 h 1664"/>
                <a:gd name="T86" fmla="*/ 230 w 1737"/>
                <a:gd name="T87" fmla="*/ 462 h 1664"/>
                <a:gd name="T88" fmla="*/ 251 w 1737"/>
                <a:gd name="T89" fmla="*/ 407 h 1664"/>
                <a:gd name="T90" fmla="*/ 254 w 1737"/>
                <a:gd name="T91" fmla="*/ 361 h 1664"/>
                <a:gd name="T92" fmla="*/ 240 w 1737"/>
                <a:gd name="T93" fmla="*/ 299 h 1664"/>
                <a:gd name="T94" fmla="*/ 211 w 1737"/>
                <a:gd name="T95" fmla="*/ 255 h 1664"/>
                <a:gd name="T96" fmla="*/ 177 w 1737"/>
                <a:gd name="T97" fmla="*/ 231 h 1664"/>
                <a:gd name="T98" fmla="*/ 135 w 1737"/>
                <a:gd name="T99" fmla="*/ 221 h 1664"/>
                <a:gd name="T100" fmla="*/ 85 w 1737"/>
                <a:gd name="T101" fmla="*/ 232 h 1664"/>
                <a:gd name="T102" fmla="*/ 19 w 1737"/>
                <a:gd name="T103" fmla="*/ 251 h 1664"/>
                <a:gd name="T104" fmla="*/ 23 w 1737"/>
                <a:gd name="T105" fmla="*/ 148 h 1664"/>
                <a:gd name="T106" fmla="*/ 39 w 1737"/>
                <a:gd name="T107" fmla="*/ 44 h 16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37"/>
                <a:gd name="T163" fmla="*/ 0 h 1664"/>
                <a:gd name="T164" fmla="*/ 1737 w 1737"/>
                <a:gd name="T165" fmla="*/ 1664 h 16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37" h="1664">
                  <a:moveTo>
                    <a:pt x="62" y="0"/>
                  </a:moveTo>
                  <a:lnTo>
                    <a:pt x="1382" y="0"/>
                  </a:lnTo>
                  <a:lnTo>
                    <a:pt x="1382" y="25"/>
                  </a:lnTo>
                  <a:lnTo>
                    <a:pt x="1382" y="51"/>
                  </a:lnTo>
                  <a:lnTo>
                    <a:pt x="1382" y="79"/>
                  </a:lnTo>
                  <a:lnTo>
                    <a:pt x="1380" y="105"/>
                  </a:lnTo>
                  <a:lnTo>
                    <a:pt x="1372" y="158"/>
                  </a:lnTo>
                  <a:lnTo>
                    <a:pt x="1363" y="210"/>
                  </a:lnTo>
                  <a:lnTo>
                    <a:pt x="1344" y="315"/>
                  </a:lnTo>
                  <a:lnTo>
                    <a:pt x="1335" y="366"/>
                  </a:lnTo>
                  <a:lnTo>
                    <a:pt x="1331" y="392"/>
                  </a:lnTo>
                  <a:lnTo>
                    <a:pt x="1329" y="417"/>
                  </a:lnTo>
                  <a:lnTo>
                    <a:pt x="1346" y="445"/>
                  </a:lnTo>
                  <a:lnTo>
                    <a:pt x="1380" y="454"/>
                  </a:lnTo>
                  <a:lnTo>
                    <a:pt x="1402" y="439"/>
                  </a:lnTo>
                  <a:lnTo>
                    <a:pt x="1421" y="428"/>
                  </a:lnTo>
                  <a:lnTo>
                    <a:pt x="1438" y="417"/>
                  </a:lnTo>
                  <a:lnTo>
                    <a:pt x="1457" y="409"/>
                  </a:lnTo>
                  <a:lnTo>
                    <a:pt x="1474" y="402"/>
                  </a:lnTo>
                  <a:lnTo>
                    <a:pt x="1491" y="396"/>
                  </a:lnTo>
                  <a:lnTo>
                    <a:pt x="1506" y="394"/>
                  </a:lnTo>
                  <a:lnTo>
                    <a:pt x="1524" y="392"/>
                  </a:lnTo>
                  <a:lnTo>
                    <a:pt x="1539" y="390"/>
                  </a:lnTo>
                  <a:lnTo>
                    <a:pt x="1554" y="392"/>
                  </a:lnTo>
                  <a:lnTo>
                    <a:pt x="1569" y="394"/>
                  </a:lnTo>
                  <a:lnTo>
                    <a:pt x="1584" y="396"/>
                  </a:lnTo>
                  <a:lnTo>
                    <a:pt x="1596" y="400"/>
                  </a:lnTo>
                  <a:lnTo>
                    <a:pt x="1609" y="407"/>
                  </a:lnTo>
                  <a:lnTo>
                    <a:pt x="1622" y="413"/>
                  </a:lnTo>
                  <a:lnTo>
                    <a:pt x="1633" y="422"/>
                  </a:lnTo>
                  <a:lnTo>
                    <a:pt x="1643" y="430"/>
                  </a:lnTo>
                  <a:lnTo>
                    <a:pt x="1654" y="439"/>
                  </a:lnTo>
                  <a:lnTo>
                    <a:pt x="1665" y="450"/>
                  </a:lnTo>
                  <a:lnTo>
                    <a:pt x="1673" y="462"/>
                  </a:lnTo>
                  <a:lnTo>
                    <a:pt x="1682" y="473"/>
                  </a:lnTo>
                  <a:lnTo>
                    <a:pt x="1691" y="486"/>
                  </a:lnTo>
                  <a:lnTo>
                    <a:pt x="1699" y="499"/>
                  </a:lnTo>
                  <a:lnTo>
                    <a:pt x="1706" y="514"/>
                  </a:lnTo>
                  <a:lnTo>
                    <a:pt x="1716" y="544"/>
                  </a:lnTo>
                  <a:lnTo>
                    <a:pt x="1727" y="574"/>
                  </a:lnTo>
                  <a:lnTo>
                    <a:pt x="1731" y="606"/>
                  </a:lnTo>
                  <a:lnTo>
                    <a:pt x="1733" y="623"/>
                  </a:lnTo>
                  <a:lnTo>
                    <a:pt x="1736" y="638"/>
                  </a:lnTo>
                  <a:lnTo>
                    <a:pt x="1736" y="655"/>
                  </a:lnTo>
                  <a:lnTo>
                    <a:pt x="1736" y="672"/>
                  </a:lnTo>
                  <a:lnTo>
                    <a:pt x="1733" y="705"/>
                  </a:lnTo>
                  <a:lnTo>
                    <a:pt x="1731" y="720"/>
                  </a:lnTo>
                  <a:lnTo>
                    <a:pt x="1729" y="735"/>
                  </a:lnTo>
                  <a:lnTo>
                    <a:pt x="1725" y="750"/>
                  </a:lnTo>
                  <a:lnTo>
                    <a:pt x="1721" y="765"/>
                  </a:lnTo>
                  <a:lnTo>
                    <a:pt x="1714" y="780"/>
                  </a:lnTo>
                  <a:lnTo>
                    <a:pt x="1708" y="792"/>
                  </a:lnTo>
                  <a:lnTo>
                    <a:pt x="1701" y="805"/>
                  </a:lnTo>
                  <a:lnTo>
                    <a:pt x="1693" y="818"/>
                  </a:lnTo>
                  <a:lnTo>
                    <a:pt x="1684" y="829"/>
                  </a:lnTo>
                  <a:lnTo>
                    <a:pt x="1676" y="842"/>
                  </a:lnTo>
                  <a:lnTo>
                    <a:pt x="1665" y="852"/>
                  </a:lnTo>
                  <a:lnTo>
                    <a:pt x="1654" y="861"/>
                  </a:lnTo>
                  <a:lnTo>
                    <a:pt x="1643" y="870"/>
                  </a:lnTo>
                  <a:lnTo>
                    <a:pt x="1631" y="878"/>
                  </a:lnTo>
                  <a:lnTo>
                    <a:pt x="1616" y="885"/>
                  </a:lnTo>
                  <a:lnTo>
                    <a:pt x="1601" y="889"/>
                  </a:lnTo>
                  <a:lnTo>
                    <a:pt x="1586" y="893"/>
                  </a:lnTo>
                  <a:lnTo>
                    <a:pt x="1571" y="897"/>
                  </a:lnTo>
                  <a:lnTo>
                    <a:pt x="1554" y="900"/>
                  </a:lnTo>
                  <a:lnTo>
                    <a:pt x="1534" y="900"/>
                  </a:lnTo>
                  <a:lnTo>
                    <a:pt x="1515" y="900"/>
                  </a:lnTo>
                  <a:lnTo>
                    <a:pt x="1496" y="897"/>
                  </a:lnTo>
                  <a:lnTo>
                    <a:pt x="1476" y="893"/>
                  </a:lnTo>
                  <a:lnTo>
                    <a:pt x="1455" y="887"/>
                  </a:lnTo>
                  <a:lnTo>
                    <a:pt x="1434" y="880"/>
                  </a:lnTo>
                  <a:lnTo>
                    <a:pt x="1410" y="872"/>
                  </a:lnTo>
                  <a:lnTo>
                    <a:pt x="1384" y="861"/>
                  </a:lnTo>
                  <a:lnTo>
                    <a:pt x="1359" y="848"/>
                  </a:lnTo>
                  <a:lnTo>
                    <a:pt x="1325" y="859"/>
                  </a:lnTo>
                  <a:lnTo>
                    <a:pt x="1322" y="865"/>
                  </a:lnTo>
                  <a:lnTo>
                    <a:pt x="1320" y="872"/>
                  </a:lnTo>
                  <a:lnTo>
                    <a:pt x="1318" y="878"/>
                  </a:lnTo>
                  <a:lnTo>
                    <a:pt x="1316" y="887"/>
                  </a:lnTo>
                  <a:lnTo>
                    <a:pt x="1316" y="906"/>
                  </a:lnTo>
                  <a:lnTo>
                    <a:pt x="1318" y="930"/>
                  </a:lnTo>
                  <a:lnTo>
                    <a:pt x="1322" y="955"/>
                  </a:lnTo>
                  <a:lnTo>
                    <a:pt x="1327" y="981"/>
                  </a:lnTo>
                  <a:lnTo>
                    <a:pt x="1342" y="1043"/>
                  </a:lnTo>
                  <a:lnTo>
                    <a:pt x="1354" y="1107"/>
                  </a:lnTo>
                  <a:lnTo>
                    <a:pt x="1363" y="1142"/>
                  </a:lnTo>
                  <a:lnTo>
                    <a:pt x="1369" y="1176"/>
                  </a:lnTo>
                  <a:lnTo>
                    <a:pt x="1374" y="1210"/>
                  </a:lnTo>
                  <a:lnTo>
                    <a:pt x="1378" y="1242"/>
                  </a:lnTo>
                  <a:lnTo>
                    <a:pt x="1378" y="1275"/>
                  </a:lnTo>
                  <a:lnTo>
                    <a:pt x="1378" y="1307"/>
                  </a:lnTo>
                  <a:lnTo>
                    <a:pt x="1346" y="1307"/>
                  </a:lnTo>
                  <a:lnTo>
                    <a:pt x="1316" y="1307"/>
                  </a:lnTo>
                  <a:lnTo>
                    <a:pt x="1288" y="1307"/>
                  </a:lnTo>
                  <a:lnTo>
                    <a:pt x="1262" y="1305"/>
                  </a:lnTo>
                  <a:lnTo>
                    <a:pt x="1237" y="1300"/>
                  </a:lnTo>
                  <a:lnTo>
                    <a:pt x="1211" y="1296"/>
                  </a:lnTo>
                  <a:lnTo>
                    <a:pt x="1164" y="1283"/>
                  </a:lnTo>
                  <a:lnTo>
                    <a:pt x="1070" y="1255"/>
                  </a:lnTo>
                  <a:lnTo>
                    <a:pt x="1044" y="1247"/>
                  </a:lnTo>
                  <a:lnTo>
                    <a:pt x="1018" y="1242"/>
                  </a:lnTo>
                  <a:lnTo>
                    <a:pt x="991" y="1236"/>
                  </a:lnTo>
                  <a:lnTo>
                    <a:pt x="961" y="1232"/>
                  </a:lnTo>
                  <a:lnTo>
                    <a:pt x="924" y="1260"/>
                  </a:lnTo>
                  <a:lnTo>
                    <a:pt x="922" y="1264"/>
                  </a:lnTo>
                  <a:lnTo>
                    <a:pt x="922" y="1268"/>
                  </a:lnTo>
                  <a:lnTo>
                    <a:pt x="924" y="1279"/>
                  </a:lnTo>
                  <a:lnTo>
                    <a:pt x="929" y="1294"/>
                  </a:lnTo>
                  <a:lnTo>
                    <a:pt x="933" y="1307"/>
                  </a:lnTo>
                  <a:lnTo>
                    <a:pt x="946" y="1341"/>
                  </a:lnTo>
                  <a:lnTo>
                    <a:pt x="952" y="1360"/>
                  </a:lnTo>
                  <a:lnTo>
                    <a:pt x="958" y="1382"/>
                  </a:lnTo>
                  <a:lnTo>
                    <a:pt x="963" y="1403"/>
                  </a:lnTo>
                  <a:lnTo>
                    <a:pt x="967" y="1425"/>
                  </a:lnTo>
                  <a:lnTo>
                    <a:pt x="967" y="1448"/>
                  </a:lnTo>
                  <a:lnTo>
                    <a:pt x="967" y="1461"/>
                  </a:lnTo>
                  <a:lnTo>
                    <a:pt x="965" y="1472"/>
                  </a:lnTo>
                  <a:lnTo>
                    <a:pt x="963" y="1485"/>
                  </a:lnTo>
                  <a:lnTo>
                    <a:pt x="961" y="1497"/>
                  </a:lnTo>
                  <a:lnTo>
                    <a:pt x="956" y="1510"/>
                  </a:lnTo>
                  <a:lnTo>
                    <a:pt x="952" y="1521"/>
                  </a:lnTo>
                  <a:lnTo>
                    <a:pt x="948" y="1527"/>
                  </a:lnTo>
                  <a:lnTo>
                    <a:pt x="946" y="1534"/>
                  </a:lnTo>
                  <a:lnTo>
                    <a:pt x="937" y="1547"/>
                  </a:lnTo>
                  <a:lnTo>
                    <a:pt x="929" y="1560"/>
                  </a:lnTo>
                  <a:lnTo>
                    <a:pt x="918" y="1572"/>
                  </a:lnTo>
                  <a:lnTo>
                    <a:pt x="909" y="1583"/>
                  </a:lnTo>
                  <a:lnTo>
                    <a:pt x="901" y="1592"/>
                  </a:lnTo>
                  <a:lnTo>
                    <a:pt x="881" y="1609"/>
                  </a:lnTo>
                  <a:lnTo>
                    <a:pt x="871" y="1617"/>
                  </a:lnTo>
                  <a:lnTo>
                    <a:pt x="860" y="1624"/>
                  </a:lnTo>
                  <a:lnTo>
                    <a:pt x="839" y="1635"/>
                  </a:lnTo>
                  <a:lnTo>
                    <a:pt x="817" y="1645"/>
                  </a:lnTo>
                  <a:lnTo>
                    <a:pt x="794" y="1654"/>
                  </a:lnTo>
                  <a:lnTo>
                    <a:pt x="770" y="1658"/>
                  </a:lnTo>
                  <a:lnTo>
                    <a:pt x="747" y="1663"/>
                  </a:lnTo>
                  <a:lnTo>
                    <a:pt x="723" y="1663"/>
                  </a:lnTo>
                  <a:lnTo>
                    <a:pt x="702" y="1663"/>
                  </a:lnTo>
                  <a:lnTo>
                    <a:pt x="678" y="1660"/>
                  </a:lnTo>
                  <a:lnTo>
                    <a:pt x="667" y="1658"/>
                  </a:lnTo>
                  <a:lnTo>
                    <a:pt x="655" y="1654"/>
                  </a:lnTo>
                  <a:lnTo>
                    <a:pt x="633" y="1647"/>
                  </a:lnTo>
                  <a:lnTo>
                    <a:pt x="610" y="1641"/>
                  </a:lnTo>
                  <a:lnTo>
                    <a:pt x="590" y="1630"/>
                  </a:lnTo>
                  <a:lnTo>
                    <a:pt x="569" y="1620"/>
                  </a:lnTo>
                  <a:lnTo>
                    <a:pt x="560" y="1613"/>
                  </a:lnTo>
                  <a:lnTo>
                    <a:pt x="550" y="1607"/>
                  </a:lnTo>
                  <a:lnTo>
                    <a:pt x="533" y="1592"/>
                  </a:lnTo>
                  <a:lnTo>
                    <a:pt x="524" y="1585"/>
                  </a:lnTo>
                  <a:lnTo>
                    <a:pt x="515" y="1577"/>
                  </a:lnTo>
                  <a:lnTo>
                    <a:pt x="509" y="1568"/>
                  </a:lnTo>
                  <a:lnTo>
                    <a:pt x="503" y="1560"/>
                  </a:lnTo>
                  <a:lnTo>
                    <a:pt x="490" y="1542"/>
                  </a:lnTo>
                  <a:lnTo>
                    <a:pt x="479" y="1521"/>
                  </a:lnTo>
                  <a:lnTo>
                    <a:pt x="470" y="1502"/>
                  </a:lnTo>
                  <a:lnTo>
                    <a:pt x="464" y="1480"/>
                  </a:lnTo>
                  <a:lnTo>
                    <a:pt x="462" y="1470"/>
                  </a:lnTo>
                  <a:lnTo>
                    <a:pt x="460" y="1457"/>
                  </a:lnTo>
                  <a:lnTo>
                    <a:pt x="460" y="1446"/>
                  </a:lnTo>
                  <a:lnTo>
                    <a:pt x="458" y="1433"/>
                  </a:lnTo>
                  <a:lnTo>
                    <a:pt x="460" y="1410"/>
                  </a:lnTo>
                  <a:lnTo>
                    <a:pt x="464" y="1384"/>
                  </a:lnTo>
                  <a:lnTo>
                    <a:pt x="468" y="1371"/>
                  </a:lnTo>
                  <a:lnTo>
                    <a:pt x="473" y="1358"/>
                  </a:lnTo>
                  <a:lnTo>
                    <a:pt x="477" y="1345"/>
                  </a:lnTo>
                  <a:lnTo>
                    <a:pt x="483" y="1332"/>
                  </a:lnTo>
                  <a:lnTo>
                    <a:pt x="496" y="1307"/>
                  </a:lnTo>
                  <a:lnTo>
                    <a:pt x="515" y="1279"/>
                  </a:lnTo>
                  <a:lnTo>
                    <a:pt x="500" y="1245"/>
                  </a:lnTo>
                  <a:lnTo>
                    <a:pt x="462" y="1227"/>
                  </a:lnTo>
                  <a:lnTo>
                    <a:pt x="436" y="1230"/>
                  </a:lnTo>
                  <a:lnTo>
                    <a:pt x="410" y="1234"/>
                  </a:lnTo>
                  <a:lnTo>
                    <a:pt x="385" y="1238"/>
                  </a:lnTo>
                  <a:lnTo>
                    <a:pt x="361" y="1245"/>
                  </a:lnTo>
                  <a:lnTo>
                    <a:pt x="314" y="1262"/>
                  </a:lnTo>
                  <a:lnTo>
                    <a:pt x="267" y="1277"/>
                  </a:lnTo>
                  <a:lnTo>
                    <a:pt x="244" y="1285"/>
                  </a:lnTo>
                  <a:lnTo>
                    <a:pt x="218" y="1292"/>
                  </a:lnTo>
                  <a:lnTo>
                    <a:pt x="194" y="1298"/>
                  </a:lnTo>
                  <a:lnTo>
                    <a:pt x="181" y="1300"/>
                  </a:lnTo>
                  <a:lnTo>
                    <a:pt x="169" y="1302"/>
                  </a:lnTo>
                  <a:lnTo>
                    <a:pt x="143" y="1307"/>
                  </a:lnTo>
                  <a:lnTo>
                    <a:pt x="117" y="1307"/>
                  </a:lnTo>
                  <a:lnTo>
                    <a:pt x="89" y="1307"/>
                  </a:lnTo>
                  <a:lnTo>
                    <a:pt x="77" y="1307"/>
                  </a:lnTo>
                  <a:lnTo>
                    <a:pt x="62" y="1307"/>
                  </a:lnTo>
                  <a:lnTo>
                    <a:pt x="62" y="1275"/>
                  </a:lnTo>
                  <a:lnTo>
                    <a:pt x="62" y="1242"/>
                  </a:lnTo>
                  <a:lnTo>
                    <a:pt x="57" y="1210"/>
                  </a:lnTo>
                  <a:lnTo>
                    <a:pt x="53" y="1176"/>
                  </a:lnTo>
                  <a:lnTo>
                    <a:pt x="47" y="1142"/>
                  </a:lnTo>
                  <a:lnTo>
                    <a:pt x="40" y="1107"/>
                  </a:lnTo>
                  <a:lnTo>
                    <a:pt x="25" y="1043"/>
                  </a:lnTo>
                  <a:lnTo>
                    <a:pt x="12" y="981"/>
                  </a:lnTo>
                  <a:lnTo>
                    <a:pt x="2" y="930"/>
                  </a:lnTo>
                  <a:lnTo>
                    <a:pt x="0" y="906"/>
                  </a:lnTo>
                  <a:lnTo>
                    <a:pt x="0" y="887"/>
                  </a:lnTo>
                  <a:lnTo>
                    <a:pt x="4" y="872"/>
                  </a:lnTo>
                  <a:lnTo>
                    <a:pt x="6" y="865"/>
                  </a:lnTo>
                  <a:lnTo>
                    <a:pt x="10" y="859"/>
                  </a:lnTo>
                  <a:lnTo>
                    <a:pt x="44" y="848"/>
                  </a:lnTo>
                  <a:lnTo>
                    <a:pt x="70" y="861"/>
                  </a:lnTo>
                  <a:lnTo>
                    <a:pt x="94" y="872"/>
                  </a:lnTo>
                  <a:lnTo>
                    <a:pt x="117" y="880"/>
                  </a:lnTo>
                  <a:lnTo>
                    <a:pt x="141" y="887"/>
                  </a:lnTo>
                  <a:lnTo>
                    <a:pt x="162" y="893"/>
                  </a:lnTo>
                  <a:lnTo>
                    <a:pt x="181" y="897"/>
                  </a:lnTo>
                  <a:lnTo>
                    <a:pt x="203" y="900"/>
                  </a:lnTo>
                  <a:lnTo>
                    <a:pt x="222" y="900"/>
                  </a:lnTo>
                  <a:lnTo>
                    <a:pt x="239" y="900"/>
                  </a:lnTo>
                  <a:lnTo>
                    <a:pt x="256" y="897"/>
                  </a:lnTo>
                  <a:lnTo>
                    <a:pt x="273" y="893"/>
                  </a:lnTo>
                  <a:lnTo>
                    <a:pt x="288" y="889"/>
                  </a:lnTo>
                  <a:lnTo>
                    <a:pt x="303" y="885"/>
                  </a:lnTo>
                  <a:lnTo>
                    <a:pt x="316" y="878"/>
                  </a:lnTo>
                  <a:lnTo>
                    <a:pt x="329" y="870"/>
                  </a:lnTo>
                  <a:lnTo>
                    <a:pt x="340" y="861"/>
                  </a:lnTo>
                  <a:lnTo>
                    <a:pt x="353" y="852"/>
                  </a:lnTo>
                  <a:lnTo>
                    <a:pt x="361" y="842"/>
                  </a:lnTo>
                  <a:lnTo>
                    <a:pt x="381" y="818"/>
                  </a:lnTo>
                  <a:lnTo>
                    <a:pt x="387" y="805"/>
                  </a:lnTo>
                  <a:lnTo>
                    <a:pt x="396" y="792"/>
                  </a:lnTo>
                  <a:lnTo>
                    <a:pt x="406" y="765"/>
                  </a:lnTo>
                  <a:lnTo>
                    <a:pt x="415" y="735"/>
                  </a:lnTo>
                  <a:lnTo>
                    <a:pt x="417" y="720"/>
                  </a:lnTo>
                  <a:lnTo>
                    <a:pt x="421" y="705"/>
                  </a:lnTo>
                  <a:lnTo>
                    <a:pt x="421" y="687"/>
                  </a:lnTo>
                  <a:lnTo>
                    <a:pt x="423" y="672"/>
                  </a:lnTo>
                  <a:lnTo>
                    <a:pt x="423" y="655"/>
                  </a:lnTo>
                  <a:lnTo>
                    <a:pt x="421" y="638"/>
                  </a:lnTo>
                  <a:lnTo>
                    <a:pt x="419" y="606"/>
                  </a:lnTo>
                  <a:lnTo>
                    <a:pt x="413" y="574"/>
                  </a:lnTo>
                  <a:lnTo>
                    <a:pt x="408" y="559"/>
                  </a:lnTo>
                  <a:lnTo>
                    <a:pt x="404" y="544"/>
                  </a:lnTo>
                  <a:lnTo>
                    <a:pt x="398" y="529"/>
                  </a:lnTo>
                  <a:lnTo>
                    <a:pt x="391" y="514"/>
                  </a:lnTo>
                  <a:lnTo>
                    <a:pt x="385" y="499"/>
                  </a:lnTo>
                  <a:lnTo>
                    <a:pt x="378" y="486"/>
                  </a:lnTo>
                  <a:lnTo>
                    <a:pt x="361" y="462"/>
                  </a:lnTo>
                  <a:lnTo>
                    <a:pt x="351" y="450"/>
                  </a:lnTo>
                  <a:lnTo>
                    <a:pt x="342" y="439"/>
                  </a:lnTo>
                  <a:lnTo>
                    <a:pt x="331" y="430"/>
                  </a:lnTo>
                  <a:lnTo>
                    <a:pt x="321" y="422"/>
                  </a:lnTo>
                  <a:lnTo>
                    <a:pt x="308" y="413"/>
                  </a:lnTo>
                  <a:lnTo>
                    <a:pt x="295" y="407"/>
                  </a:lnTo>
                  <a:lnTo>
                    <a:pt x="282" y="400"/>
                  </a:lnTo>
                  <a:lnTo>
                    <a:pt x="269" y="396"/>
                  </a:lnTo>
                  <a:lnTo>
                    <a:pt x="254" y="394"/>
                  </a:lnTo>
                  <a:lnTo>
                    <a:pt x="239" y="392"/>
                  </a:lnTo>
                  <a:lnTo>
                    <a:pt x="224" y="390"/>
                  </a:lnTo>
                  <a:lnTo>
                    <a:pt x="209" y="392"/>
                  </a:lnTo>
                  <a:lnTo>
                    <a:pt x="192" y="394"/>
                  </a:lnTo>
                  <a:lnTo>
                    <a:pt x="177" y="396"/>
                  </a:lnTo>
                  <a:lnTo>
                    <a:pt x="160" y="402"/>
                  </a:lnTo>
                  <a:lnTo>
                    <a:pt x="141" y="409"/>
                  </a:lnTo>
                  <a:lnTo>
                    <a:pt x="124" y="417"/>
                  </a:lnTo>
                  <a:lnTo>
                    <a:pt x="104" y="428"/>
                  </a:lnTo>
                  <a:lnTo>
                    <a:pt x="85" y="439"/>
                  </a:lnTo>
                  <a:lnTo>
                    <a:pt x="66" y="454"/>
                  </a:lnTo>
                  <a:lnTo>
                    <a:pt x="32" y="445"/>
                  </a:lnTo>
                  <a:lnTo>
                    <a:pt x="12" y="417"/>
                  </a:lnTo>
                  <a:lnTo>
                    <a:pt x="14" y="392"/>
                  </a:lnTo>
                  <a:lnTo>
                    <a:pt x="19" y="366"/>
                  </a:lnTo>
                  <a:lnTo>
                    <a:pt x="29" y="315"/>
                  </a:lnTo>
                  <a:lnTo>
                    <a:pt x="38" y="261"/>
                  </a:lnTo>
                  <a:lnTo>
                    <a:pt x="49" y="210"/>
                  </a:lnTo>
                  <a:lnTo>
                    <a:pt x="57" y="156"/>
                  </a:lnTo>
                  <a:lnTo>
                    <a:pt x="62" y="130"/>
                  </a:lnTo>
                  <a:lnTo>
                    <a:pt x="64" y="102"/>
                  </a:lnTo>
                  <a:lnTo>
                    <a:pt x="64" y="77"/>
                  </a:lnTo>
                  <a:lnTo>
                    <a:pt x="66" y="51"/>
                  </a:lnTo>
                  <a:lnTo>
                    <a:pt x="64" y="25"/>
                  </a:lnTo>
                  <a:lnTo>
                    <a:pt x="62" y="0"/>
                  </a:lnTo>
                </a:path>
              </a:pathLst>
            </a:custGeom>
            <a:solidFill>
              <a:schemeClr val="accent5"/>
            </a:solidFill>
            <a:ln w="19050" cap="rnd" cmpd="sng">
              <a:solidFill>
                <a:schemeClr val="bg1"/>
              </a:solidFill>
              <a:round/>
              <a:headEnd/>
              <a:tailEnd/>
            </a:ln>
          </p:spPr>
          <p:txBody>
            <a:bodyPr anchor="ctr"/>
            <a:lstStyle/>
            <a:p>
              <a:pPr algn="ctr" rtl="1"/>
              <a:r>
                <a:rPr lang="he-IL" b="1" dirty="0" smtClean="0">
                  <a:solidFill>
                    <a:schemeClr val="bg1"/>
                  </a:solidFill>
                </a:rPr>
                <a:t>מס</a:t>
              </a:r>
              <a:endParaRPr lang="he-IL" b="1" dirty="0">
                <a:solidFill>
                  <a:schemeClr val="bg1"/>
                </a:solidFill>
              </a:endParaRPr>
            </a:p>
          </p:txBody>
        </p:sp>
        <p:sp>
          <p:nvSpPr>
            <p:cNvPr id="184" name="Freeform 44"/>
            <p:cNvSpPr>
              <a:spLocks noChangeAspect="1"/>
            </p:cNvSpPr>
            <p:nvPr/>
          </p:nvSpPr>
          <p:spPr bwMode="auto">
            <a:xfrm>
              <a:off x="2341" y="2158"/>
              <a:ext cx="1168" cy="1147"/>
            </a:xfrm>
            <a:custGeom>
              <a:avLst/>
              <a:gdLst>
                <a:gd name="T0" fmla="*/ 41 w 1383"/>
                <a:gd name="T1" fmla="*/ 769 h 1387"/>
                <a:gd name="T2" fmla="*/ 35 w 1383"/>
                <a:gd name="T3" fmla="*/ 719 h 1387"/>
                <a:gd name="T4" fmla="*/ 16 w 1383"/>
                <a:gd name="T5" fmla="*/ 643 h 1387"/>
                <a:gd name="T6" fmla="*/ 0 w 1383"/>
                <a:gd name="T7" fmla="*/ 562 h 1387"/>
                <a:gd name="T8" fmla="*/ 3 w 1383"/>
                <a:gd name="T9" fmla="*/ 536 h 1387"/>
                <a:gd name="T10" fmla="*/ 41 w 1383"/>
                <a:gd name="T11" fmla="*/ 534 h 1387"/>
                <a:gd name="T12" fmla="*/ 84 w 1383"/>
                <a:gd name="T13" fmla="*/ 548 h 1387"/>
                <a:gd name="T14" fmla="*/ 122 w 1383"/>
                <a:gd name="T15" fmla="*/ 556 h 1387"/>
                <a:gd name="T16" fmla="*/ 154 w 1383"/>
                <a:gd name="T17" fmla="*/ 555 h 1387"/>
                <a:gd name="T18" fmla="*/ 181 w 1383"/>
                <a:gd name="T19" fmla="*/ 547 h 1387"/>
                <a:gd name="T20" fmla="*/ 204 w 1383"/>
                <a:gd name="T21" fmla="*/ 534 h 1387"/>
                <a:gd name="T22" fmla="*/ 227 w 1383"/>
                <a:gd name="T23" fmla="*/ 509 h 1387"/>
                <a:gd name="T24" fmla="*/ 243 w 1383"/>
                <a:gd name="T25" fmla="*/ 479 h 1387"/>
                <a:gd name="T26" fmla="*/ 251 w 1383"/>
                <a:gd name="T27" fmla="*/ 445 h 1387"/>
                <a:gd name="T28" fmla="*/ 253 w 1383"/>
                <a:gd name="T29" fmla="*/ 417 h 1387"/>
                <a:gd name="T30" fmla="*/ 247 w 1383"/>
                <a:gd name="T31" fmla="*/ 370 h 1387"/>
                <a:gd name="T32" fmla="*/ 238 w 1383"/>
                <a:gd name="T33" fmla="*/ 345 h 1387"/>
                <a:gd name="T34" fmla="*/ 225 w 1383"/>
                <a:gd name="T35" fmla="*/ 323 h 1387"/>
                <a:gd name="T36" fmla="*/ 204 w 1383"/>
                <a:gd name="T37" fmla="*/ 295 h 1387"/>
                <a:gd name="T38" fmla="*/ 184 w 1383"/>
                <a:gd name="T39" fmla="*/ 280 h 1387"/>
                <a:gd name="T40" fmla="*/ 160 w 1383"/>
                <a:gd name="T41" fmla="*/ 270 h 1387"/>
                <a:gd name="T42" fmla="*/ 133 w 1383"/>
                <a:gd name="T43" fmla="*/ 267 h 1387"/>
                <a:gd name="T44" fmla="*/ 106 w 1383"/>
                <a:gd name="T45" fmla="*/ 270 h 1387"/>
                <a:gd name="T46" fmla="*/ 75 w 1383"/>
                <a:gd name="T47" fmla="*/ 283 h 1387"/>
                <a:gd name="T48" fmla="*/ 40 w 1383"/>
                <a:gd name="T49" fmla="*/ 303 h 1387"/>
                <a:gd name="T50" fmla="*/ 8 w 1383"/>
                <a:gd name="T51" fmla="*/ 267 h 1387"/>
                <a:gd name="T52" fmla="*/ 17 w 1383"/>
                <a:gd name="T53" fmla="*/ 222 h 1387"/>
                <a:gd name="T54" fmla="*/ 35 w 1383"/>
                <a:gd name="T55" fmla="*/ 148 h 1387"/>
                <a:gd name="T56" fmla="*/ 46 w 1383"/>
                <a:gd name="T57" fmla="*/ 88 h 1387"/>
                <a:gd name="T58" fmla="*/ 48 w 1383"/>
                <a:gd name="T59" fmla="*/ 41 h 1387"/>
                <a:gd name="T60" fmla="*/ 99 w 1383"/>
                <a:gd name="T61" fmla="*/ 41 h 1387"/>
                <a:gd name="T62" fmla="*/ 146 w 1383"/>
                <a:gd name="T63" fmla="*/ 31 h 1387"/>
                <a:gd name="T64" fmla="*/ 222 w 1383"/>
                <a:gd name="T65" fmla="*/ 7 h 1387"/>
                <a:gd name="T66" fmla="*/ 266 w 1383"/>
                <a:gd name="T67" fmla="*/ 0 h 1387"/>
                <a:gd name="T68" fmla="*/ 289 w 1383"/>
                <a:gd name="T69" fmla="*/ 2 h 1387"/>
                <a:gd name="T70" fmla="*/ 310 w 1383"/>
                <a:gd name="T71" fmla="*/ 19 h 1387"/>
                <a:gd name="T72" fmla="*/ 307 w 1383"/>
                <a:gd name="T73" fmla="*/ 36 h 1387"/>
                <a:gd name="T74" fmla="*/ 295 w 1383"/>
                <a:gd name="T75" fmla="*/ 55 h 1387"/>
                <a:gd name="T76" fmla="*/ 281 w 1383"/>
                <a:gd name="T77" fmla="*/ 84 h 1387"/>
                <a:gd name="T78" fmla="*/ 278 w 1383"/>
                <a:gd name="T79" fmla="*/ 98 h 1387"/>
                <a:gd name="T80" fmla="*/ 278 w 1383"/>
                <a:gd name="T81" fmla="*/ 121 h 1387"/>
                <a:gd name="T82" fmla="*/ 289 w 1383"/>
                <a:gd name="T83" fmla="*/ 156 h 1387"/>
                <a:gd name="T84" fmla="*/ 304 w 1383"/>
                <a:gd name="T85" fmla="*/ 184 h 1387"/>
                <a:gd name="T86" fmla="*/ 320 w 1383"/>
                <a:gd name="T87" fmla="*/ 203 h 1387"/>
                <a:gd name="T88" fmla="*/ 349 w 1383"/>
                <a:gd name="T89" fmla="*/ 223 h 1387"/>
                <a:gd name="T90" fmla="*/ 383 w 1383"/>
                <a:gd name="T91" fmla="*/ 236 h 1387"/>
                <a:gd name="T92" fmla="*/ 419 w 1383"/>
                <a:gd name="T93" fmla="*/ 242 h 1387"/>
                <a:gd name="T94" fmla="*/ 455 w 1383"/>
                <a:gd name="T95" fmla="*/ 241 h 1387"/>
                <a:gd name="T96" fmla="*/ 491 w 1383"/>
                <a:gd name="T97" fmla="*/ 234 h 1387"/>
                <a:gd name="T98" fmla="*/ 523 w 1383"/>
                <a:gd name="T99" fmla="*/ 220 h 1387"/>
                <a:gd name="T100" fmla="*/ 550 w 1383"/>
                <a:gd name="T101" fmla="*/ 199 h 1387"/>
                <a:gd name="T102" fmla="*/ 566 w 1383"/>
                <a:gd name="T103" fmla="*/ 184 h 1387"/>
                <a:gd name="T104" fmla="*/ 579 w 1383"/>
                <a:gd name="T105" fmla="*/ 159 h 1387"/>
                <a:gd name="T106" fmla="*/ 587 w 1383"/>
                <a:gd name="T107" fmla="*/ 131 h 1387"/>
                <a:gd name="T108" fmla="*/ 586 w 1383"/>
                <a:gd name="T109" fmla="*/ 98 h 1387"/>
                <a:gd name="T110" fmla="*/ 577 w 1383"/>
                <a:gd name="T111" fmla="*/ 71 h 1387"/>
                <a:gd name="T112" fmla="*/ 560 w 1383"/>
                <a:gd name="T113" fmla="*/ 25 h 1387"/>
                <a:gd name="T114" fmla="*/ 575 w 1383"/>
                <a:gd name="T115" fmla="*/ 5 h 1387"/>
                <a:gd name="T116" fmla="*/ 590 w 1383"/>
                <a:gd name="T117" fmla="*/ 3 h 1387"/>
                <a:gd name="T118" fmla="*/ 652 w 1383"/>
                <a:gd name="T119" fmla="*/ 13 h 1387"/>
                <a:gd name="T120" fmla="*/ 764 w 1383"/>
                <a:gd name="T121" fmla="*/ 41 h 1387"/>
                <a:gd name="T122" fmla="*/ 817 w 1383"/>
                <a:gd name="T123" fmla="*/ 45 h 1387"/>
                <a:gd name="T124" fmla="*/ 40 w 1383"/>
                <a:gd name="T125" fmla="*/ 784 h 1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3"/>
                <a:gd name="T190" fmla="*/ 0 h 1387"/>
                <a:gd name="T191" fmla="*/ 1383 w 1383"/>
                <a:gd name="T192" fmla="*/ 1387 h 1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3" h="1387">
                  <a:moveTo>
                    <a:pt x="66" y="1386"/>
                  </a:moveTo>
                  <a:lnTo>
                    <a:pt x="68" y="1375"/>
                  </a:lnTo>
                  <a:lnTo>
                    <a:pt x="68" y="1360"/>
                  </a:lnTo>
                  <a:lnTo>
                    <a:pt x="68" y="1332"/>
                  </a:lnTo>
                  <a:lnTo>
                    <a:pt x="64" y="1302"/>
                  </a:lnTo>
                  <a:lnTo>
                    <a:pt x="59" y="1272"/>
                  </a:lnTo>
                  <a:lnTo>
                    <a:pt x="53" y="1238"/>
                  </a:lnTo>
                  <a:lnTo>
                    <a:pt x="44" y="1206"/>
                  </a:lnTo>
                  <a:lnTo>
                    <a:pt x="27" y="1137"/>
                  </a:lnTo>
                  <a:lnTo>
                    <a:pt x="12" y="1075"/>
                  </a:lnTo>
                  <a:lnTo>
                    <a:pt x="2" y="1019"/>
                  </a:lnTo>
                  <a:lnTo>
                    <a:pt x="0" y="993"/>
                  </a:lnTo>
                  <a:lnTo>
                    <a:pt x="0" y="974"/>
                  </a:lnTo>
                  <a:lnTo>
                    <a:pt x="2" y="955"/>
                  </a:lnTo>
                  <a:lnTo>
                    <a:pt x="6" y="948"/>
                  </a:lnTo>
                  <a:lnTo>
                    <a:pt x="8" y="942"/>
                  </a:lnTo>
                  <a:lnTo>
                    <a:pt x="44" y="931"/>
                  </a:lnTo>
                  <a:lnTo>
                    <a:pt x="68" y="944"/>
                  </a:lnTo>
                  <a:lnTo>
                    <a:pt x="94" y="955"/>
                  </a:lnTo>
                  <a:lnTo>
                    <a:pt x="117" y="963"/>
                  </a:lnTo>
                  <a:lnTo>
                    <a:pt x="139" y="970"/>
                  </a:lnTo>
                  <a:lnTo>
                    <a:pt x="162" y="976"/>
                  </a:lnTo>
                  <a:lnTo>
                    <a:pt x="181" y="981"/>
                  </a:lnTo>
                  <a:lnTo>
                    <a:pt x="201" y="983"/>
                  </a:lnTo>
                  <a:lnTo>
                    <a:pt x="218" y="983"/>
                  </a:lnTo>
                  <a:lnTo>
                    <a:pt x="237" y="983"/>
                  </a:lnTo>
                  <a:lnTo>
                    <a:pt x="254" y="981"/>
                  </a:lnTo>
                  <a:lnTo>
                    <a:pt x="269" y="978"/>
                  </a:lnTo>
                  <a:lnTo>
                    <a:pt x="286" y="974"/>
                  </a:lnTo>
                  <a:lnTo>
                    <a:pt x="299" y="968"/>
                  </a:lnTo>
                  <a:lnTo>
                    <a:pt x="314" y="961"/>
                  </a:lnTo>
                  <a:lnTo>
                    <a:pt x="327" y="953"/>
                  </a:lnTo>
                  <a:lnTo>
                    <a:pt x="338" y="944"/>
                  </a:lnTo>
                  <a:lnTo>
                    <a:pt x="348" y="936"/>
                  </a:lnTo>
                  <a:lnTo>
                    <a:pt x="359" y="925"/>
                  </a:lnTo>
                  <a:lnTo>
                    <a:pt x="378" y="901"/>
                  </a:lnTo>
                  <a:lnTo>
                    <a:pt x="385" y="889"/>
                  </a:lnTo>
                  <a:lnTo>
                    <a:pt x="391" y="876"/>
                  </a:lnTo>
                  <a:lnTo>
                    <a:pt x="404" y="846"/>
                  </a:lnTo>
                  <a:lnTo>
                    <a:pt x="412" y="816"/>
                  </a:lnTo>
                  <a:lnTo>
                    <a:pt x="415" y="801"/>
                  </a:lnTo>
                  <a:lnTo>
                    <a:pt x="417" y="786"/>
                  </a:lnTo>
                  <a:lnTo>
                    <a:pt x="419" y="769"/>
                  </a:lnTo>
                  <a:lnTo>
                    <a:pt x="419" y="754"/>
                  </a:lnTo>
                  <a:lnTo>
                    <a:pt x="419" y="736"/>
                  </a:lnTo>
                  <a:lnTo>
                    <a:pt x="419" y="719"/>
                  </a:lnTo>
                  <a:lnTo>
                    <a:pt x="417" y="687"/>
                  </a:lnTo>
                  <a:lnTo>
                    <a:pt x="410" y="655"/>
                  </a:lnTo>
                  <a:lnTo>
                    <a:pt x="406" y="640"/>
                  </a:lnTo>
                  <a:lnTo>
                    <a:pt x="400" y="625"/>
                  </a:lnTo>
                  <a:lnTo>
                    <a:pt x="395" y="610"/>
                  </a:lnTo>
                  <a:lnTo>
                    <a:pt x="389" y="597"/>
                  </a:lnTo>
                  <a:lnTo>
                    <a:pt x="382" y="584"/>
                  </a:lnTo>
                  <a:lnTo>
                    <a:pt x="374" y="569"/>
                  </a:lnTo>
                  <a:lnTo>
                    <a:pt x="359" y="546"/>
                  </a:lnTo>
                  <a:lnTo>
                    <a:pt x="348" y="533"/>
                  </a:lnTo>
                  <a:lnTo>
                    <a:pt x="338" y="522"/>
                  </a:lnTo>
                  <a:lnTo>
                    <a:pt x="329" y="514"/>
                  </a:lnTo>
                  <a:lnTo>
                    <a:pt x="316" y="505"/>
                  </a:lnTo>
                  <a:lnTo>
                    <a:pt x="305" y="496"/>
                  </a:lnTo>
                  <a:lnTo>
                    <a:pt x="293" y="490"/>
                  </a:lnTo>
                  <a:lnTo>
                    <a:pt x="280" y="484"/>
                  </a:lnTo>
                  <a:lnTo>
                    <a:pt x="267" y="479"/>
                  </a:lnTo>
                  <a:lnTo>
                    <a:pt x="252" y="477"/>
                  </a:lnTo>
                  <a:lnTo>
                    <a:pt x="237" y="475"/>
                  </a:lnTo>
                  <a:lnTo>
                    <a:pt x="222" y="473"/>
                  </a:lnTo>
                  <a:lnTo>
                    <a:pt x="207" y="475"/>
                  </a:lnTo>
                  <a:lnTo>
                    <a:pt x="192" y="477"/>
                  </a:lnTo>
                  <a:lnTo>
                    <a:pt x="175" y="479"/>
                  </a:lnTo>
                  <a:lnTo>
                    <a:pt x="158" y="486"/>
                  </a:lnTo>
                  <a:lnTo>
                    <a:pt x="141" y="492"/>
                  </a:lnTo>
                  <a:lnTo>
                    <a:pt x="124" y="501"/>
                  </a:lnTo>
                  <a:lnTo>
                    <a:pt x="104" y="511"/>
                  </a:lnTo>
                  <a:lnTo>
                    <a:pt x="85" y="522"/>
                  </a:lnTo>
                  <a:lnTo>
                    <a:pt x="66" y="537"/>
                  </a:lnTo>
                  <a:lnTo>
                    <a:pt x="29" y="529"/>
                  </a:lnTo>
                  <a:lnTo>
                    <a:pt x="12" y="501"/>
                  </a:lnTo>
                  <a:lnTo>
                    <a:pt x="14" y="473"/>
                  </a:lnTo>
                  <a:lnTo>
                    <a:pt x="19" y="445"/>
                  </a:lnTo>
                  <a:lnTo>
                    <a:pt x="23" y="419"/>
                  </a:lnTo>
                  <a:lnTo>
                    <a:pt x="29" y="392"/>
                  </a:lnTo>
                  <a:lnTo>
                    <a:pt x="40" y="340"/>
                  </a:lnTo>
                  <a:lnTo>
                    <a:pt x="53" y="287"/>
                  </a:lnTo>
                  <a:lnTo>
                    <a:pt x="59" y="261"/>
                  </a:lnTo>
                  <a:lnTo>
                    <a:pt x="64" y="235"/>
                  </a:lnTo>
                  <a:lnTo>
                    <a:pt x="72" y="182"/>
                  </a:lnTo>
                  <a:lnTo>
                    <a:pt x="77" y="156"/>
                  </a:lnTo>
                  <a:lnTo>
                    <a:pt x="79" y="128"/>
                  </a:lnTo>
                  <a:lnTo>
                    <a:pt x="79" y="100"/>
                  </a:lnTo>
                  <a:lnTo>
                    <a:pt x="79" y="74"/>
                  </a:lnTo>
                  <a:lnTo>
                    <a:pt x="109" y="74"/>
                  </a:lnTo>
                  <a:lnTo>
                    <a:pt x="136" y="74"/>
                  </a:lnTo>
                  <a:lnTo>
                    <a:pt x="164" y="74"/>
                  </a:lnTo>
                  <a:lnTo>
                    <a:pt x="192" y="70"/>
                  </a:lnTo>
                  <a:lnTo>
                    <a:pt x="218" y="64"/>
                  </a:lnTo>
                  <a:lnTo>
                    <a:pt x="243" y="55"/>
                  </a:lnTo>
                  <a:lnTo>
                    <a:pt x="295" y="38"/>
                  </a:lnTo>
                  <a:lnTo>
                    <a:pt x="346" y="19"/>
                  </a:lnTo>
                  <a:lnTo>
                    <a:pt x="370" y="12"/>
                  </a:lnTo>
                  <a:lnTo>
                    <a:pt x="395" y="6"/>
                  </a:lnTo>
                  <a:lnTo>
                    <a:pt x="419" y="2"/>
                  </a:lnTo>
                  <a:lnTo>
                    <a:pt x="442" y="0"/>
                  </a:lnTo>
                  <a:lnTo>
                    <a:pt x="455" y="0"/>
                  </a:lnTo>
                  <a:lnTo>
                    <a:pt x="466" y="2"/>
                  </a:lnTo>
                  <a:lnTo>
                    <a:pt x="479" y="2"/>
                  </a:lnTo>
                  <a:lnTo>
                    <a:pt x="489" y="6"/>
                  </a:lnTo>
                  <a:lnTo>
                    <a:pt x="513" y="27"/>
                  </a:lnTo>
                  <a:lnTo>
                    <a:pt x="515" y="34"/>
                  </a:lnTo>
                  <a:lnTo>
                    <a:pt x="515" y="40"/>
                  </a:lnTo>
                  <a:lnTo>
                    <a:pt x="513" y="53"/>
                  </a:lnTo>
                  <a:lnTo>
                    <a:pt x="509" y="64"/>
                  </a:lnTo>
                  <a:lnTo>
                    <a:pt x="502" y="74"/>
                  </a:lnTo>
                  <a:lnTo>
                    <a:pt x="496" y="87"/>
                  </a:lnTo>
                  <a:lnTo>
                    <a:pt x="489" y="98"/>
                  </a:lnTo>
                  <a:lnTo>
                    <a:pt x="477" y="126"/>
                  </a:lnTo>
                  <a:lnTo>
                    <a:pt x="470" y="141"/>
                  </a:lnTo>
                  <a:lnTo>
                    <a:pt x="466" y="147"/>
                  </a:lnTo>
                  <a:lnTo>
                    <a:pt x="464" y="156"/>
                  </a:lnTo>
                  <a:lnTo>
                    <a:pt x="462" y="164"/>
                  </a:lnTo>
                  <a:lnTo>
                    <a:pt x="462" y="173"/>
                  </a:lnTo>
                  <a:lnTo>
                    <a:pt x="459" y="182"/>
                  </a:lnTo>
                  <a:lnTo>
                    <a:pt x="459" y="192"/>
                  </a:lnTo>
                  <a:lnTo>
                    <a:pt x="462" y="214"/>
                  </a:lnTo>
                  <a:lnTo>
                    <a:pt x="466" y="237"/>
                  </a:lnTo>
                  <a:lnTo>
                    <a:pt x="472" y="263"/>
                  </a:lnTo>
                  <a:lnTo>
                    <a:pt x="479" y="276"/>
                  </a:lnTo>
                  <a:lnTo>
                    <a:pt x="485" y="291"/>
                  </a:lnTo>
                  <a:lnTo>
                    <a:pt x="494" y="310"/>
                  </a:lnTo>
                  <a:lnTo>
                    <a:pt x="504" y="327"/>
                  </a:lnTo>
                  <a:lnTo>
                    <a:pt x="511" y="336"/>
                  </a:lnTo>
                  <a:lnTo>
                    <a:pt x="517" y="344"/>
                  </a:lnTo>
                  <a:lnTo>
                    <a:pt x="532" y="359"/>
                  </a:lnTo>
                  <a:lnTo>
                    <a:pt x="547" y="372"/>
                  </a:lnTo>
                  <a:lnTo>
                    <a:pt x="562" y="383"/>
                  </a:lnTo>
                  <a:lnTo>
                    <a:pt x="579" y="394"/>
                  </a:lnTo>
                  <a:lnTo>
                    <a:pt x="599" y="404"/>
                  </a:lnTo>
                  <a:lnTo>
                    <a:pt x="616" y="411"/>
                  </a:lnTo>
                  <a:lnTo>
                    <a:pt x="635" y="417"/>
                  </a:lnTo>
                  <a:lnTo>
                    <a:pt x="654" y="422"/>
                  </a:lnTo>
                  <a:lnTo>
                    <a:pt x="676" y="426"/>
                  </a:lnTo>
                  <a:lnTo>
                    <a:pt x="695" y="428"/>
                  </a:lnTo>
                  <a:lnTo>
                    <a:pt x="714" y="428"/>
                  </a:lnTo>
                  <a:lnTo>
                    <a:pt x="735" y="428"/>
                  </a:lnTo>
                  <a:lnTo>
                    <a:pt x="755" y="426"/>
                  </a:lnTo>
                  <a:lnTo>
                    <a:pt x="776" y="424"/>
                  </a:lnTo>
                  <a:lnTo>
                    <a:pt x="795" y="419"/>
                  </a:lnTo>
                  <a:lnTo>
                    <a:pt x="815" y="413"/>
                  </a:lnTo>
                  <a:lnTo>
                    <a:pt x="832" y="407"/>
                  </a:lnTo>
                  <a:lnTo>
                    <a:pt x="851" y="398"/>
                  </a:lnTo>
                  <a:lnTo>
                    <a:pt x="868" y="389"/>
                  </a:lnTo>
                  <a:lnTo>
                    <a:pt x="883" y="379"/>
                  </a:lnTo>
                  <a:lnTo>
                    <a:pt x="900" y="366"/>
                  </a:lnTo>
                  <a:lnTo>
                    <a:pt x="913" y="353"/>
                  </a:lnTo>
                  <a:lnTo>
                    <a:pt x="919" y="347"/>
                  </a:lnTo>
                  <a:lnTo>
                    <a:pt x="926" y="340"/>
                  </a:lnTo>
                  <a:lnTo>
                    <a:pt x="939" y="325"/>
                  </a:lnTo>
                  <a:lnTo>
                    <a:pt x="949" y="308"/>
                  </a:lnTo>
                  <a:lnTo>
                    <a:pt x="958" y="291"/>
                  </a:lnTo>
                  <a:lnTo>
                    <a:pt x="962" y="280"/>
                  </a:lnTo>
                  <a:lnTo>
                    <a:pt x="964" y="272"/>
                  </a:lnTo>
                  <a:lnTo>
                    <a:pt x="971" y="252"/>
                  </a:lnTo>
                  <a:lnTo>
                    <a:pt x="975" y="231"/>
                  </a:lnTo>
                  <a:lnTo>
                    <a:pt x="975" y="201"/>
                  </a:lnTo>
                  <a:lnTo>
                    <a:pt x="975" y="186"/>
                  </a:lnTo>
                  <a:lnTo>
                    <a:pt x="973" y="173"/>
                  </a:lnTo>
                  <a:lnTo>
                    <a:pt x="971" y="160"/>
                  </a:lnTo>
                  <a:lnTo>
                    <a:pt x="966" y="149"/>
                  </a:lnTo>
                  <a:lnTo>
                    <a:pt x="958" y="126"/>
                  </a:lnTo>
                  <a:lnTo>
                    <a:pt x="941" y="81"/>
                  </a:lnTo>
                  <a:lnTo>
                    <a:pt x="932" y="57"/>
                  </a:lnTo>
                  <a:lnTo>
                    <a:pt x="930" y="44"/>
                  </a:lnTo>
                  <a:lnTo>
                    <a:pt x="928" y="32"/>
                  </a:lnTo>
                  <a:lnTo>
                    <a:pt x="945" y="10"/>
                  </a:lnTo>
                  <a:lnTo>
                    <a:pt x="954" y="8"/>
                  </a:lnTo>
                  <a:lnTo>
                    <a:pt x="962" y="6"/>
                  </a:lnTo>
                  <a:lnTo>
                    <a:pt x="971" y="6"/>
                  </a:lnTo>
                  <a:lnTo>
                    <a:pt x="981" y="6"/>
                  </a:lnTo>
                  <a:lnTo>
                    <a:pt x="1001" y="6"/>
                  </a:lnTo>
                  <a:lnTo>
                    <a:pt x="1026" y="10"/>
                  </a:lnTo>
                  <a:lnTo>
                    <a:pt x="1082" y="23"/>
                  </a:lnTo>
                  <a:lnTo>
                    <a:pt x="1142" y="38"/>
                  </a:lnTo>
                  <a:lnTo>
                    <a:pt x="1206" y="55"/>
                  </a:lnTo>
                  <a:lnTo>
                    <a:pt x="1268" y="72"/>
                  </a:lnTo>
                  <a:lnTo>
                    <a:pt x="1300" y="74"/>
                  </a:lnTo>
                  <a:lnTo>
                    <a:pt x="1328" y="79"/>
                  </a:lnTo>
                  <a:lnTo>
                    <a:pt x="1356" y="81"/>
                  </a:lnTo>
                  <a:lnTo>
                    <a:pt x="1382" y="81"/>
                  </a:lnTo>
                  <a:lnTo>
                    <a:pt x="1382" y="1386"/>
                  </a:lnTo>
                  <a:lnTo>
                    <a:pt x="66" y="1386"/>
                  </a:lnTo>
                </a:path>
              </a:pathLst>
            </a:custGeom>
            <a:solidFill>
              <a:schemeClr val="accent4"/>
            </a:solidFill>
            <a:ln w="19050" cap="rnd" cmpd="sng">
              <a:solidFill>
                <a:schemeClr val="bg1"/>
              </a:solidFill>
              <a:round/>
              <a:headEnd/>
              <a:tailEnd/>
            </a:ln>
          </p:spPr>
          <p:txBody>
            <a:bodyPr anchor="ctr"/>
            <a:lstStyle/>
            <a:p>
              <a:pPr algn="r" rtl="1"/>
              <a:r>
                <a:rPr lang="he-IL" b="1" dirty="0" smtClean="0">
                  <a:solidFill>
                    <a:schemeClr val="bg1"/>
                  </a:solidFill>
                </a:rPr>
                <a:t>התאמות</a:t>
              </a:r>
            </a:p>
            <a:p>
              <a:pPr algn="r" rtl="1"/>
              <a:r>
                <a:rPr lang="he-IL" b="1" dirty="0" smtClean="0">
                  <a:solidFill>
                    <a:schemeClr val="bg1"/>
                  </a:solidFill>
                </a:rPr>
                <a:t>(רכוש נוסף)</a:t>
              </a:r>
              <a:endParaRPr lang="he-IL" b="1" dirty="0">
                <a:solidFill>
                  <a:schemeClr val="bg1"/>
                </a:solidFill>
              </a:endParaRPr>
            </a:p>
          </p:txBody>
        </p:sp>
        <p:sp>
          <p:nvSpPr>
            <p:cNvPr id="185" name="Freeform 45"/>
            <p:cNvSpPr>
              <a:spLocks noChangeAspect="1"/>
            </p:cNvSpPr>
            <p:nvPr/>
          </p:nvSpPr>
          <p:spPr bwMode="auto">
            <a:xfrm>
              <a:off x="1229" y="2158"/>
              <a:ext cx="1466" cy="1151"/>
            </a:xfrm>
            <a:custGeom>
              <a:avLst/>
              <a:gdLst>
                <a:gd name="T0" fmla="*/ 37 w 1737"/>
                <a:gd name="T1" fmla="*/ 739 h 1392"/>
                <a:gd name="T2" fmla="*/ 7 w 1737"/>
                <a:gd name="T3" fmla="*/ 608 h 1392"/>
                <a:gd name="T4" fmla="*/ 0 w 1737"/>
                <a:gd name="T5" fmla="*/ 545 h 1392"/>
                <a:gd name="T6" fmla="*/ 41 w 1737"/>
                <a:gd name="T7" fmla="*/ 534 h 1392"/>
                <a:gd name="T8" fmla="*/ 109 w 1737"/>
                <a:gd name="T9" fmla="*/ 554 h 1392"/>
                <a:gd name="T10" fmla="*/ 163 w 1737"/>
                <a:gd name="T11" fmla="*/ 552 h 1392"/>
                <a:gd name="T12" fmla="*/ 204 w 1737"/>
                <a:gd name="T13" fmla="*/ 534 h 1392"/>
                <a:gd name="T14" fmla="*/ 236 w 1737"/>
                <a:gd name="T15" fmla="*/ 494 h 1392"/>
                <a:gd name="T16" fmla="*/ 252 w 1737"/>
                <a:gd name="T17" fmla="*/ 435 h 1392"/>
                <a:gd name="T18" fmla="*/ 246 w 1737"/>
                <a:gd name="T19" fmla="*/ 370 h 1392"/>
                <a:gd name="T20" fmla="*/ 230 w 1737"/>
                <a:gd name="T21" fmla="*/ 329 h 1392"/>
                <a:gd name="T22" fmla="*/ 198 w 1737"/>
                <a:gd name="T23" fmla="*/ 289 h 1392"/>
                <a:gd name="T24" fmla="*/ 160 w 1737"/>
                <a:gd name="T25" fmla="*/ 271 h 1392"/>
                <a:gd name="T26" fmla="*/ 116 w 1737"/>
                <a:gd name="T27" fmla="*/ 269 h 1392"/>
                <a:gd name="T28" fmla="*/ 62 w 1737"/>
                <a:gd name="T29" fmla="*/ 289 h 1392"/>
                <a:gd name="T30" fmla="*/ 7 w 1737"/>
                <a:gd name="T31" fmla="*/ 267 h 1392"/>
                <a:gd name="T32" fmla="*/ 30 w 1737"/>
                <a:gd name="T33" fmla="*/ 165 h 1392"/>
                <a:gd name="T34" fmla="*/ 46 w 1737"/>
                <a:gd name="T35" fmla="*/ 60 h 1392"/>
                <a:gd name="T36" fmla="*/ 95 w 1737"/>
                <a:gd name="T37" fmla="*/ 45 h 1392"/>
                <a:gd name="T38" fmla="*/ 198 w 1737"/>
                <a:gd name="T39" fmla="*/ 17 h 1392"/>
                <a:gd name="T40" fmla="*/ 279 w 1737"/>
                <a:gd name="T41" fmla="*/ 0 h 1392"/>
                <a:gd name="T42" fmla="*/ 304 w 1737"/>
                <a:gd name="T43" fmla="*/ 52 h 1392"/>
                <a:gd name="T44" fmla="*/ 287 w 1737"/>
                <a:gd name="T45" fmla="*/ 96 h 1392"/>
                <a:gd name="T46" fmla="*/ 289 w 1737"/>
                <a:gd name="T47" fmla="*/ 148 h 1392"/>
                <a:gd name="T48" fmla="*/ 311 w 1737"/>
                <a:gd name="T49" fmla="*/ 188 h 1392"/>
                <a:gd name="T50" fmla="*/ 358 w 1737"/>
                <a:gd name="T51" fmla="*/ 225 h 1392"/>
                <a:gd name="T52" fmla="*/ 403 w 1737"/>
                <a:gd name="T53" fmla="*/ 241 h 1392"/>
                <a:gd name="T54" fmla="*/ 458 w 1737"/>
                <a:gd name="T55" fmla="*/ 246 h 1392"/>
                <a:gd name="T56" fmla="*/ 519 w 1737"/>
                <a:gd name="T57" fmla="*/ 227 h 1392"/>
                <a:gd name="T58" fmla="*/ 550 w 1737"/>
                <a:gd name="T59" fmla="*/ 206 h 1392"/>
                <a:gd name="T60" fmla="*/ 582 w 1737"/>
                <a:gd name="T61" fmla="*/ 165 h 1392"/>
                <a:gd name="T62" fmla="*/ 591 w 1737"/>
                <a:gd name="T63" fmla="*/ 124 h 1392"/>
                <a:gd name="T64" fmla="*/ 582 w 1737"/>
                <a:gd name="T65" fmla="*/ 74 h 1392"/>
                <a:gd name="T66" fmla="*/ 564 w 1737"/>
                <a:gd name="T67" fmla="*/ 21 h 1392"/>
                <a:gd name="T68" fmla="*/ 652 w 1737"/>
                <a:gd name="T69" fmla="*/ 14 h 1392"/>
                <a:gd name="T70" fmla="*/ 771 w 1737"/>
                <a:gd name="T71" fmla="*/ 44 h 1392"/>
                <a:gd name="T72" fmla="*/ 838 w 1737"/>
                <a:gd name="T73" fmla="*/ 60 h 1392"/>
                <a:gd name="T74" fmla="*/ 830 w 1737"/>
                <a:gd name="T75" fmla="*/ 136 h 1392"/>
                <a:gd name="T76" fmla="*/ 800 w 1737"/>
                <a:gd name="T77" fmla="*/ 270 h 1392"/>
                <a:gd name="T78" fmla="*/ 854 w 1737"/>
                <a:gd name="T79" fmla="*/ 292 h 1392"/>
                <a:gd name="T80" fmla="*/ 907 w 1737"/>
                <a:gd name="T81" fmla="*/ 273 h 1392"/>
                <a:gd name="T82" fmla="*/ 952 w 1737"/>
                <a:gd name="T83" fmla="*/ 274 h 1392"/>
                <a:gd name="T84" fmla="*/ 989 w 1737"/>
                <a:gd name="T85" fmla="*/ 293 h 1392"/>
                <a:gd name="T86" fmla="*/ 1016 w 1737"/>
                <a:gd name="T87" fmla="*/ 325 h 1392"/>
                <a:gd name="T88" fmla="*/ 1042 w 1737"/>
                <a:gd name="T89" fmla="*/ 391 h 1392"/>
                <a:gd name="T90" fmla="*/ 1042 w 1737"/>
                <a:gd name="T91" fmla="*/ 447 h 1392"/>
                <a:gd name="T92" fmla="*/ 1031 w 1737"/>
                <a:gd name="T93" fmla="*/ 489 h 1392"/>
                <a:gd name="T94" fmla="*/ 1008 w 1737"/>
                <a:gd name="T95" fmla="*/ 526 h 1392"/>
                <a:gd name="T96" fmla="*/ 971 w 1737"/>
                <a:gd name="T97" fmla="*/ 551 h 1392"/>
                <a:gd name="T98" fmla="*/ 922 w 1737"/>
                <a:gd name="T99" fmla="*/ 559 h 1392"/>
                <a:gd name="T100" fmla="*/ 862 w 1737"/>
                <a:gd name="T101" fmla="*/ 547 h 1392"/>
                <a:gd name="T102" fmla="*/ 795 w 1737"/>
                <a:gd name="T103" fmla="*/ 539 h 1392"/>
                <a:gd name="T104" fmla="*/ 793 w 1737"/>
                <a:gd name="T105" fmla="*/ 571 h 1392"/>
                <a:gd name="T106" fmla="*/ 819 w 1737"/>
                <a:gd name="T107" fmla="*/ 685 h 1392"/>
                <a:gd name="T108" fmla="*/ 832 w 1737"/>
                <a:gd name="T109" fmla="*/ 780 h 13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37"/>
                <a:gd name="T166" fmla="*/ 0 h 1392"/>
                <a:gd name="T167" fmla="*/ 1737 w 1737"/>
                <a:gd name="T168" fmla="*/ 1392 h 13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37" h="1392">
                  <a:moveTo>
                    <a:pt x="66" y="1391"/>
                  </a:moveTo>
                  <a:lnTo>
                    <a:pt x="68" y="1380"/>
                  </a:lnTo>
                  <a:lnTo>
                    <a:pt x="68" y="1367"/>
                  </a:lnTo>
                  <a:lnTo>
                    <a:pt x="66" y="1339"/>
                  </a:lnTo>
                  <a:lnTo>
                    <a:pt x="62" y="1307"/>
                  </a:lnTo>
                  <a:lnTo>
                    <a:pt x="57" y="1275"/>
                  </a:lnTo>
                  <a:lnTo>
                    <a:pt x="51" y="1243"/>
                  </a:lnTo>
                  <a:lnTo>
                    <a:pt x="42" y="1208"/>
                  </a:lnTo>
                  <a:lnTo>
                    <a:pt x="27" y="1140"/>
                  </a:lnTo>
                  <a:lnTo>
                    <a:pt x="12" y="1075"/>
                  </a:lnTo>
                  <a:lnTo>
                    <a:pt x="6" y="1045"/>
                  </a:lnTo>
                  <a:lnTo>
                    <a:pt x="2" y="1018"/>
                  </a:lnTo>
                  <a:lnTo>
                    <a:pt x="0" y="994"/>
                  </a:lnTo>
                  <a:lnTo>
                    <a:pt x="0" y="973"/>
                  </a:lnTo>
                  <a:lnTo>
                    <a:pt x="0" y="964"/>
                  </a:lnTo>
                  <a:lnTo>
                    <a:pt x="2" y="955"/>
                  </a:lnTo>
                  <a:lnTo>
                    <a:pt x="4" y="949"/>
                  </a:lnTo>
                  <a:lnTo>
                    <a:pt x="8" y="943"/>
                  </a:lnTo>
                  <a:lnTo>
                    <a:pt x="42" y="932"/>
                  </a:lnTo>
                  <a:lnTo>
                    <a:pt x="68" y="945"/>
                  </a:lnTo>
                  <a:lnTo>
                    <a:pt x="92" y="955"/>
                  </a:lnTo>
                  <a:lnTo>
                    <a:pt x="115" y="964"/>
                  </a:lnTo>
                  <a:lnTo>
                    <a:pt x="139" y="970"/>
                  </a:lnTo>
                  <a:lnTo>
                    <a:pt x="160" y="977"/>
                  </a:lnTo>
                  <a:lnTo>
                    <a:pt x="181" y="979"/>
                  </a:lnTo>
                  <a:lnTo>
                    <a:pt x="201" y="981"/>
                  </a:lnTo>
                  <a:lnTo>
                    <a:pt x="220" y="983"/>
                  </a:lnTo>
                  <a:lnTo>
                    <a:pt x="237" y="983"/>
                  </a:lnTo>
                  <a:lnTo>
                    <a:pt x="254" y="981"/>
                  </a:lnTo>
                  <a:lnTo>
                    <a:pt x="271" y="977"/>
                  </a:lnTo>
                  <a:lnTo>
                    <a:pt x="286" y="973"/>
                  </a:lnTo>
                  <a:lnTo>
                    <a:pt x="301" y="968"/>
                  </a:lnTo>
                  <a:lnTo>
                    <a:pt x="314" y="960"/>
                  </a:lnTo>
                  <a:lnTo>
                    <a:pt x="327" y="953"/>
                  </a:lnTo>
                  <a:lnTo>
                    <a:pt x="340" y="945"/>
                  </a:lnTo>
                  <a:lnTo>
                    <a:pt x="351" y="934"/>
                  </a:lnTo>
                  <a:lnTo>
                    <a:pt x="361" y="923"/>
                  </a:lnTo>
                  <a:lnTo>
                    <a:pt x="378" y="900"/>
                  </a:lnTo>
                  <a:lnTo>
                    <a:pt x="387" y="889"/>
                  </a:lnTo>
                  <a:lnTo>
                    <a:pt x="393" y="874"/>
                  </a:lnTo>
                  <a:lnTo>
                    <a:pt x="404" y="846"/>
                  </a:lnTo>
                  <a:lnTo>
                    <a:pt x="413" y="816"/>
                  </a:lnTo>
                  <a:lnTo>
                    <a:pt x="417" y="801"/>
                  </a:lnTo>
                  <a:lnTo>
                    <a:pt x="419" y="784"/>
                  </a:lnTo>
                  <a:lnTo>
                    <a:pt x="419" y="769"/>
                  </a:lnTo>
                  <a:lnTo>
                    <a:pt x="421" y="752"/>
                  </a:lnTo>
                  <a:lnTo>
                    <a:pt x="421" y="737"/>
                  </a:lnTo>
                  <a:lnTo>
                    <a:pt x="421" y="720"/>
                  </a:lnTo>
                  <a:lnTo>
                    <a:pt x="417" y="687"/>
                  </a:lnTo>
                  <a:lnTo>
                    <a:pt x="410" y="655"/>
                  </a:lnTo>
                  <a:lnTo>
                    <a:pt x="406" y="640"/>
                  </a:lnTo>
                  <a:lnTo>
                    <a:pt x="402" y="623"/>
                  </a:lnTo>
                  <a:lnTo>
                    <a:pt x="396" y="608"/>
                  </a:lnTo>
                  <a:lnTo>
                    <a:pt x="389" y="597"/>
                  </a:lnTo>
                  <a:lnTo>
                    <a:pt x="383" y="582"/>
                  </a:lnTo>
                  <a:lnTo>
                    <a:pt x="376" y="570"/>
                  </a:lnTo>
                  <a:lnTo>
                    <a:pt x="359" y="544"/>
                  </a:lnTo>
                  <a:lnTo>
                    <a:pt x="351" y="533"/>
                  </a:lnTo>
                  <a:lnTo>
                    <a:pt x="340" y="522"/>
                  </a:lnTo>
                  <a:lnTo>
                    <a:pt x="329" y="512"/>
                  </a:lnTo>
                  <a:lnTo>
                    <a:pt x="318" y="503"/>
                  </a:lnTo>
                  <a:lnTo>
                    <a:pt x="306" y="497"/>
                  </a:lnTo>
                  <a:lnTo>
                    <a:pt x="293" y="490"/>
                  </a:lnTo>
                  <a:lnTo>
                    <a:pt x="280" y="484"/>
                  </a:lnTo>
                  <a:lnTo>
                    <a:pt x="267" y="480"/>
                  </a:lnTo>
                  <a:lnTo>
                    <a:pt x="252" y="475"/>
                  </a:lnTo>
                  <a:lnTo>
                    <a:pt x="239" y="473"/>
                  </a:lnTo>
                  <a:lnTo>
                    <a:pt x="224" y="473"/>
                  </a:lnTo>
                  <a:lnTo>
                    <a:pt x="207" y="473"/>
                  </a:lnTo>
                  <a:lnTo>
                    <a:pt x="192" y="475"/>
                  </a:lnTo>
                  <a:lnTo>
                    <a:pt x="175" y="480"/>
                  </a:lnTo>
                  <a:lnTo>
                    <a:pt x="158" y="484"/>
                  </a:lnTo>
                  <a:lnTo>
                    <a:pt x="139" y="492"/>
                  </a:lnTo>
                  <a:lnTo>
                    <a:pt x="122" y="501"/>
                  </a:lnTo>
                  <a:lnTo>
                    <a:pt x="102" y="510"/>
                  </a:lnTo>
                  <a:lnTo>
                    <a:pt x="83" y="522"/>
                  </a:lnTo>
                  <a:lnTo>
                    <a:pt x="64" y="537"/>
                  </a:lnTo>
                  <a:lnTo>
                    <a:pt x="29" y="529"/>
                  </a:lnTo>
                  <a:lnTo>
                    <a:pt x="10" y="501"/>
                  </a:lnTo>
                  <a:lnTo>
                    <a:pt x="12" y="473"/>
                  </a:lnTo>
                  <a:lnTo>
                    <a:pt x="17" y="447"/>
                  </a:lnTo>
                  <a:lnTo>
                    <a:pt x="21" y="420"/>
                  </a:lnTo>
                  <a:lnTo>
                    <a:pt x="27" y="394"/>
                  </a:lnTo>
                  <a:lnTo>
                    <a:pt x="40" y="342"/>
                  </a:lnTo>
                  <a:lnTo>
                    <a:pt x="51" y="291"/>
                  </a:lnTo>
                  <a:lnTo>
                    <a:pt x="64" y="237"/>
                  </a:lnTo>
                  <a:lnTo>
                    <a:pt x="72" y="186"/>
                  </a:lnTo>
                  <a:lnTo>
                    <a:pt x="74" y="160"/>
                  </a:lnTo>
                  <a:lnTo>
                    <a:pt x="77" y="132"/>
                  </a:lnTo>
                  <a:lnTo>
                    <a:pt x="77" y="107"/>
                  </a:lnTo>
                  <a:lnTo>
                    <a:pt x="77" y="79"/>
                  </a:lnTo>
                  <a:lnTo>
                    <a:pt x="104" y="81"/>
                  </a:lnTo>
                  <a:lnTo>
                    <a:pt x="119" y="81"/>
                  </a:lnTo>
                  <a:lnTo>
                    <a:pt x="132" y="79"/>
                  </a:lnTo>
                  <a:lnTo>
                    <a:pt x="158" y="79"/>
                  </a:lnTo>
                  <a:lnTo>
                    <a:pt x="184" y="75"/>
                  </a:lnTo>
                  <a:lnTo>
                    <a:pt x="209" y="70"/>
                  </a:lnTo>
                  <a:lnTo>
                    <a:pt x="233" y="64"/>
                  </a:lnTo>
                  <a:lnTo>
                    <a:pt x="282" y="47"/>
                  </a:lnTo>
                  <a:lnTo>
                    <a:pt x="329" y="32"/>
                  </a:lnTo>
                  <a:lnTo>
                    <a:pt x="376" y="17"/>
                  </a:lnTo>
                  <a:lnTo>
                    <a:pt x="400" y="10"/>
                  </a:lnTo>
                  <a:lnTo>
                    <a:pt x="425" y="6"/>
                  </a:lnTo>
                  <a:lnTo>
                    <a:pt x="451" y="2"/>
                  </a:lnTo>
                  <a:lnTo>
                    <a:pt x="464" y="0"/>
                  </a:lnTo>
                  <a:lnTo>
                    <a:pt x="477" y="0"/>
                  </a:lnTo>
                  <a:lnTo>
                    <a:pt x="515" y="17"/>
                  </a:lnTo>
                  <a:lnTo>
                    <a:pt x="530" y="51"/>
                  </a:lnTo>
                  <a:lnTo>
                    <a:pt x="511" y="79"/>
                  </a:lnTo>
                  <a:lnTo>
                    <a:pt x="505" y="92"/>
                  </a:lnTo>
                  <a:lnTo>
                    <a:pt x="498" y="105"/>
                  </a:lnTo>
                  <a:lnTo>
                    <a:pt x="488" y="130"/>
                  </a:lnTo>
                  <a:lnTo>
                    <a:pt x="483" y="143"/>
                  </a:lnTo>
                  <a:lnTo>
                    <a:pt x="479" y="156"/>
                  </a:lnTo>
                  <a:lnTo>
                    <a:pt x="477" y="169"/>
                  </a:lnTo>
                  <a:lnTo>
                    <a:pt x="475" y="182"/>
                  </a:lnTo>
                  <a:lnTo>
                    <a:pt x="473" y="205"/>
                  </a:lnTo>
                  <a:lnTo>
                    <a:pt x="475" y="229"/>
                  </a:lnTo>
                  <a:lnTo>
                    <a:pt x="479" y="252"/>
                  </a:lnTo>
                  <a:lnTo>
                    <a:pt x="481" y="263"/>
                  </a:lnTo>
                  <a:lnTo>
                    <a:pt x="485" y="274"/>
                  </a:lnTo>
                  <a:lnTo>
                    <a:pt x="494" y="293"/>
                  </a:lnTo>
                  <a:lnTo>
                    <a:pt x="505" y="315"/>
                  </a:lnTo>
                  <a:lnTo>
                    <a:pt x="511" y="323"/>
                  </a:lnTo>
                  <a:lnTo>
                    <a:pt x="518" y="332"/>
                  </a:lnTo>
                  <a:lnTo>
                    <a:pt x="530" y="349"/>
                  </a:lnTo>
                  <a:lnTo>
                    <a:pt x="547" y="364"/>
                  </a:lnTo>
                  <a:lnTo>
                    <a:pt x="565" y="379"/>
                  </a:lnTo>
                  <a:lnTo>
                    <a:pt x="584" y="392"/>
                  </a:lnTo>
                  <a:lnTo>
                    <a:pt x="595" y="398"/>
                  </a:lnTo>
                  <a:lnTo>
                    <a:pt x="605" y="402"/>
                  </a:lnTo>
                  <a:lnTo>
                    <a:pt x="625" y="413"/>
                  </a:lnTo>
                  <a:lnTo>
                    <a:pt x="635" y="417"/>
                  </a:lnTo>
                  <a:lnTo>
                    <a:pt x="648" y="420"/>
                  </a:lnTo>
                  <a:lnTo>
                    <a:pt x="669" y="426"/>
                  </a:lnTo>
                  <a:lnTo>
                    <a:pt x="693" y="432"/>
                  </a:lnTo>
                  <a:lnTo>
                    <a:pt x="717" y="435"/>
                  </a:lnTo>
                  <a:lnTo>
                    <a:pt x="727" y="435"/>
                  </a:lnTo>
                  <a:lnTo>
                    <a:pt x="738" y="435"/>
                  </a:lnTo>
                  <a:lnTo>
                    <a:pt x="762" y="435"/>
                  </a:lnTo>
                  <a:lnTo>
                    <a:pt x="785" y="430"/>
                  </a:lnTo>
                  <a:lnTo>
                    <a:pt x="809" y="426"/>
                  </a:lnTo>
                  <a:lnTo>
                    <a:pt x="832" y="417"/>
                  </a:lnTo>
                  <a:lnTo>
                    <a:pt x="854" y="407"/>
                  </a:lnTo>
                  <a:lnTo>
                    <a:pt x="864" y="402"/>
                  </a:lnTo>
                  <a:lnTo>
                    <a:pt x="875" y="396"/>
                  </a:lnTo>
                  <a:lnTo>
                    <a:pt x="886" y="390"/>
                  </a:lnTo>
                  <a:lnTo>
                    <a:pt x="896" y="381"/>
                  </a:lnTo>
                  <a:lnTo>
                    <a:pt x="905" y="372"/>
                  </a:lnTo>
                  <a:lnTo>
                    <a:pt x="916" y="364"/>
                  </a:lnTo>
                  <a:lnTo>
                    <a:pt x="924" y="355"/>
                  </a:lnTo>
                  <a:lnTo>
                    <a:pt x="933" y="345"/>
                  </a:lnTo>
                  <a:lnTo>
                    <a:pt x="952" y="319"/>
                  </a:lnTo>
                  <a:lnTo>
                    <a:pt x="961" y="306"/>
                  </a:lnTo>
                  <a:lnTo>
                    <a:pt x="967" y="293"/>
                  </a:lnTo>
                  <a:lnTo>
                    <a:pt x="971" y="282"/>
                  </a:lnTo>
                  <a:lnTo>
                    <a:pt x="976" y="270"/>
                  </a:lnTo>
                  <a:lnTo>
                    <a:pt x="978" y="257"/>
                  </a:lnTo>
                  <a:lnTo>
                    <a:pt x="980" y="244"/>
                  </a:lnTo>
                  <a:lnTo>
                    <a:pt x="982" y="220"/>
                  </a:lnTo>
                  <a:lnTo>
                    <a:pt x="982" y="210"/>
                  </a:lnTo>
                  <a:lnTo>
                    <a:pt x="982" y="197"/>
                  </a:lnTo>
                  <a:lnTo>
                    <a:pt x="978" y="175"/>
                  </a:lnTo>
                  <a:lnTo>
                    <a:pt x="973" y="154"/>
                  </a:lnTo>
                  <a:lnTo>
                    <a:pt x="967" y="132"/>
                  </a:lnTo>
                  <a:lnTo>
                    <a:pt x="961" y="113"/>
                  </a:lnTo>
                  <a:lnTo>
                    <a:pt x="948" y="79"/>
                  </a:lnTo>
                  <a:lnTo>
                    <a:pt x="939" y="51"/>
                  </a:lnTo>
                  <a:lnTo>
                    <a:pt x="937" y="40"/>
                  </a:lnTo>
                  <a:lnTo>
                    <a:pt x="937" y="36"/>
                  </a:lnTo>
                  <a:lnTo>
                    <a:pt x="939" y="32"/>
                  </a:lnTo>
                  <a:lnTo>
                    <a:pt x="976" y="4"/>
                  </a:lnTo>
                  <a:lnTo>
                    <a:pt x="1006" y="8"/>
                  </a:lnTo>
                  <a:lnTo>
                    <a:pt x="1033" y="12"/>
                  </a:lnTo>
                  <a:lnTo>
                    <a:pt x="1085" y="25"/>
                  </a:lnTo>
                  <a:lnTo>
                    <a:pt x="1134" y="40"/>
                  </a:lnTo>
                  <a:lnTo>
                    <a:pt x="1181" y="55"/>
                  </a:lnTo>
                  <a:lnTo>
                    <a:pt x="1230" y="66"/>
                  </a:lnTo>
                  <a:lnTo>
                    <a:pt x="1256" y="72"/>
                  </a:lnTo>
                  <a:lnTo>
                    <a:pt x="1282" y="77"/>
                  </a:lnTo>
                  <a:lnTo>
                    <a:pt x="1307" y="79"/>
                  </a:lnTo>
                  <a:lnTo>
                    <a:pt x="1335" y="79"/>
                  </a:lnTo>
                  <a:lnTo>
                    <a:pt x="1365" y="79"/>
                  </a:lnTo>
                  <a:lnTo>
                    <a:pt x="1395" y="79"/>
                  </a:lnTo>
                  <a:lnTo>
                    <a:pt x="1395" y="105"/>
                  </a:lnTo>
                  <a:lnTo>
                    <a:pt x="1395" y="132"/>
                  </a:lnTo>
                  <a:lnTo>
                    <a:pt x="1393" y="160"/>
                  </a:lnTo>
                  <a:lnTo>
                    <a:pt x="1389" y="186"/>
                  </a:lnTo>
                  <a:lnTo>
                    <a:pt x="1384" y="214"/>
                  </a:lnTo>
                  <a:lnTo>
                    <a:pt x="1380" y="240"/>
                  </a:lnTo>
                  <a:lnTo>
                    <a:pt x="1369" y="291"/>
                  </a:lnTo>
                  <a:lnTo>
                    <a:pt x="1357" y="345"/>
                  </a:lnTo>
                  <a:lnTo>
                    <a:pt x="1346" y="396"/>
                  </a:lnTo>
                  <a:lnTo>
                    <a:pt x="1335" y="450"/>
                  </a:lnTo>
                  <a:lnTo>
                    <a:pt x="1331" y="477"/>
                  </a:lnTo>
                  <a:lnTo>
                    <a:pt x="1329" y="505"/>
                  </a:lnTo>
                  <a:lnTo>
                    <a:pt x="1346" y="533"/>
                  </a:lnTo>
                  <a:lnTo>
                    <a:pt x="1380" y="542"/>
                  </a:lnTo>
                  <a:lnTo>
                    <a:pt x="1402" y="527"/>
                  </a:lnTo>
                  <a:lnTo>
                    <a:pt x="1421" y="516"/>
                  </a:lnTo>
                  <a:lnTo>
                    <a:pt x="1438" y="505"/>
                  </a:lnTo>
                  <a:lnTo>
                    <a:pt x="1457" y="497"/>
                  </a:lnTo>
                  <a:lnTo>
                    <a:pt x="1474" y="490"/>
                  </a:lnTo>
                  <a:lnTo>
                    <a:pt x="1491" y="484"/>
                  </a:lnTo>
                  <a:lnTo>
                    <a:pt x="1509" y="482"/>
                  </a:lnTo>
                  <a:lnTo>
                    <a:pt x="1524" y="480"/>
                  </a:lnTo>
                  <a:lnTo>
                    <a:pt x="1539" y="477"/>
                  </a:lnTo>
                  <a:lnTo>
                    <a:pt x="1554" y="480"/>
                  </a:lnTo>
                  <a:lnTo>
                    <a:pt x="1569" y="482"/>
                  </a:lnTo>
                  <a:lnTo>
                    <a:pt x="1584" y="484"/>
                  </a:lnTo>
                  <a:lnTo>
                    <a:pt x="1596" y="488"/>
                  </a:lnTo>
                  <a:lnTo>
                    <a:pt x="1609" y="495"/>
                  </a:lnTo>
                  <a:lnTo>
                    <a:pt x="1622" y="501"/>
                  </a:lnTo>
                  <a:lnTo>
                    <a:pt x="1633" y="510"/>
                  </a:lnTo>
                  <a:lnTo>
                    <a:pt x="1646" y="518"/>
                  </a:lnTo>
                  <a:lnTo>
                    <a:pt x="1654" y="527"/>
                  </a:lnTo>
                  <a:lnTo>
                    <a:pt x="1665" y="537"/>
                  </a:lnTo>
                  <a:lnTo>
                    <a:pt x="1673" y="550"/>
                  </a:lnTo>
                  <a:lnTo>
                    <a:pt x="1684" y="561"/>
                  </a:lnTo>
                  <a:lnTo>
                    <a:pt x="1691" y="574"/>
                  </a:lnTo>
                  <a:lnTo>
                    <a:pt x="1699" y="589"/>
                  </a:lnTo>
                  <a:lnTo>
                    <a:pt x="1706" y="602"/>
                  </a:lnTo>
                  <a:lnTo>
                    <a:pt x="1716" y="630"/>
                  </a:lnTo>
                  <a:lnTo>
                    <a:pt x="1727" y="660"/>
                  </a:lnTo>
                  <a:lnTo>
                    <a:pt x="1733" y="692"/>
                  </a:lnTo>
                  <a:lnTo>
                    <a:pt x="1736" y="709"/>
                  </a:lnTo>
                  <a:lnTo>
                    <a:pt x="1736" y="724"/>
                  </a:lnTo>
                  <a:lnTo>
                    <a:pt x="1736" y="741"/>
                  </a:lnTo>
                  <a:lnTo>
                    <a:pt x="1736" y="758"/>
                  </a:lnTo>
                  <a:lnTo>
                    <a:pt x="1733" y="790"/>
                  </a:lnTo>
                  <a:lnTo>
                    <a:pt x="1731" y="805"/>
                  </a:lnTo>
                  <a:lnTo>
                    <a:pt x="1729" y="820"/>
                  </a:lnTo>
                  <a:lnTo>
                    <a:pt x="1725" y="838"/>
                  </a:lnTo>
                  <a:lnTo>
                    <a:pt x="1721" y="850"/>
                  </a:lnTo>
                  <a:lnTo>
                    <a:pt x="1714" y="865"/>
                  </a:lnTo>
                  <a:lnTo>
                    <a:pt x="1708" y="880"/>
                  </a:lnTo>
                  <a:lnTo>
                    <a:pt x="1701" y="893"/>
                  </a:lnTo>
                  <a:lnTo>
                    <a:pt x="1695" y="906"/>
                  </a:lnTo>
                  <a:lnTo>
                    <a:pt x="1686" y="917"/>
                  </a:lnTo>
                  <a:lnTo>
                    <a:pt x="1676" y="930"/>
                  </a:lnTo>
                  <a:lnTo>
                    <a:pt x="1665" y="940"/>
                  </a:lnTo>
                  <a:lnTo>
                    <a:pt x="1654" y="949"/>
                  </a:lnTo>
                  <a:lnTo>
                    <a:pt x="1643" y="958"/>
                  </a:lnTo>
                  <a:lnTo>
                    <a:pt x="1631" y="966"/>
                  </a:lnTo>
                  <a:lnTo>
                    <a:pt x="1616" y="973"/>
                  </a:lnTo>
                  <a:lnTo>
                    <a:pt x="1603" y="979"/>
                  </a:lnTo>
                  <a:lnTo>
                    <a:pt x="1586" y="983"/>
                  </a:lnTo>
                  <a:lnTo>
                    <a:pt x="1571" y="985"/>
                  </a:lnTo>
                  <a:lnTo>
                    <a:pt x="1554" y="988"/>
                  </a:lnTo>
                  <a:lnTo>
                    <a:pt x="1534" y="988"/>
                  </a:lnTo>
                  <a:lnTo>
                    <a:pt x="1517" y="988"/>
                  </a:lnTo>
                  <a:lnTo>
                    <a:pt x="1498" y="985"/>
                  </a:lnTo>
                  <a:lnTo>
                    <a:pt x="1479" y="981"/>
                  </a:lnTo>
                  <a:lnTo>
                    <a:pt x="1455" y="975"/>
                  </a:lnTo>
                  <a:lnTo>
                    <a:pt x="1434" y="968"/>
                  </a:lnTo>
                  <a:lnTo>
                    <a:pt x="1410" y="960"/>
                  </a:lnTo>
                  <a:lnTo>
                    <a:pt x="1384" y="949"/>
                  </a:lnTo>
                  <a:lnTo>
                    <a:pt x="1361" y="936"/>
                  </a:lnTo>
                  <a:lnTo>
                    <a:pt x="1325" y="947"/>
                  </a:lnTo>
                  <a:lnTo>
                    <a:pt x="1322" y="953"/>
                  </a:lnTo>
                  <a:lnTo>
                    <a:pt x="1318" y="960"/>
                  </a:lnTo>
                  <a:lnTo>
                    <a:pt x="1318" y="968"/>
                  </a:lnTo>
                  <a:lnTo>
                    <a:pt x="1316" y="979"/>
                  </a:lnTo>
                  <a:lnTo>
                    <a:pt x="1316" y="998"/>
                  </a:lnTo>
                  <a:lnTo>
                    <a:pt x="1318" y="1011"/>
                  </a:lnTo>
                  <a:lnTo>
                    <a:pt x="1318" y="1024"/>
                  </a:lnTo>
                  <a:lnTo>
                    <a:pt x="1322" y="1052"/>
                  </a:lnTo>
                  <a:lnTo>
                    <a:pt x="1329" y="1080"/>
                  </a:lnTo>
                  <a:lnTo>
                    <a:pt x="1344" y="1142"/>
                  </a:lnTo>
                  <a:lnTo>
                    <a:pt x="1361" y="1210"/>
                  </a:lnTo>
                  <a:lnTo>
                    <a:pt x="1376" y="1277"/>
                  </a:lnTo>
                  <a:lnTo>
                    <a:pt x="1380" y="1307"/>
                  </a:lnTo>
                  <a:lnTo>
                    <a:pt x="1384" y="1337"/>
                  </a:lnTo>
                  <a:lnTo>
                    <a:pt x="1384" y="1367"/>
                  </a:lnTo>
                  <a:lnTo>
                    <a:pt x="1384" y="1380"/>
                  </a:lnTo>
                  <a:lnTo>
                    <a:pt x="1382" y="1391"/>
                  </a:lnTo>
                  <a:lnTo>
                    <a:pt x="66" y="1391"/>
                  </a:lnTo>
                </a:path>
              </a:pathLst>
            </a:custGeom>
            <a:grpFill/>
            <a:ln w="19050" cap="rnd" cmpd="sng">
              <a:solidFill>
                <a:schemeClr val="bg1"/>
              </a:solidFill>
              <a:round/>
              <a:headEnd/>
              <a:tailEnd/>
            </a:ln>
          </p:spPr>
          <p:txBody>
            <a:bodyPr anchor="ctr"/>
            <a:lstStyle/>
            <a:p>
              <a:pPr algn="ctr" rtl="1"/>
              <a:r>
                <a:rPr lang="he-IL" b="1" dirty="0" smtClean="0">
                  <a:solidFill>
                    <a:schemeClr val="bg1"/>
                  </a:solidFill>
                </a:rPr>
                <a:t>מוניטין</a:t>
              </a:r>
              <a:endParaRPr lang="he-IL" b="1" dirty="0">
                <a:solidFill>
                  <a:schemeClr val="bg1"/>
                </a:solidFill>
              </a:endParaRPr>
            </a:p>
          </p:txBody>
        </p:sp>
        <p:sp>
          <p:nvSpPr>
            <p:cNvPr id="186" name="Freeform 46"/>
            <p:cNvSpPr>
              <a:spLocks noChangeAspect="1"/>
            </p:cNvSpPr>
            <p:nvPr/>
          </p:nvSpPr>
          <p:spPr bwMode="auto">
            <a:xfrm>
              <a:off x="172" y="2158"/>
              <a:ext cx="1413" cy="1152"/>
            </a:xfrm>
            <a:custGeom>
              <a:avLst/>
              <a:gdLst>
                <a:gd name="T0" fmla="*/ 32 w 1672"/>
                <a:gd name="T1" fmla="*/ 45 h 1393"/>
                <a:gd name="T2" fmla="*/ 106 w 1672"/>
                <a:gd name="T3" fmla="*/ 32 h 1393"/>
                <a:gd name="T4" fmla="*/ 215 w 1672"/>
                <a:gd name="T5" fmla="*/ 6 h 1393"/>
                <a:gd name="T6" fmla="*/ 247 w 1672"/>
                <a:gd name="T7" fmla="*/ 3 h 1393"/>
                <a:gd name="T8" fmla="*/ 275 w 1672"/>
                <a:gd name="T9" fmla="*/ 18 h 1393"/>
                <a:gd name="T10" fmla="*/ 256 w 1672"/>
                <a:gd name="T11" fmla="*/ 71 h 1393"/>
                <a:gd name="T12" fmla="*/ 247 w 1672"/>
                <a:gd name="T13" fmla="*/ 98 h 1393"/>
                <a:gd name="T14" fmla="*/ 247 w 1672"/>
                <a:gd name="T15" fmla="*/ 131 h 1393"/>
                <a:gd name="T16" fmla="*/ 262 w 1672"/>
                <a:gd name="T17" fmla="*/ 174 h 1393"/>
                <a:gd name="T18" fmla="*/ 292 w 1672"/>
                <a:gd name="T19" fmla="*/ 208 h 1393"/>
                <a:gd name="T20" fmla="*/ 328 w 1672"/>
                <a:gd name="T21" fmla="*/ 227 h 1393"/>
                <a:gd name="T22" fmla="*/ 368 w 1672"/>
                <a:gd name="T23" fmla="*/ 240 h 1393"/>
                <a:gd name="T24" fmla="*/ 415 w 1672"/>
                <a:gd name="T25" fmla="*/ 242 h 1393"/>
                <a:gd name="T26" fmla="*/ 463 w 1672"/>
                <a:gd name="T27" fmla="*/ 232 h 1393"/>
                <a:gd name="T28" fmla="*/ 505 w 1672"/>
                <a:gd name="T29" fmla="*/ 211 h 1393"/>
                <a:gd name="T30" fmla="*/ 537 w 1672"/>
                <a:gd name="T31" fmla="*/ 175 h 1393"/>
                <a:gd name="T32" fmla="*/ 552 w 1672"/>
                <a:gd name="T33" fmla="*/ 141 h 1393"/>
                <a:gd name="T34" fmla="*/ 558 w 1672"/>
                <a:gd name="T35" fmla="*/ 115 h 1393"/>
                <a:gd name="T36" fmla="*/ 552 w 1672"/>
                <a:gd name="T37" fmla="*/ 80 h 1393"/>
                <a:gd name="T38" fmla="*/ 532 w 1672"/>
                <a:gd name="T39" fmla="*/ 44 h 1393"/>
                <a:gd name="T40" fmla="*/ 525 w 1672"/>
                <a:gd name="T41" fmla="*/ 15 h 1393"/>
                <a:gd name="T42" fmla="*/ 561 w 1672"/>
                <a:gd name="T43" fmla="*/ 0 h 1393"/>
                <a:gd name="T44" fmla="*/ 614 w 1672"/>
                <a:gd name="T45" fmla="*/ 7 h 1393"/>
                <a:gd name="T46" fmla="*/ 714 w 1672"/>
                <a:gd name="T47" fmla="*/ 36 h 1393"/>
                <a:gd name="T48" fmla="*/ 783 w 1672"/>
                <a:gd name="T49" fmla="*/ 45 h 1393"/>
                <a:gd name="T50" fmla="*/ 798 w 1672"/>
                <a:gd name="T51" fmla="*/ 105 h 1393"/>
                <a:gd name="T52" fmla="*/ 771 w 1672"/>
                <a:gd name="T53" fmla="*/ 223 h 1393"/>
                <a:gd name="T54" fmla="*/ 761 w 1672"/>
                <a:gd name="T55" fmla="*/ 283 h 1393"/>
                <a:gd name="T56" fmla="*/ 816 w 1672"/>
                <a:gd name="T57" fmla="*/ 288 h 1393"/>
                <a:gd name="T58" fmla="*/ 859 w 1672"/>
                <a:gd name="T59" fmla="*/ 270 h 1393"/>
                <a:gd name="T60" fmla="*/ 898 w 1672"/>
                <a:gd name="T61" fmla="*/ 267 h 1393"/>
                <a:gd name="T62" fmla="*/ 932 w 1672"/>
                <a:gd name="T63" fmla="*/ 277 h 1393"/>
                <a:gd name="T64" fmla="*/ 959 w 1672"/>
                <a:gd name="T65" fmla="*/ 295 h 1393"/>
                <a:gd name="T66" fmla="*/ 981 w 1672"/>
                <a:gd name="T67" fmla="*/ 323 h 1393"/>
                <a:gd name="T68" fmla="*/ 1002 w 1672"/>
                <a:gd name="T69" fmla="*/ 370 h 1393"/>
                <a:gd name="T70" fmla="*/ 1008 w 1672"/>
                <a:gd name="T71" fmla="*/ 417 h 1393"/>
                <a:gd name="T72" fmla="*/ 1003 w 1672"/>
                <a:gd name="T73" fmla="*/ 461 h 1393"/>
                <a:gd name="T74" fmla="*/ 991 w 1672"/>
                <a:gd name="T75" fmla="*/ 494 h 1393"/>
                <a:gd name="T76" fmla="*/ 972 w 1672"/>
                <a:gd name="T77" fmla="*/ 522 h 1393"/>
                <a:gd name="T78" fmla="*/ 944 w 1672"/>
                <a:gd name="T79" fmla="*/ 543 h 1393"/>
                <a:gd name="T80" fmla="*/ 909 w 1672"/>
                <a:gd name="T81" fmla="*/ 554 h 1393"/>
                <a:gd name="T82" fmla="*/ 864 w 1672"/>
                <a:gd name="T83" fmla="*/ 553 h 1393"/>
                <a:gd name="T84" fmla="*/ 810 w 1672"/>
                <a:gd name="T85" fmla="*/ 540 h 1393"/>
                <a:gd name="T86" fmla="*/ 758 w 1672"/>
                <a:gd name="T87" fmla="*/ 536 h 1393"/>
                <a:gd name="T88" fmla="*/ 754 w 1672"/>
                <a:gd name="T89" fmla="*/ 562 h 1393"/>
                <a:gd name="T90" fmla="*/ 762 w 1672"/>
                <a:gd name="T91" fmla="*/ 608 h 1393"/>
                <a:gd name="T92" fmla="*/ 789 w 1672"/>
                <a:gd name="T93" fmla="*/ 721 h 1393"/>
                <a:gd name="T94" fmla="*/ 795 w 1672"/>
                <a:gd name="T95" fmla="*/ 773 h 1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72"/>
                <a:gd name="T145" fmla="*/ 0 h 1393"/>
                <a:gd name="T146" fmla="*/ 1672 w 1672"/>
                <a:gd name="T147" fmla="*/ 1393 h 1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72" h="1393">
                  <a:moveTo>
                    <a:pt x="0" y="81"/>
                  </a:moveTo>
                  <a:lnTo>
                    <a:pt x="12" y="81"/>
                  </a:lnTo>
                  <a:lnTo>
                    <a:pt x="25" y="81"/>
                  </a:lnTo>
                  <a:lnTo>
                    <a:pt x="53" y="81"/>
                  </a:lnTo>
                  <a:lnTo>
                    <a:pt x="83" y="79"/>
                  </a:lnTo>
                  <a:lnTo>
                    <a:pt x="113" y="72"/>
                  </a:lnTo>
                  <a:lnTo>
                    <a:pt x="143" y="66"/>
                  </a:lnTo>
                  <a:lnTo>
                    <a:pt x="175" y="57"/>
                  </a:lnTo>
                  <a:lnTo>
                    <a:pt x="237" y="38"/>
                  </a:lnTo>
                  <a:lnTo>
                    <a:pt x="299" y="23"/>
                  </a:lnTo>
                  <a:lnTo>
                    <a:pt x="327" y="14"/>
                  </a:lnTo>
                  <a:lnTo>
                    <a:pt x="355" y="10"/>
                  </a:lnTo>
                  <a:lnTo>
                    <a:pt x="378" y="6"/>
                  </a:lnTo>
                  <a:lnTo>
                    <a:pt x="391" y="6"/>
                  </a:lnTo>
                  <a:lnTo>
                    <a:pt x="400" y="4"/>
                  </a:lnTo>
                  <a:lnTo>
                    <a:pt x="410" y="6"/>
                  </a:lnTo>
                  <a:lnTo>
                    <a:pt x="421" y="6"/>
                  </a:lnTo>
                  <a:lnTo>
                    <a:pt x="430" y="8"/>
                  </a:lnTo>
                  <a:lnTo>
                    <a:pt x="438" y="10"/>
                  </a:lnTo>
                  <a:lnTo>
                    <a:pt x="455" y="32"/>
                  </a:lnTo>
                  <a:lnTo>
                    <a:pt x="453" y="47"/>
                  </a:lnTo>
                  <a:lnTo>
                    <a:pt x="451" y="59"/>
                  </a:lnTo>
                  <a:lnTo>
                    <a:pt x="445" y="81"/>
                  </a:lnTo>
                  <a:lnTo>
                    <a:pt x="425" y="126"/>
                  </a:lnTo>
                  <a:lnTo>
                    <a:pt x="421" y="137"/>
                  </a:lnTo>
                  <a:lnTo>
                    <a:pt x="417" y="149"/>
                  </a:lnTo>
                  <a:lnTo>
                    <a:pt x="415" y="160"/>
                  </a:lnTo>
                  <a:lnTo>
                    <a:pt x="410" y="173"/>
                  </a:lnTo>
                  <a:lnTo>
                    <a:pt x="408" y="186"/>
                  </a:lnTo>
                  <a:lnTo>
                    <a:pt x="408" y="201"/>
                  </a:lnTo>
                  <a:lnTo>
                    <a:pt x="408" y="216"/>
                  </a:lnTo>
                  <a:lnTo>
                    <a:pt x="410" y="231"/>
                  </a:lnTo>
                  <a:lnTo>
                    <a:pt x="412" y="252"/>
                  </a:lnTo>
                  <a:lnTo>
                    <a:pt x="419" y="271"/>
                  </a:lnTo>
                  <a:lnTo>
                    <a:pt x="425" y="291"/>
                  </a:lnTo>
                  <a:lnTo>
                    <a:pt x="434" y="308"/>
                  </a:lnTo>
                  <a:lnTo>
                    <a:pt x="445" y="325"/>
                  </a:lnTo>
                  <a:lnTo>
                    <a:pt x="457" y="340"/>
                  </a:lnTo>
                  <a:lnTo>
                    <a:pt x="470" y="355"/>
                  </a:lnTo>
                  <a:lnTo>
                    <a:pt x="485" y="368"/>
                  </a:lnTo>
                  <a:lnTo>
                    <a:pt x="500" y="379"/>
                  </a:lnTo>
                  <a:lnTo>
                    <a:pt x="515" y="389"/>
                  </a:lnTo>
                  <a:lnTo>
                    <a:pt x="532" y="398"/>
                  </a:lnTo>
                  <a:lnTo>
                    <a:pt x="543" y="402"/>
                  </a:lnTo>
                  <a:lnTo>
                    <a:pt x="552" y="406"/>
                  </a:lnTo>
                  <a:lnTo>
                    <a:pt x="571" y="413"/>
                  </a:lnTo>
                  <a:lnTo>
                    <a:pt x="590" y="419"/>
                  </a:lnTo>
                  <a:lnTo>
                    <a:pt x="609" y="424"/>
                  </a:lnTo>
                  <a:lnTo>
                    <a:pt x="629" y="426"/>
                  </a:lnTo>
                  <a:lnTo>
                    <a:pt x="648" y="428"/>
                  </a:lnTo>
                  <a:lnTo>
                    <a:pt x="669" y="430"/>
                  </a:lnTo>
                  <a:lnTo>
                    <a:pt x="688" y="428"/>
                  </a:lnTo>
                  <a:lnTo>
                    <a:pt x="710" y="426"/>
                  </a:lnTo>
                  <a:lnTo>
                    <a:pt x="729" y="424"/>
                  </a:lnTo>
                  <a:lnTo>
                    <a:pt x="748" y="417"/>
                  </a:lnTo>
                  <a:lnTo>
                    <a:pt x="768" y="411"/>
                  </a:lnTo>
                  <a:lnTo>
                    <a:pt x="785" y="404"/>
                  </a:lnTo>
                  <a:lnTo>
                    <a:pt x="804" y="396"/>
                  </a:lnTo>
                  <a:lnTo>
                    <a:pt x="821" y="385"/>
                  </a:lnTo>
                  <a:lnTo>
                    <a:pt x="836" y="372"/>
                  </a:lnTo>
                  <a:lnTo>
                    <a:pt x="851" y="359"/>
                  </a:lnTo>
                  <a:lnTo>
                    <a:pt x="866" y="344"/>
                  </a:lnTo>
                  <a:lnTo>
                    <a:pt x="879" y="327"/>
                  </a:lnTo>
                  <a:lnTo>
                    <a:pt x="890" y="310"/>
                  </a:lnTo>
                  <a:lnTo>
                    <a:pt x="894" y="301"/>
                  </a:lnTo>
                  <a:lnTo>
                    <a:pt x="900" y="291"/>
                  </a:lnTo>
                  <a:lnTo>
                    <a:pt x="911" y="263"/>
                  </a:lnTo>
                  <a:lnTo>
                    <a:pt x="915" y="250"/>
                  </a:lnTo>
                  <a:lnTo>
                    <a:pt x="920" y="237"/>
                  </a:lnTo>
                  <a:lnTo>
                    <a:pt x="922" y="224"/>
                  </a:lnTo>
                  <a:lnTo>
                    <a:pt x="924" y="214"/>
                  </a:lnTo>
                  <a:lnTo>
                    <a:pt x="924" y="203"/>
                  </a:lnTo>
                  <a:lnTo>
                    <a:pt x="924" y="192"/>
                  </a:lnTo>
                  <a:lnTo>
                    <a:pt x="924" y="173"/>
                  </a:lnTo>
                  <a:lnTo>
                    <a:pt x="920" y="156"/>
                  </a:lnTo>
                  <a:lnTo>
                    <a:pt x="915" y="141"/>
                  </a:lnTo>
                  <a:lnTo>
                    <a:pt x="909" y="126"/>
                  </a:lnTo>
                  <a:lnTo>
                    <a:pt x="900" y="113"/>
                  </a:lnTo>
                  <a:lnTo>
                    <a:pt x="894" y="100"/>
                  </a:lnTo>
                  <a:lnTo>
                    <a:pt x="881" y="77"/>
                  </a:lnTo>
                  <a:lnTo>
                    <a:pt x="875" y="66"/>
                  </a:lnTo>
                  <a:lnTo>
                    <a:pt x="870" y="53"/>
                  </a:lnTo>
                  <a:lnTo>
                    <a:pt x="870" y="40"/>
                  </a:lnTo>
                  <a:lnTo>
                    <a:pt x="870" y="27"/>
                  </a:lnTo>
                  <a:lnTo>
                    <a:pt x="894" y="6"/>
                  </a:lnTo>
                  <a:lnTo>
                    <a:pt x="907" y="4"/>
                  </a:lnTo>
                  <a:lnTo>
                    <a:pt x="917" y="2"/>
                  </a:lnTo>
                  <a:lnTo>
                    <a:pt x="930" y="0"/>
                  </a:lnTo>
                  <a:lnTo>
                    <a:pt x="941" y="0"/>
                  </a:lnTo>
                  <a:lnTo>
                    <a:pt x="967" y="2"/>
                  </a:lnTo>
                  <a:lnTo>
                    <a:pt x="992" y="6"/>
                  </a:lnTo>
                  <a:lnTo>
                    <a:pt x="1018" y="12"/>
                  </a:lnTo>
                  <a:lnTo>
                    <a:pt x="1044" y="19"/>
                  </a:lnTo>
                  <a:lnTo>
                    <a:pt x="1099" y="36"/>
                  </a:lnTo>
                  <a:lnTo>
                    <a:pt x="1155" y="55"/>
                  </a:lnTo>
                  <a:lnTo>
                    <a:pt x="1183" y="64"/>
                  </a:lnTo>
                  <a:lnTo>
                    <a:pt x="1210" y="70"/>
                  </a:lnTo>
                  <a:lnTo>
                    <a:pt x="1240" y="77"/>
                  </a:lnTo>
                  <a:lnTo>
                    <a:pt x="1268" y="79"/>
                  </a:lnTo>
                  <a:lnTo>
                    <a:pt x="1298" y="79"/>
                  </a:lnTo>
                  <a:lnTo>
                    <a:pt x="1326" y="79"/>
                  </a:lnTo>
                  <a:lnTo>
                    <a:pt x="1328" y="104"/>
                  </a:lnTo>
                  <a:lnTo>
                    <a:pt x="1326" y="132"/>
                  </a:lnTo>
                  <a:lnTo>
                    <a:pt x="1322" y="186"/>
                  </a:lnTo>
                  <a:lnTo>
                    <a:pt x="1317" y="212"/>
                  </a:lnTo>
                  <a:lnTo>
                    <a:pt x="1313" y="237"/>
                  </a:lnTo>
                  <a:lnTo>
                    <a:pt x="1302" y="289"/>
                  </a:lnTo>
                  <a:lnTo>
                    <a:pt x="1277" y="394"/>
                  </a:lnTo>
                  <a:lnTo>
                    <a:pt x="1273" y="419"/>
                  </a:lnTo>
                  <a:lnTo>
                    <a:pt x="1268" y="445"/>
                  </a:lnTo>
                  <a:lnTo>
                    <a:pt x="1264" y="473"/>
                  </a:lnTo>
                  <a:lnTo>
                    <a:pt x="1260" y="501"/>
                  </a:lnTo>
                  <a:lnTo>
                    <a:pt x="1279" y="528"/>
                  </a:lnTo>
                  <a:lnTo>
                    <a:pt x="1313" y="537"/>
                  </a:lnTo>
                  <a:lnTo>
                    <a:pt x="1332" y="522"/>
                  </a:lnTo>
                  <a:lnTo>
                    <a:pt x="1352" y="509"/>
                  </a:lnTo>
                  <a:lnTo>
                    <a:pt x="1371" y="501"/>
                  </a:lnTo>
                  <a:lnTo>
                    <a:pt x="1390" y="492"/>
                  </a:lnTo>
                  <a:lnTo>
                    <a:pt x="1407" y="483"/>
                  </a:lnTo>
                  <a:lnTo>
                    <a:pt x="1424" y="479"/>
                  </a:lnTo>
                  <a:lnTo>
                    <a:pt x="1442" y="475"/>
                  </a:lnTo>
                  <a:lnTo>
                    <a:pt x="1459" y="473"/>
                  </a:lnTo>
                  <a:lnTo>
                    <a:pt x="1474" y="473"/>
                  </a:lnTo>
                  <a:lnTo>
                    <a:pt x="1489" y="473"/>
                  </a:lnTo>
                  <a:lnTo>
                    <a:pt x="1504" y="475"/>
                  </a:lnTo>
                  <a:lnTo>
                    <a:pt x="1516" y="479"/>
                  </a:lnTo>
                  <a:lnTo>
                    <a:pt x="1531" y="483"/>
                  </a:lnTo>
                  <a:lnTo>
                    <a:pt x="1544" y="490"/>
                  </a:lnTo>
                  <a:lnTo>
                    <a:pt x="1557" y="496"/>
                  </a:lnTo>
                  <a:lnTo>
                    <a:pt x="1568" y="503"/>
                  </a:lnTo>
                  <a:lnTo>
                    <a:pt x="1578" y="511"/>
                  </a:lnTo>
                  <a:lnTo>
                    <a:pt x="1589" y="522"/>
                  </a:lnTo>
                  <a:lnTo>
                    <a:pt x="1600" y="533"/>
                  </a:lnTo>
                  <a:lnTo>
                    <a:pt x="1608" y="543"/>
                  </a:lnTo>
                  <a:lnTo>
                    <a:pt x="1617" y="556"/>
                  </a:lnTo>
                  <a:lnTo>
                    <a:pt x="1626" y="569"/>
                  </a:lnTo>
                  <a:lnTo>
                    <a:pt x="1634" y="582"/>
                  </a:lnTo>
                  <a:lnTo>
                    <a:pt x="1641" y="597"/>
                  </a:lnTo>
                  <a:lnTo>
                    <a:pt x="1651" y="623"/>
                  </a:lnTo>
                  <a:lnTo>
                    <a:pt x="1660" y="655"/>
                  </a:lnTo>
                  <a:lnTo>
                    <a:pt x="1666" y="687"/>
                  </a:lnTo>
                  <a:lnTo>
                    <a:pt x="1668" y="702"/>
                  </a:lnTo>
                  <a:lnTo>
                    <a:pt x="1671" y="719"/>
                  </a:lnTo>
                  <a:lnTo>
                    <a:pt x="1671" y="736"/>
                  </a:lnTo>
                  <a:lnTo>
                    <a:pt x="1671" y="751"/>
                  </a:lnTo>
                  <a:lnTo>
                    <a:pt x="1668" y="783"/>
                  </a:lnTo>
                  <a:lnTo>
                    <a:pt x="1666" y="800"/>
                  </a:lnTo>
                  <a:lnTo>
                    <a:pt x="1662" y="815"/>
                  </a:lnTo>
                  <a:lnTo>
                    <a:pt x="1660" y="830"/>
                  </a:lnTo>
                  <a:lnTo>
                    <a:pt x="1656" y="845"/>
                  </a:lnTo>
                  <a:lnTo>
                    <a:pt x="1649" y="860"/>
                  </a:lnTo>
                  <a:lnTo>
                    <a:pt x="1643" y="873"/>
                  </a:lnTo>
                  <a:lnTo>
                    <a:pt x="1636" y="888"/>
                  </a:lnTo>
                  <a:lnTo>
                    <a:pt x="1628" y="899"/>
                  </a:lnTo>
                  <a:lnTo>
                    <a:pt x="1619" y="912"/>
                  </a:lnTo>
                  <a:lnTo>
                    <a:pt x="1611" y="923"/>
                  </a:lnTo>
                  <a:lnTo>
                    <a:pt x="1600" y="933"/>
                  </a:lnTo>
                  <a:lnTo>
                    <a:pt x="1589" y="944"/>
                  </a:lnTo>
                  <a:lnTo>
                    <a:pt x="1576" y="952"/>
                  </a:lnTo>
                  <a:lnTo>
                    <a:pt x="1564" y="959"/>
                  </a:lnTo>
                  <a:lnTo>
                    <a:pt x="1551" y="967"/>
                  </a:lnTo>
                  <a:lnTo>
                    <a:pt x="1536" y="972"/>
                  </a:lnTo>
                  <a:lnTo>
                    <a:pt x="1521" y="976"/>
                  </a:lnTo>
                  <a:lnTo>
                    <a:pt x="1506" y="980"/>
                  </a:lnTo>
                  <a:lnTo>
                    <a:pt x="1489" y="982"/>
                  </a:lnTo>
                  <a:lnTo>
                    <a:pt x="1469" y="982"/>
                  </a:lnTo>
                  <a:lnTo>
                    <a:pt x="1450" y="980"/>
                  </a:lnTo>
                  <a:lnTo>
                    <a:pt x="1431" y="978"/>
                  </a:lnTo>
                  <a:lnTo>
                    <a:pt x="1409" y="976"/>
                  </a:lnTo>
                  <a:lnTo>
                    <a:pt x="1388" y="970"/>
                  </a:lnTo>
                  <a:lnTo>
                    <a:pt x="1367" y="963"/>
                  </a:lnTo>
                  <a:lnTo>
                    <a:pt x="1343" y="955"/>
                  </a:lnTo>
                  <a:lnTo>
                    <a:pt x="1317" y="944"/>
                  </a:lnTo>
                  <a:lnTo>
                    <a:pt x="1292" y="931"/>
                  </a:lnTo>
                  <a:lnTo>
                    <a:pt x="1258" y="942"/>
                  </a:lnTo>
                  <a:lnTo>
                    <a:pt x="1255" y="948"/>
                  </a:lnTo>
                  <a:lnTo>
                    <a:pt x="1251" y="955"/>
                  </a:lnTo>
                  <a:lnTo>
                    <a:pt x="1251" y="963"/>
                  </a:lnTo>
                  <a:lnTo>
                    <a:pt x="1249" y="972"/>
                  </a:lnTo>
                  <a:lnTo>
                    <a:pt x="1249" y="993"/>
                  </a:lnTo>
                  <a:lnTo>
                    <a:pt x="1251" y="1004"/>
                  </a:lnTo>
                  <a:lnTo>
                    <a:pt x="1251" y="1017"/>
                  </a:lnTo>
                  <a:lnTo>
                    <a:pt x="1255" y="1045"/>
                  </a:lnTo>
                  <a:lnTo>
                    <a:pt x="1262" y="1075"/>
                  </a:lnTo>
                  <a:lnTo>
                    <a:pt x="1277" y="1139"/>
                  </a:lnTo>
                  <a:lnTo>
                    <a:pt x="1294" y="1207"/>
                  </a:lnTo>
                  <a:lnTo>
                    <a:pt x="1300" y="1242"/>
                  </a:lnTo>
                  <a:lnTo>
                    <a:pt x="1307" y="1276"/>
                  </a:lnTo>
                  <a:lnTo>
                    <a:pt x="1313" y="1308"/>
                  </a:lnTo>
                  <a:lnTo>
                    <a:pt x="1315" y="1338"/>
                  </a:lnTo>
                  <a:lnTo>
                    <a:pt x="1317" y="1351"/>
                  </a:lnTo>
                  <a:lnTo>
                    <a:pt x="1317" y="1366"/>
                  </a:lnTo>
                  <a:lnTo>
                    <a:pt x="1315" y="1389"/>
                  </a:lnTo>
                  <a:lnTo>
                    <a:pt x="2" y="1392"/>
                  </a:lnTo>
                  <a:lnTo>
                    <a:pt x="0" y="81"/>
                  </a:lnTo>
                </a:path>
              </a:pathLst>
            </a:custGeom>
            <a:solidFill>
              <a:schemeClr val="accent2"/>
            </a:solidFill>
            <a:ln w="19050" cap="rnd" cmpd="sng">
              <a:solidFill>
                <a:schemeClr val="bg1"/>
              </a:solidFill>
              <a:round/>
              <a:headEnd/>
              <a:tailEnd/>
            </a:ln>
          </p:spPr>
          <p:txBody>
            <a:bodyPr anchor="ctr"/>
            <a:lstStyle/>
            <a:p>
              <a:pPr algn="ctr" rtl="1"/>
              <a:r>
                <a:rPr lang="he-IL" b="1" dirty="0" smtClean="0">
                  <a:solidFill>
                    <a:schemeClr val="bg1"/>
                  </a:solidFill>
                </a:rPr>
                <a:t>התחייבויות</a:t>
              </a:r>
              <a:endParaRPr lang="he-IL" b="1" dirty="0">
                <a:solidFill>
                  <a:schemeClr val="bg1"/>
                </a:solidFill>
              </a:endParaRPr>
            </a:p>
          </p:txBody>
        </p:sp>
        <p:sp>
          <p:nvSpPr>
            <p:cNvPr id="187" name="Freeform 47"/>
            <p:cNvSpPr>
              <a:spLocks noChangeAspect="1"/>
            </p:cNvSpPr>
            <p:nvPr/>
          </p:nvSpPr>
          <p:spPr bwMode="auto">
            <a:xfrm>
              <a:off x="2355" y="1144"/>
              <a:ext cx="1147" cy="1370"/>
            </a:xfrm>
            <a:custGeom>
              <a:avLst/>
              <a:gdLst>
                <a:gd name="T0" fmla="*/ 37 w 1359"/>
                <a:gd name="T1" fmla="*/ 718 h 1657"/>
                <a:gd name="T2" fmla="*/ 32 w 1359"/>
                <a:gd name="T3" fmla="*/ 661 h 1657"/>
                <a:gd name="T4" fmla="*/ 15 w 1359"/>
                <a:gd name="T5" fmla="*/ 589 h 1657"/>
                <a:gd name="T6" fmla="*/ 2 w 1359"/>
                <a:gd name="T7" fmla="*/ 523 h 1657"/>
                <a:gd name="T8" fmla="*/ 3 w 1359"/>
                <a:gd name="T9" fmla="*/ 491 h 1657"/>
                <a:gd name="T10" fmla="*/ 26 w 1359"/>
                <a:gd name="T11" fmla="*/ 478 h 1657"/>
                <a:gd name="T12" fmla="*/ 71 w 1359"/>
                <a:gd name="T13" fmla="*/ 496 h 1657"/>
                <a:gd name="T14" fmla="*/ 107 w 1359"/>
                <a:gd name="T15" fmla="*/ 506 h 1657"/>
                <a:gd name="T16" fmla="*/ 143 w 1359"/>
                <a:gd name="T17" fmla="*/ 507 h 1657"/>
                <a:gd name="T18" fmla="*/ 171 w 1359"/>
                <a:gd name="T19" fmla="*/ 503 h 1657"/>
                <a:gd name="T20" fmla="*/ 197 w 1359"/>
                <a:gd name="T21" fmla="*/ 490 h 1657"/>
                <a:gd name="T22" fmla="*/ 216 w 1359"/>
                <a:gd name="T23" fmla="*/ 475 h 1657"/>
                <a:gd name="T24" fmla="*/ 235 w 1359"/>
                <a:gd name="T25" fmla="*/ 448 h 1657"/>
                <a:gd name="T26" fmla="*/ 248 w 1359"/>
                <a:gd name="T27" fmla="*/ 405 h 1657"/>
                <a:gd name="T28" fmla="*/ 251 w 1359"/>
                <a:gd name="T29" fmla="*/ 379 h 1657"/>
                <a:gd name="T30" fmla="*/ 249 w 1359"/>
                <a:gd name="T31" fmla="*/ 341 h 1657"/>
                <a:gd name="T32" fmla="*/ 240 w 1359"/>
                <a:gd name="T33" fmla="*/ 306 h 1657"/>
                <a:gd name="T34" fmla="*/ 230 w 1359"/>
                <a:gd name="T35" fmla="*/ 282 h 1657"/>
                <a:gd name="T36" fmla="*/ 209 w 1359"/>
                <a:gd name="T37" fmla="*/ 254 h 1657"/>
                <a:gd name="T38" fmla="*/ 190 w 1359"/>
                <a:gd name="T39" fmla="*/ 239 h 1657"/>
                <a:gd name="T40" fmla="*/ 168 w 1359"/>
                <a:gd name="T41" fmla="*/ 227 h 1657"/>
                <a:gd name="T42" fmla="*/ 143 w 1359"/>
                <a:gd name="T43" fmla="*/ 222 h 1657"/>
                <a:gd name="T44" fmla="*/ 114 w 1359"/>
                <a:gd name="T45" fmla="*/ 223 h 1657"/>
                <a:gd name="T46" fmla="*/ 84 w 1359"/>
                <a:gd name="T47" fmla="*/ 231 h 1657"/>
                <a:gd name="T48" fmla="*/ 51 w 1359"/>
                <a:gd name="T49" fmla="*/ 248 h 1657"/>
                <a:gd name="T50" fmla="*/ 7 w 1359"/>
                <a:gd name="T51" fmla="*/ 236 h 1657"/>
                <a:gd name="T52" fmla="*/ 26 w 1359"/>
                <a:gd name="T53" fmla="*/ 118 h 1657"/>
                <a:gd name="T54" fmla="*/ 39 w 1359"/>
                <a:gd name="T55" fmla="*/ 45 h 1657"/>
                <a:gd name="T56" fmla="*/ 39 w 1359"/>
                <a:gd name="T57" fmla="*/ 0 h 1657"/>
                <a:gd name="T58" fmla="*/ 801 w 1359"/>
                <a:gd name="T59" fmla="*/ 741 h 1657"/>
                <a:gd name="T60" fmla="*/ 749 w 1359"/>
                <a:gd name="T61" fmla="*/ 733 h 1657"/>
                <a:gd name="T62" fmla="*/ 674 w 1359"/>
                <a:gd name="T63" fmla="*/ 716 h 1657"/>
                <a:gd name="T64" fmla="*/ 588 w 1359"/>
                <a:gd name="T65" fmla="*/ 697 h 1657"/>
                <a:gd name="T66" fmla="*/ 565 w 1359"/>
                <a:gd name="T67" fmla="*/ 697 h 1657"/>
                <a:gd name="T68" fmla="*/ 546 w 1359"/>
                <a:gd name="T69" fmla="*/ 719 h 1657"/>
                <a:gd name="T70" fmla="*/ 563 w 1359"/>
                <a:gd name="T71" fmla="*/ 766 h 1657"/>
                <a:gd name="T72" fmla="*/ 571 w 1359"/>
                <a:gd name="T73" fmla="*/ 785 h 1657"/>
                <a:gd name="T74" fmla="*/ 572 w 1359"/>
                <a:gd name="T75" fmla="*/ 807 h 1657"/>
                <a:gd name="T76" fmla="*/ 571 w 1359"/>
                <a:gd name="T77" fmla="*/ 838 h 1657"/>
                <a:gd name="T78" fmla="*/ 558 w 1359"/>
                <a:gd name="T79" fmla="*/ 868 h 1657"/>
                <a:gd name="T80" fmla="*/ 537 w 1359"/>
                <a:gd name="T81" fmla="*/ 894 h 1657"/>
                <a:gd name="T82" fmla="*/ 509 w 1359"/>
                <a:gd name="T83" fmla="*/ 914 h 1657"/>
                <a:gd name="T84" fmla="*/ 488 w 1359"/>
                <a:gd name="T85" fmla="*/ 924 h 1657"/>
                <a:gd name="T86" fmla="*/ 453 w 1359"/>
                <a:gd name="T87" fmla="*/ 933 h 1657"/>
                <a:gd name="T88" fmla="*/ 418 w 1359"/>
                <a:gd name="T89" fmla="*/ 936 h 1657"/>
                <a:gd name="T90" fmla="*/ 383 w 1359"/>
                <a:gd name="T91" fmla="*/ 932 h 1657"/>
                <a:gd name="T92" fmla="*/ 349 w 1359"/>
                <a:gd name="T93" fmla="*/ 922 h 1657"/>
                <a:gd name="T94" fmla="*/ 317 w 1359"/>
                <a:gd name="T95" fmla="*/ 905 h 1657"/>
                <a:gd name="T96" fmla="*/ 293 w 1359"/>
                <a:gd name="T97" fmla="*/ 879 h 1657"/>
                <a:gd name="T98" fmla="*/ 280 w 1359"/>
                <a:gd name="T99" fmla="*/ 858 h 1657"/>
                <a:gd name="T100" fmla="*/ 268 w 1359"/>
                <a:gd name="T101" fmla="*/ 828 h 1657"/>
                <a:gd name="T102" fmla="*/ 264 w 1359"/>
                <a:gd name="T103" fmla="*/ 810 h 1657"/>
                <a:gd name="T104" fmla="*/ 268 w 1359"/>
                <a:gd name="T105" fmla="*/ 784 h 1657"/>
                <a:gd name="T106" fmla="*/ 279 w 1359"/>
                <a:gd name="T107" fmla="*/ 758 h 1657"/>
                <a:gd name="T108" fmla="*/ 295 w 1359"/>
                <a:gd name="T109" fmla="*/ 729 h 1657"/>
                <a:gd name="T110" fmla="*/ 297 w 1359"/>
                <a:gd name="T111" fmla="*/ 709 h 1657"/>
                <a:gd name="T112" fmla="*/ 268 w 1359"/>
                <a:gd name="T113" fmla="*/ 693 h 1657"/>
                <a:gd name="T114" fmla="*/ 241 w 1359"/>
                <a:gd name="T115" fmla="*/ 695 h 1657"/>
                <a:gd name="T116" fmla="*/ 198 w 1359"/>
                <a:gd name="T117" fmla="*/ 704 h 1657"/>
                <a:gd name="T118" fmla="*/ 121 w 1359"/>
                <a:gd name="T119" fmla="*/ 728 h 1657"/>
                <a:gd name="T120" fmla="*/ 87 w 1359"/>
                <a:gd name="T121" fmla="*/ 736 h 1657"/>
                <a:gd name="T122" fmla="*/ 37 w 1359"/>
                <a:gd name="T123" fmla="*/ 736 h 16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9"/>
                <a:gd name="T187" fmla="*/ 0 h 1657"/>
                <a:gd name="T188" fmla="*/ 1359 w 1359"/>
                <a:gd name="T189" fmla="*/ 1657 h 16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9" h="1657">
                  <a:moveTo>
                    <a:pt x="62" y="1302"/>
                  </a:moveTo>
                  <a:lnTo>
                    <a:pt x="62" y="1287"/>
                  </a:lnTo>
                  <a:lnTo>
                    <a:pt x="62" y="1270"/>
                  </a:lnTo>
                  <a:lnTo>
                    <a:pt x="62" y="1240"/>
                  </a:lnTo>
                  <a:lnTo>
                    <a:pt x="57" y="1206"/>
                  </a:lnTo>
                  <a:lnTo>
                    <a:pt x="53" y="1171"/>
                  </a:lnTo>
                  <a:lnTo>
                    <a:pt x="47" y="1141"/>
                  </a:lnTo>
                  <a:lnTo>
                    <a:pt x="40" y="1107"/>
                  </a:lnTo>
                  <a:lnTo>
                    <a:pt x="25" y="1041"/>
                  </a:lnTo>
                  <a:lnTo>
                    <a:pt x="10" y="981"/>
                  </a:lnTo>
                  <a:lnTo>
                    <a:pt x="6" y="953"/>
                  </a:lnTo>
                  <a:lnTo>
                    <a:pt x="2" y="927"/>
                  </a:lnTo>
                  <a:lnTo>
                    <a:pt x="0" y="904"/>
                  </a:lnTo>
                  <a:lnTo>
                    <a:pt x="0" y="884"/>
                  </a:lnTo>
                  <a:lnTo>
                    <a:pt x="4" y="869"/>
                  </a:lnTo>
                  <a:lnTo>
                    <a:pt x="6" y="863"/>
                  </a:lnTo>
                  <a:lnTo>
                    <a:pt x="8" y="856"/>
                  </a:lnTo>
                  <a:lnTo>
                    <a:pt x="44" y="846"/>
                  </a:lnTo>
                  <a:lnTo>
                    <a:pt x="68" y="859"/>
                  </a:lnTo>
                  <a:lnTo>
                    <a:pt x="94" y="869"/>
                  </a:lnTo>
                  <a:lnTo>
                    <a:pt x="117" y="878"/>
                  </a:lnTo>
                  <a:lnTo>
                    <a:pt x="136" y="884"/>
                  </a:lnTo>
                  <a:lnTo>
                    <a:pt x="160" y="891"/>
                  </a:lnTo>
                  <a:lnTo>
                    <a:pt x="179" y="895"/>
                  </a:lnTo>
                  <a:lnTo>
                    <a:pt x="201" y="897"/>
                  </a:lnTo>
                  <a:lnTo>
                    <a:pt x="218" y="897"/>
                  </a:lnTo>
                  <a:lnTo>
                    <a:pt x="237" y="897"/>
                  </a:lnTo>
                  <a:lnTo>
                    <a:pt x="254" y="895"/>
                  </a:lnTo>
                  <a:lnTo>
                    <a:pt x="269" y="893"/>
                  </a:lnTo>
                  <a:lnTo>
                    <a:pt x="286" y="889"/>
                  </a:lnTo>
                  <a:lnTo>
                    <a:pt x="299" y="882"/>
                  </a:lnTo>
                  <a:lnTo>
                    <a:pt x="314" y="876"/>
                  </a:lnTo>
                  <a:lnTo>
                    <a:pt x="327" y="867"/>
                  </a:lnTo>
                  <a:lnTo>
                    <a:pt x="337" y="859"/>
                  </a:lnTo>
                  <a:lnTo>
                    <a:pt x="348" y="850"/>
                  </a:lnTo>
                  <a:lnTo>
                    <a:pt x="359" y="839"/>
                  </a:lnTo>
                  <a:lnTo>
                    <a:pt x="378" y="818"/>
                  </a:lnTo>
                  <a:lnTo>
                    <a:pt x="384" y="805"/>
                  </a:lnTo>
                  <a:lnTo>
                    <a:pt x="391" y="792"/>
                  </a:lnTo>
                  <a:lnTo>
                    <a:pt x="404" y="764"/>
                  </a:lnTo>
                  <a:lnTo>
                    <a:pt x="410" y="732"/>
                  </a:lnTo>
                  <a:lnTo>
                    <a:pt x="412" y="717"/>
                  </a:lnTo>
                  <a:lnTo>
                    <a:pt x="414" y="702"/>
                  </a:lnTo>
                  <a:lnTo>
                    <a:pt x="417" y="685"/>
                  </a:lnTo>
                  <a:lnTo>
                    <a:pt x="417" y="670"/>
                  </a:lnTo>
                  <a:lnTo>
                    <a:pt x="417" y="653"/>
                  </a:lnTo>
                  <a:lnTo>
                    <a:pt x="417" y="636"/>
                  </a:lnTo>
                  <a:lnTo>
                    <a:pt x="414" y="604"/>
                  </a:lnTo>
                  <a:lnTo>
                    <a:pt x="408" y="571"/>
                  </a:lnTo>
                  <a:lnTo>
                    <a:pt x="406" y="556"/>
                  </a:lnTo>
                  <a:lnTo>
                    <a:pt x="399" y="542"/>
                  </a:lnTo>
                  <a:lnTo>
                    <a:pt x="395" y="527"/>
                  </a:lnTo>
                  <a:lnTo>
                    <a:pt x="389" y="512"/>
                  </a:lnTo>
                  <a:lnTo>
                    <a:pt x="382" y="499"/>
                  </a:lnTo>
                  <a:lnTo>
                    <a:pt x="374" y="486"/>
                  </a:lnTo>
                  <a:lnTo>
                    <a:pt x="357" y="462"/>
                  </a:lnTo>
                  <a:lnTo>
                    <a:pt x="348" y="449"/>
                  </a:lnTo>
                  <a:lnTo>
                    <a:pt x="337" y="439"/>
                  </a:lnTo>
                  <a:lnTo>
                    <a:pt x="327" y="430"/>
                  </a:lnTo>
                  <a:lnTo>
                    <a:pt x="316" y="422"/>
                  </a:lnTo>
                  <a:lnTo>
                    <a:pt x="305" y="413"/>
                  </a:lnTo>
                  <a:lnTo>
                    <a:pt x="292" y="407"/>
                  </a:lnTo>
                  <a:lnTo>
                    <a:pt x="280" y="400"/>
                  </a:lnTo>
                  <a:lnTo>
                    <a:pt x="267" y="396"/>
                  </a:lnTo>
                  <a:lnTo>
                    <a:pt x="252" y="394"/>
                  </a:lnTo>
                  <a:lnTo>
                    <a:pt x="237" y="392"/>
                  </a:lnTo>
                  <a:lnTo>
                    <a:pt x="222" y="389"/>
                  </a:lnTo>
                  <a:lnTo>
                    <a:pt x="207" y="392"/>
                  </a:lnTo>
                  <a:lnTo>
                    <a:pt x="190" y="394"/>
                  </a:lnTo>
                  <a:lnTo>
                    <a:pt x="173" y="396"/>
                  </a:lnTo>
                  <a:lnTo>
                    <a:pt x="156" y="402"/>
                  </a:lnTo>
                  <a:lnTo>
                    <a:pt x="139" y="409"/>
                  </a:lnTo>
                  <a:lnTo>
                    <a:pt x="121" y="417"/>
                  </a:lnTo>
                  <a:lnTo>
                    <a:pt x="104" y="428"/>
                  </a:lnTo>
                  <a:lnTo>
                    <a:pt x="85" y="439"/>
                  </a:lnTo>
                  <a:lnTo>
                    <a:pt x="64" y="454"/>
                  </a:lnTo>
                  <a:lnTo>
                    <a:pt x="29" y="445"/>
                  </a:lnTo>
                  <a:lnTo>
                    <a:pt x="12" y="417"/>
                  </a:lnTo>
                  <a:lnTo>
                    <a:pt x="17" y="366"/>
                  </a:lnTo>
                  <a:lnTo>
                    <a:pt x="25" y="312"/>
                  </a:lnTo>
                  <a:lnTo>
                    <a:pt x="44" y="209"/>
                  </a:lnTo>
                  <a:lnTo>
                    <a:pt x="53" y="156"/>
                  </a:lnTo>
                  <a:lnTo>
                    <a:pt x="62" y="107"/>
                  </a:lnTo>
                  <a:lnTo>
                    <a:pt x="64" y="79"/>
                  </a:lnTo>
                  <a:lnTo>
                    <a:pt x="64" y="53"/>
                  </a:lnTo>
                  <a:lnTo>
                    <a:pt x="64" y="27"/>
                  </a:lnTo>
                  <a:lnTo>
                    <a:pt x="64" y="0"/>
                  </a:lnTo>
                  <a:lnTo>
                    <a:pt x="1358" y="0"/>
                  </a:lnTo>
                  <a:lnTo>
                    <a:pt x="1358" y="1311"/>
                  </a:lnTo>
                  <a:lnTo>
                    <a:pt x="1332" y="1311"/>
                  </a:lnTo>
                  <a:lnTo>
                    <a:pt x="1304" y="1308"/>
                  </a:lnTo>
                  <a:lnTo>
                    <a:pt x="1276" y="1304"/>
                  </a:lnTo>
                  <a:lnTo>
                    <a:pt x="1246" y="1298"/>
                  </a:lnTo>
                  <a:lnTo>
                    <a:pt x="1216" y="1291"/>
                  </a:lnTo>
                  <a:lnTo>
                    <a:pt x="1184" y="1283"/>
                  </a:lnTo>
                  <a:lnTo>
                    <a:pt x="1120" y="1266"/>
                  </a:lnTo>
                  <a:lnTo>
                    <a:pt x="1060" y="1251"/>
                  </a:lnTo>
                  <a:lnTo>
                    <a:pt x="1005" y="1238"/>
                  </a:lnTo>
                  <a:lnTo>
                    <a:pt x="979" y="1233"/>
                  </a:lnTo>
                  <a:lnTo>
                    <a:pt x="958" y="1233"/>
                  </a:lnTo>
                  <a:lnTo>
                    <a:pt x="949" y="1233"/>
                  </a:lnTo>
                  <a:lnTo>
                    <a:pt x="940" y="1233"/>
                  </a:lnTo>
                  <a:lnTo>
                    <a:pt x="926" y="1238"/>
                  </a:lnTo>
                  <a:lnTo>
                    <a:pt x="906" y="1259"/>
                  </a:lnTo>
                  <a:lnTo>
                    <a:pt x="908" y="1272"/>
                  </a:lnTo>
                  <a:lnTo>
                    <a:pt x="911" y="1285"/>
                  </a:lnTo>
                  <a:lnTo>
                    <a:pt x="919" y="1308"/>
                  </a:lnTo>
                  <a:lnTo>
                    <a:pt x="936" y="1356"/>
                  </a:lnTo>
                  <a:lnTo>
                    <a:pt x="940" y="1366"/>
                  </a:lnTo>
                  <a:lnTo>
                    <a:pt x="945" y="1377"/>
                  </a:lnTo>
                  <a:lnTo>
                    <a:pt x="949" y="1390"/>
                  </a:lnTo>
                  <a:lnTo>
                    <a:pt x="951" y="1403"/>
                  </a:lnTo>
                  <a:lnTo>
                    <a:pt x="951" y="1416"/>
                  </a:lnTo>
                  <a:lnTo>
                    <a:pt x="951" y="1428"/>
                  </a:lnTo>
                  <a:lnTo>
                    <a:pt x="951" y="1443"/>
                  </a:lnTo>
                  <a:lnTo>
                    <a:pt x="951" y="1461"/>
                  </a:lnTo>
                  <a:lnTo>
                    <a:pt x="949" y="1482"/>
                  </a:lnTo>
                  <a:lnTo>
                    <a:pt x="943" y="1499"/>
                  </a:lnTo>
                  <a:lnTo>
                    <a:pt x="936" y="1516"/>
                  </a:lnTo>
                  <a:lnTo>
                    <a:pt x="928" y="1536"/>
                  </a:lnTo>
                  <a:lnTo>
                    <a:pt x="917" y="1551"/>
                  </a:lnTo>
                  <a:lnTo>
                    <a:pt x="906" y="1566"/>
                  </a:lnTo>
                  <a:lnTo>
                    <a:pt x="893" y="1581"/>
                  </a:lnTo>
                  <a:lnTo>
                    <a:pt x="878" y="1593"/>
                  </a:lnTo>
                  <a:lnTo>
                    <a:pt x="863" y="1606"/>
                  </a:lnTo>
                  <a:lnTo>
                    <a:pt x="846" y="1617"/>
                  </a:lnTo>
                  <a:lnTo>
                    <a:pt x="829" y="1626"/>
                  </a:lnTo>
                  <a:lnTo>
                    <a:pt x="821" y="1630"/>
                  </a:lnTo>
                  <a:lnTo>
                    <a:pt x="812" y="1634"/>
                  </a:lnTo>
                  <a:lnTo>
                    <a:pt x="793" y="1641"/>
                  </a:lnTo>
                  <a:lnTo>
                    <a:pt x="774" y="1647"/>
                  </a:lnTo>
                  <a:lnTo>
                    <a:pt x="754" y="1651"/>
                  </a:lnTo>
                  <a:lnTo>
                    <a:pt x="733" y="1653"/>
                  </a:lnTo>
                  <a:lnTo>
                    <a:pt x="714" y="1656"/>
                  </a:lnTo>
                  <a:lnTo>
                    <a:pt x="695" y="1656"/>
                  </a:lnTo>
                  <a:lnTo>
                    <a:pt x="675" y="1656"/>
                  </a:lnTo>
                  <a:lnTo>
                    <a:pt x="656" y="1653"/>
                  </a:lnTo>
                  <a:lnTo>
                    <a:pt x="637" y="1649"/>
                  </a:lnTo>
                  <a:lnTo>
                    <a:pt x="615" y="1645"/>
                  </a:lnTo>
                  <a:lnTo>
                    <a:pt x="598" y="1638"/>
                  </a:lnTo>
                  <a:lnTo>
                    <a:pt x="579" y="1630"/>
                  </a:lnTo>
                  <a:lnTo>
                    <a:pt x="562" y="1621"/>
                  </a:lnTo>
                  <a:lnTo>
                    <a:pt x="545" y="1611"/>
                  </a:lnTo>
                  <a:lnTo>
                    <a:pt x="528" y="1600"/>
                  </a:lnTo>
                  <a:lnTo>
                    <a:pt x="513" y="1585"/>
                  </a:lnTo>
                  <a:lnTo>
                    <a:pt x="500" y="1572"/>
                  </a:lnTo>
                  <a:lnTo>
                    <a:pt x="487" y="1555"/>
                  </a:lnTo>
                  <a:lnTo>
                    <a:pt x="474" y="1538"/>
                  </a:lnTo>
                  <a:lnTo>
                    <a:pt x="470" y="1527"/>
                  </a:lnTo>
                  <a:lnTo>
                    <a:pt x="466" y="1518"/>
                  </a:lnTo>
                  <a:lnTo>
                    <a:pt x="453" y="1488"/>
                  </a:lnTo>
                  <a:lnTo>
                    <a:pt x="449" y="1478"/>
                  </a:lnTo>
                  <a:lnTo>
                    <a:pt x="446" y="1465"/>
                  </a:lnTo>
                  <a:lnTo>
                    <a:pt x="444" y="1454"/>
                  </a:lnTo>
                  <a:lnTo>
                    <a:pt x="442" y="1443"/>
                  </a:lnTo>
                  <a:lnTo>
                    <a:pt x="440" y="1433"/>
                  </a:lnTo>
                  <a:lnTo>
                    <a:pt x="440" y="1422"/>
                  </a:lnTo>
                  <a:lnTo>
                    <a:pt x="442" y="1403"/>
                  </a:lnTo>
                  <a:lnTo>
                    <a:pt x="444" y="1386"/>
                  </a:lnTo>
                  <a:lnTo>
                    <a:pt x="451" y="1368"/>
                  </a:lnTo>
                  <a:lnTo>
                    <a:pt x="457" y="1353"/>
                  </a:lnTo>
                  <a:lnTo>
                    <a:pt x="464" y="1341"/>
                  </a:lnTo>
                  <a:lnTo>
                    <a:pt x="470" y="1328"/>
                  </a:lnTo>
                  <a:lnTo>
                    <a:pt x="485" y="1304"/>
                  </a:lnTo>
                  <a:lnTo>
                    <a:pt x="489" y="1291"/>
                  </a:lnTo>
                  <a:lnTo>
                    <a:pt x="494" y="1278"/>
                  </a:lnTo>
                  <a:lnTo>
                    <a:pt x="496" y="1268"/>
                  </a:lnTo>
                  <a:lnTo>
                    <a:pt x="494" y="1253"/>
                  </a:lnTo>
                  <a:lnTo>
                    <a:pt x="470" y="1231"/>
                  </a:lnTo>
                  <a:lnTo>
                    <a:pt x="459" y="1229"/>
                  </a:lnTo>
                  <a:lnTo>
                    <a:pt x="446" y="1227"/>
                  </a:lnTo>
                  <a:lnTo>
                    <a:pt x="436" y="1227"/>
                  </a:lnTo>
                  <a:lnTo>
                    <a:pt x="423" y="1227"/>
                  </a:lnTo>
                  <a:lnTo>
                    <a:pt x="402" y="1229"/>
                  </a:lnTo>
                  <a:lnTo>
                    <a:pt x="378" y="1233"/>
                  </a:lnTo>
                  <a:lnTo>
                    <a:pt x="352" y="1240"/>
                  </a:lnTo>
                  <a:lnTo>
                    <a:pt x="329" y="1246"/>
                  </a:lnTo>
                  <a:lnTo>
                    <a:pt x="278" y="1263"/>
                  </a:lnTo>
                  <a:lnTo>
                    <a:pt x="226" y="1283"/>
                  </a:lnTo>
                  <a:lnTo>
                    <a:pt x="201" y="1289"/>
                  </a:lnTo>
                  <a:lnTo>
                    <a:pt x="173" y="1298"/>
                  </a:lnTo>
                  <a:lnTo>
                    <a:pt x="160" y="1300"/>
                  </a:lnTo>
                  <a:lnTo>
                    <a:pt x="145" y="1302"/>
                  </a:lnTo>
                  <a:lnTo>
                    <a:pt x="119" y="1304"/>
                  </a:lnTo>
                  <a:lnTo>
                    <a:pt x="91" y="1304"/>
                  </a:lnTo>
                  <a:lnTo>
                    <a:pt x="62" y="1302"/>
                  </a:lnTo>
                </a:path>
              </a:pathLst>
            </a:custGeom>
            <a:grpFill/>
            <a:ln w="19050" cap="rnd" cmpd="sng">
              <a:solidFill>
                <a:schemeClr val="bg1"/>
              </a:solidFill>
              <a:round/>
              <a:headEnd/>
              <a:tailEnd/>
            </a:ln>
          </p:spPr>
          <p:txBody>
            <a:bodyPr anchor="ctr"/>
            <a:lstStyle/>
            <a:p>
              <a:pPr algn="ctr" rtl="1"/>
              <a:r>
                <a:rPr lang="he-IL" b="1" dirty="0" smtClean="0">
                  <a:solidFill>
                    <a:schemeClr val="bg1"/>
                  </a:solidFill>
                </a:rPr>
                <a:t>נכסים</a:t>
              </a:r>
              <a:endParaRPr lang="he-IL" b="1" dirty="0">
                <a:solidFill>
                  <a:schemeClr val="bg1"/>
                </a:solidFill>
              </a:endParaRPr>
            </a:p>
          </p:txBody>
        </p:sp>
      </p:grpSp>
    </p:spTree>
    <p:custDataLst>
      <p:tags r:id="rId1"/>
    </p:custDataLst>
    <p:extLst>
      <p:ext uri="{BB962C8B-B14F-4D97-AF65-F5344CB8AC3E}">
        <p14:creationId xmlns:p14="http://schemas.microsoft.com/office/powerpoint/2010/main" val="2978996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7</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איך מעריכים חברות נדל"ן?</a:t>
            </a:r>
            <a:br>
              <a:rPr lang="he-IL" sz="2400" dirty="0" smtClean="0"/>
            </a:br>
            <a:r>
              <a:rPr lang="he-IL" sz="2000" dirty="0" smtClean="0"/>
              <a:t>הערכת שווי חברות</a:t>
            </a:r>
            <a:endParaRPr lang="he-IL" sz="2400" dirty="0"/>
          </a:p>
        </p:txBody>
      </p:sp>
      <p:sp>
        <p:nvSpPr>
          <p:cNvPr id="66" name="TextBox 65"/>
          <p:cNvSpPr txBox="1"/>
          <p:nvPr/>
        </p:nvSpPr>
        <p:spPr>
          <a:xfrm>
            <a:off x="5245224" y="1966042"/>
            <a:ext cx="4112140" cy="4770537"/>
          </a:xfrm>
          <a:prstGeom prst="rect">
            <a:avLst/>
          </a:prstGeom>
          <a:noFill/>
          <a:ln>
            <a:noFill/>
          </a:ln>
        </p:spPr>
        <p:txBody>
          <a:bodyPr wrap="square" lIns="0" tIns="0" rIns="0" bIns="0" rtlCol="1">
            <a:spAutoFit/>
          </a:bodyPr>
          <a:lstStyle/>
          <a:p>
            <a:pPr lvl="0" indent="-304018" algn="r" defTabSz="1019175" rtl="1" fontAlgn="base">
              <a:lnSpc>
                <a:spcPct val="150000"/>
              </a:lnSpc>
              <a:spcAft>
                <a:spcPts val="600"/>
              </a:spcAft>
              <a:buClr>
                <a:srgbClr val="000000"/>
              </a:buClr>
            </a:pPr>
            <a:r>
              <a:rPr lang="he-IL" sz="2000" b="1" dirty="0" smtClean="0">
                <a:solidFill>
                  <a:srgbClr val="C00000"/>
                </a:solidFill>
                <a:latin typeface="Georgia" pitchFamily="18" charset="0"/>
              </a:rPr>
              <a:t>מרכיב</a:t>
            </a:r>
            <a:r>
              <a:rPr lang="he-IL" sz="2000" b="1" dirty="0">
                <a:solidFill>
                  <a:srgbClr val="C00000"/>
                </a:solidFill>
                <a:latin typeface="Georgia" pitchFamily="18" charset="0"/>
              </a:rPr>
              <a:t>י</a:t>
            </a:r>
            <a:r>
              <a:rPr lang="he-IL" sz="2000" b="1" dirty="0" smtClean="0">
                <a:solidFill>
                  <a:srgbClr val="C00000"/>
                </a:solidFill>
                <a:latin typeface="Georgia" pitchFamily="18" charset="0"/>
              </a:rPr>
              <a:t> </a:t>
            </a:r>
            <a:r>
              <a:rPr lang="he-IL" sz="2000" b="1" dirty="0" smtClean="0">
                <a:solidFill>
                  <a:srgbClr val="C00000"/>
                </a:solidFill>
                <a:latin typeface="Georgia" pitchFamily="18" charset="0"/>
              </a:rPr>
              <a:t>השווי</a:t>
            </a:r>
            <a:endParaRPr lang="he-IL" sz="2000" b="1" dirty="0">
              <a:solidFill>
                <a:srgbClr val="C00000"/>
              </a:solidFill>
              <a:latin typeface="Georgia" pitchFamily="18" charset="0"/>
            </a:endParaRP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נכסים</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הוצאות מס</a:t>
            </a:r>
            <a:endParaRPr lang="he-IL" sz="2000" dirty="0" smtClean="0">
              <a:solidFill>
                <a:srgbClr val="000000"/>
              </a:solidFill>
              <a:latin typeface="Georgia" pitchFamily="18" charset="0"/>
            </a:endParaRP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הוצאות מטה</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מוניטין</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התחייבויות פיננסיות</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נכסים והתחייבויות נוספים</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שליטה וסחירות</a:t>
            </a:r>
          </a:p>
          <a:p>
            <a:pPr marL="548294" lvl="1" indent="-342900" algn="r" defTabSz="1019175" rtl="1" fontAlgn="base">
              <a:lnSpc>
                <a:spcPct val="150000"/>
              </a:lnSpc>
              <a:spcAft>
                <a:spcPts val="600"/>
              </a:spcAft>
              <a:buClr>
                <a:srgbClr val="000000"/>
              </a:buClr>
              <a:buFont typeface="Arial" panose="020B0604020202020204" pitchFamily="34" charset="0"/>
              <a:buChar char="•"/>
            </a:pPr>
            <a:r>
              <a:rPr lang="he-IL" sz="2000" dirty="0" smtClean="0">
                <a:solidFill>
                  <a:srgbClr val="000000"/>
                </a:solidFill>
                <a:latin typeface="Georgia" pitchFamily="18" charset="0"/>
              </a:rPr>
              <a:t>מחיר ההון</a:t>
            </a:r>
            <a:endParaRPr lang="he-IL" sz="2000" dirty="0">
              <a:solidFill>
                <a:srgbClr val="000000"/>
              </a:solidFill>
              <a:latin typeface="Georgia" pitchFamily="18" charset="0"/>
            </a:endParaRPr>
          </a:p>
        </p:txBody>
      </p:sp>
      <p:sp>
        <p:nvSpPr>
          <p:cNvPr id="188" name="Freeform 6"/>
          <p:cNvSpPr>
            <a:spLocks/>
          </p:cNvSpPr>
          <p:nvPr/>
        </p:nvSpPr>
        <p:spPr bwMode="auto">
          <a:xfrm>
            <a:off x="1235683" y="2176255"/>
            <a:ext cx="3348005" cy="3349875"/>
          </a:xfrm>
          <a:custGeom>
            <a:avLst/>
            <a:gdLst/>
            <a:ahLst/>
            <a:cxnLst>
              <a:cxn ang="0">
                <a:pos x="3582" y="1884"/>
              </a:cxn>
              <a:cxn ang="0">
                <a:pos x="3548" y="2154"/>
              </a:cxn>
              <a:cxn ang="0">
                <a:pos x="3476" y="2408"/>
              </a:cxn>
              <a:cxn ang="0">
                <a:pos x="3368" y="2646"/>
              </a:cxn>
              <a:cxn ang="0">
                <a:pos x="3228" y="2864"/>
              </a:cxn>
              <a:cxn ang="0">
                <a:pos x="3060" y="3060"/>
              </a:cxn>
              <a:cxn ang="0">
                <a:pos x="2864" y="3228"/>
              </a:cxn>
              <a:cxn ang="0">
                <a:pos x="2646" y="3368"/>
              </a:cxn>
              <a:cxn ang="0">
                <a:pos x="2408" y="3476"/>
              </a:cxn>
              <a:cxn ang="0">
                <a:pos x="2154" y="3548"/>
              </a:cxn>
              <a:cxn ang="0">
                <a:pos x="1884" y="3582"/>
              </a:cxn>
              <a:cxn ang="0">
                <a:pos x="1700" y="3582"/>
              </a:cxn>
              <a:cxn ang="0">
                <a:pos x="1430" y="3548"/>
              </a:cxn>
              <a:cxn ang="0">
                <a:pos x="1176" y="3476"/>
              </a:cxn>
              <a:cxn ang="0">
                <a:pos x="938" y="3368"/>
              </a:cxn>
              <a:cxn ang="0">
                <a:pos x="720" y="3228"/>
              </a:cxn>
              <a:cxn ang="0">
                <a:pos x="524" y="3060"/>
              </a:cxn>
              <a:cxn ang="0">
                <a:pos x="356" y="2864"/>
              </a:cxn>
              <a:cxn ang="0">
                <a:pos x="216" y="2646"/>
              </a:cxn>
              <a:cxn ang="0">
                <a:pos x="108" y="2408"/>
              </a:cxn>
              <a:cxn ang="0">
                <a:pos x="36" y="2154"/>
              </a:cxn>
              <a:cxn ang="0">
                <a:pos x="2" y="1884"/>
              </a:cxn>
              <a:cxn ang="0">
                <a:pos x="2" y="1700"/>
              </a:cxn>
              <a:cxn ang="0">
                <a:pos x="36" y="1430"/>
              </a:cxn>
              <a:cxn ang="0">
                <a:pos x="108" y="1176"/>
              </a:cxn>
              <a:cxn ang="0">
                <a:pos x="216" y="938"/>
              </a:cxn>
              <a:cxn ang="0">
                <a:pos x="356" y="720"/>
              </a:cxn>
              <a:cxn ang="0">
                <a:pos x="524" y="524"/>
              </a:cxn>
              <a:cxn ang="0">
                <a:pos x="720" y="356"/>
              </a:cxn>
              <a:cxn ang="0">
                <a:pos x="938" y="216"/>
              </a:cxn>
              <a:cxn ang="0">
                <a:pos x="1176" y="108"/>
              </a:cxn>
              <a:cxn ang="0">
                <a:pos x="1430" y="36"/>
              </a:cxn>
              <a:cxn ang="0">
                <a:pos x="1700" y="2"/>
              </a:cxn>
              <a:cxn ang="0">
                <a:pos x="1884" y="2"/>
              </a:cxn>
              <a:cxn ang="0">
                <a:pos x="2154" y="36"/>
              </a:cxn>
              <a:cxn ang="0">
                <a:pos x="2408" y="108"/>
              </a:cxn>
              <a:cxn ang="0">
                <a:pos x="2646" y="216"/>
              </a:cxn>
              <a:cxn ang="0">
                <a:pos x="2864" y="356"/>
              </a:cxn>
              <a:cxn ang="0">
                <a:pos x="3060" y="524"/>
              </a:cxn>
              <a:cxn ang="0">
                <a:pos x="3228" y="720"/>
              </a:cxn>
              <a:cxn ang="0">
                <a:pos x="3368" y="938"/>
              </a:cxn>
              <a:cxn ang="0">
                <a:pos x="3476" y="1176"/>
              </a:cxn>
              <a:cxn ang="0">
                <a:pos x="3548" y="1430"/>
              </a:cxn>
              <a:cxn ang="0">
                <a:pos x="3582" y="1700"/>
              </a:cxn>
            </a:cxnLst>
            <a:rect l="0" t="0" r="r" b="b"/>
            <a:pathLst>
              <a:path w="3584" h="3586">
                <a:moveTo>
                  <a:pt x="3584" y="1792"/>
                </a:moveTo>
                <a:lnTo>
                  <a:pt x="3584" y="1792"/>
                </a:lnTo>
                <a:lnTo>
                  <a:pt x="3582" y="1884"/>
                </a:lnTo>
                <a:lnTo>
                  <a:pt x="3576" y="1976"/>
                </a:lnTo>
                <a:lnTo>
                  <a:pt x="3564" y="2066"/>
                </a:lnTo>
                <a:lnTo>
                  <a:pt x="3548" y="2154"/>
                </a:lnTo>
                <a:lnTo>
                  <a:pt x="3528" y="2240"/>
                </a:lnTo>
                <a:lnTo>
                  <a:pt x="3504" y="2326"/>
                </a:lnTo>
                <a:lnTo>
                  <a:pt x="3476" y="2408"/>
                </a:lnTo>
                <a:lnTo>
                  <a:pt x="3444" y="2490"/>
                </a:lnTo>
                <a:lnTo>
                  <a:pt x="3408" y="2570"/>
                </a:lnTo>
                <a:lnTo>
                  <a:pt x="3368" y="2646"/>
                </a:lnTo>
                <a:lnTo>
                  <a:pt x="3326" y="2722"/>
                </a:lnTo>
                <a:lnTo>
                  <a:pt x="3278" y="2794"/>
                </a:lnTo>
                <a:lnTo>
                  <a:pt x="3228" y="2864"/>
                </a:lnTo>
                <a:lnTo>
                  <a:pt x="3176" y="2932"/>
                </a:lnTo>
                <a:lnTo>
                  <a:pt x="3120" y="2998"/>
                </a:lnTo>
                <a:lnTo>
                  <a:pt x="3060" y="3060"/>
                </a:lnTo>
                <a:lnTo>
                  <a:pt x="2998" y="3120"/>
                </a:lnTo>
                <a:lnTo>
                  <a:pt x="2932" y="3176"/>
                </a:lnTo>
                <a:lnTo>
                  <a:pt x="2864" y="3228"/>
                </a:lnTo>
                <a:lnTo>
                  <a:pt x="2794" y="3278"/>
                </a:lnTo>
                <a:lnTo>
                  <a:pt x="2722" y="3326"/>
                </a:lnTo>
                <a:lnTo>
                  <a:pt x="2646" y="3368"/>
                </a:lnTo>
                <a:lnTo>
                  <a:pt x="2570" y="3408"/>
                </a:lnTo>
                <a:lnTo>
                  <a:pt x="2490" y="3444"/>
                </a:lnTo>
                <a:lnTo>
                  <a:pt x="2408" y="3476"/>
                </a:lnTo>
                <a:lnTo>
                  <a:pt x="2326" y="3504"/>
                </a:lnTo>
                <a:lnTo>
                  <a:pt x="2240" y="3528"/>
                </a:lnTo>
                <a:lnTo>
                  <a:pt x="2154" y="3548"/>
                </a:lnTo>
                <a:lnTo>
                  <a:pt x="2064" y="3564"/>
                </a:lnTo>
                <a:lnTo>
                  <a:pt x="1976" y="3576"/>
                </a:lnTo>
                <a:lnTo>
                  <a:pt x="1884" y="3582"/>
                </a:lnTo>
                <a:lnTo>
                  <a:pt x="1792" y="3586"/>
                </a:lnTo>
                <a:lnTo>
                  <a:pt x="1792" y="3586"/>
                </a:lnTo>
                <a:lnTo>
                  <a:pt x="1700" y="3582"/>
                </a:lnTo>
                <a:lnTo>
                  <a:pt x="1608" y="3576"/>
                </a:lnTo>
                <a:lnTo>
                  <a:pt x="1518" y="3564"/>
                </a:lnTo>
                <a:lnTo>
                  <a:pt x="1430" y="3548"/>
                </a:lnTo>
                <a:lnTo>
                  <a:pt x="1344" y="3528"/>
                </a:lnTo>
                <a:lnTo>
                  <a:pt x="1258" y="3504"/>
                </a:lnTo>
                <a:lnTo>
                  <a:pt x="1176" y="3476"/>
                </a:lnTo>
                <a:lnTo>
                  <a:pt x="1094" y="3444"/>
                </a:lnTo>
                <a:lnTo>
                  <a:pt x="1014" y="3408"/>
                </a:lnTo>
                <a:lnTo>
                  <a:pt x="938" y="3368"/>
                </a:lnTo>
                <a:lnTo>
                  <a:pt x="862" y="3326"/>
                </a:lnTo>
                <a:lnTo>
                  <a:pt x="790" y="3278"/>
                </a:lnTo>
                <a:lnTo>
                  <a:pt x="720" y="3228"/>
                </a:lnTo>
                <a:lnTo>
                  <a:pt x="652" y="3176"/>
                </a:lnTo>
                <a:lnTo>
                  <a:pt x="586" y="3120"/>
                </a:lnTo>
                <a:lnTo>
                  <a:pt x="524" y="3060"/>
                </a:lnTo>
                <a:lnTo>
                  <a:pt x="464" y="2998"/>
                </a:lnTo>
                <a:lnTo>
                  <a:pt x="408" y="2932"/>
                </a:lnTo>
                <a:lnTo>
                  <a:pt x="356" y="2864"/>
                </a:lnTo>
                <a:lnTo>
                  <a:pt x="306" y="2794"/>
                </a:lnTo>
                <a:lnTo>
                  <a:pt x="258" y="2722"/>
                </a:lnTo>
                <a:lnTo>
                  <a:pt x="216" y="2646"/>
                </a:lnTo>
                <a:lnTo>
                  <a:pt x="176" y="2570"/>
                </a:lnTo>
                <a:lnTo>
                  <a:pt x="140" y="2490"/>
                </a:lnTo>
                <a:lnTo>
                  <a:pt x="108" y="2408"/>
                </a:lnTo>
                <a:lnTo>
                  <a:pt x="80" y="2326"/>
                </a:lnTo>
                <a:lnTo>
                  <a:pt x="56" y="2240"/>
                </a:lnTo>
                <a:lnTo>
                  <a:pt x="36" y="2154"/>
                </a:lnTo>
                <a:lnTo>
                  <a:pt x="20" y="2066"/>
                </a:lnTo>
                <a:lnTo>
                  <a:pt x="8" y="1976"/>
                </a:lnTo>
                <a:lnTo>
                  <a:pt x="2" y="1884"/>
                </a:lnTo>
                <a:lnTo>
                  <a:pt x="0" y="1792"/>
                </a:lnTo>
                <a:lnTo>
                  <a:pt x="0" y="1792"/>
                </a:lnTo>
                <a:lnTo>
                  <a:pt x="2" y="1700"/>
                </a:lnTo>
                <a:lnTo>
                  <a:pt x="8" y="1608"/>
                </a:lnTo>
                <a:lnTo>
                  <a:pt x="20" y="1520"/>
                </a:lnTo>
                <a:lnTo>
                  <a:pt x="36" y="1430"/>
                </a:lnTo>
                <a:lnTo>
                  <a:pt x="56" y="1344"/>
                </a:lnTo>
                <a:lnTo>
                  <a:pt x="80" y="1260"/>
                </a:lnTo>
                <a:lnTo>
                  <a:pt x="108" y="1176"/>
                </a:lnTo>
                <a:lnTo>
                  <a:pt x="140" y="1094"/>
                </a:lnTo>
                <a:lnTo>
                  <a:pt x="176" y="1016"/>
                </a:lnTo>
                <a:lnTo>
                  <a:pt x="216" y="938"/>
                </a:lnTo>
                <a:lnTo>
                  <a:pt x="258" y="862"/>
                </a:lnTo>
                <a:lnTo>
                  <a:pt x="306" y="790"/>
                </a:lnTo>
                <a:lnTo>
                  <a:pt x="356" y="720"/>
                </a:lnTo>
                <a:lnTo>
                  <a:pt x="408" y="652"/>
                </a:lnTo>
                <a:lnTo>
                  <a:pt x="464" y="586"/>
                </a:lnTo>
                <a:lnTo>
                  <a:pt x="524" y="524"/>
                </a:lnTo>
                <a:lnTo>
                  <a:pt x="586" y="466"/>
                </a:lnTo>
                <a:lnTo>
                  <a:pt x="652" y="408"/>
                </a:lnTo>
                <a:lnTo>
                  <a:pt x="720" y="356"/>
                </a:lnTo>
                <a:lnTo>
                  <a:pt x="790" y="306"/>
                </a:lnTo>
                <a:lnTo>
                  <a:pt x="862" y="260"/>
                </a:lnTo>
                <a:lnTo>
                  <a:pt x="938" y="216"/>
                </a:lnTo>
                <a:lnTo>
                  <a:pt x="1014" y="176"/>
                </a:lnTo>
                <a:lnTo>
                  <a:pt x="1094" y="140"/>
                </a:lnTo>
                <a:lnTo>
                  <a:pt x="1176" y="108"/>
                </a:lnTo>
                <a:lnTo>
                  <a:pt x="1258" y="80"/>
                </a:lnTo>
                <a:lnTo>
                  <a:pt x="1344" y="56"/>
                </a:lnTo>
                <a:lnTo>
                  <a:pt x="1430" y="36"/>
                </a:lnTo>
                <a:lnTo>
                  <a:pt x="1518" y="20"/>
                </a:lnTo>
                <a:lnTo>
                  <a:pt x="1608" y="8"/>
                </a:lnTo>
                <a:lnTo>
                  <a:pt x="1700" y="2"/>
                </a:lnTo>
                <a:lnTo>
                  <a:pt x="1792" y="0"/>
                </a:lnTo>
                <a:lnTo>
                  <a:pt x="1792" y="0"/>
                </a:lnTo>
                <a:lnTo>
                  <a:pt x="1884" y="2"/>
                </a:lnTo>
                <a:lnTo>
                  <a:pt x="1976" y="8"/>
                </a:lnTo>
                <a:lnTo>
                  <a:pt x="2064" y="20"/>
                </a:lnTo>
                <a:lnTo>
                  <a:pt x="2154" y="36"/>
                </a:lnTo>
                <a:lnTo>
                  <a:pt x="2240" y="56"/>
                </a:lnTo>
                <a:lnTo>
                  <a:pt x="2326" y="80"/>
                </a:lnTo>
                <a:lnTo>
                  <a:pt x="2408" y="108"/>
                </a:lnTo>
                <a:lnTo>
                  <a:pt x="2490" y="140"/>
                </a:lnTo>
                <a:lnTo>
                  <a:pt x="2570" y="176"/>
                </a:lnTo>
                <a:lnTo>
                  <a:pt x="2646" y="216"/>
                </a:lnTo>
                <a:lnTo>
                  <a:pt x="2722" y="260"/>
                </a:lnTo>
                <a:lnTo>
                  <a:pt x="2794" y="306"/>
                </a:lnTo>
                <a:lnTo>
                  <a:pt x="2864" y="356"/>
                </a:lnTo>
                <a:lnTo>
                  <a:pt x="2932" y="408"/>
                </a:lnTo>
                <a:lnTo>
                  <a:pt x="2998" y="466"/>
                </a:lnTo>
                <a:lnTo>
                  <a:pt x="3060" y="524"/>
                </a:lnTo>
                <a:lnTo>
                  <a:pt x="3120" y="586"/>
                </a:lnTo>
                <a:lnTo>
                  <a:pt x="3176" y="652"/>
                </a:lnTo>
                <a:lnTo>
                  <a:pt x="3228" y="720"/>
                </a:lnTo>
                <a:lnTo>
                  <a:pt x="3278" y="790"/>
                </a:lnTo>
                <a:lnTo>
                  <a:pt x="3326" y="862"/>
                </a:lnTo>
                <a:lnTo>
                  <a:pt x="3368" y="938"/>
                </a:lnTo>
                <a:lnTo>
                  <a:pt x="3408" y="1016"/>
                </a:lnTo>
                <a:lnTo>
                  <a:pt x="3444" y="1094"/>
                </a:lnTo>
                <a:lnTo>
                  <a:pt x="3476" y="1176"/>
                </a:lnTo>
                <a:lnTo>
                  <a:pt x="3504" y="1260"/>
                </a:lnTo>
                <a:lnTo>
                  <a:pt x="3528" y="1344"/>
                </a:lnTo>
                <a:lnTo>
                  <a:pt x="3548" y="1430"/>
                </a:lnTo>
                <a:lnTo>
                  <a:pt x="3564" y="1520"/>
                </a:lnTo>
                <a:lnTo>
                  <a:pt x="3576" y="1608"/>
                </a:lnTo>
                <a:lnTo>
                  <a:pt x="3582" y="1700"/>
                </a:lnTo>
                <a:lnTo>
                  <a:pt x="3584" y="1792"/>
                </a:lnTo>
                <a:lnTo>
                  <a:pt x="3584" y="1792"/>
                </a:lnTo>
                <a:close/>
              </a:path>
            </a:pathLst>
          </a:custGeom>
          <a:solidFill>
            <a:schemeClr val="tx2"/>
          </a:solidFill>
          <a:ln w="127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89" name="Freeform 7"/>
          <p:cNvSpPr>
            <a:spLocks/>
          </p:cNvSpPr>
          <p:nvPr/>
        </p:nvSpPr>
        <p:spPr bwMode="auto">
          <a:xfrm>
            <a:off x="2253807" y="3205486"/>
            <a:ext cx="1332103" cy="1332103"/>
          </a:xfrm>
          <a:custGeom>
            <a:avLst/>
            <a:gdLst/>
            <a:ahLst/>
            <a:cxnLst>
              <a:cxn ang="0">
                <a:pos x="1426" y="750"/>
              </a:cxn>
              <a:cxn ang="0">
                <a:pos x="1412" y="858"/>
              </a:cxn>
              <a:cxn ang="0">
                <a:pos x="1384" y="958"/>
              </a:cxn>
              <a:cxn ang="0">
                <a:pos x="1340" y="1054"/>
              </a:cxn>
              <a:cxn ang="0">
                <a:pos x="1286" y="1140"/>
              </a:cxn>
              <a:cxn ang="0">
                <a:pos x="1218" y="1218"/>
              </a:cxn>
              <a:cxn ang="0">
                <a:pos x="1140" y="1286"/>
              </a:cxn>
              <a:cxn ang="0">
                <a:pos x="1054" y="1340"/>
              </a:cxn>
              <a:cxn ang="0">
                <a:pos x="958" y="1384"/>
              </a:cxn>
              <a:cxn ang="0">
                <a:pos x="858" y="1412"/>
              </a:cxn>
              <a:cxn ang="0">
                <a:pos x="750" y="1426"/>
              </a:cxn>
              <a:cxn ang="0">
                <a:pos x="676" y="1426"/>
              </a:cxn>
              <a:cxn ang="0">
                <a:pos x="570" y="1412"/>
              </a:cxn>
              <a:cxn ang="0">
                <a:pos x="468" y="1384"/>
              </a:cxn>
              <a:cxn ang="0">
                <a:pos x="374" y="1340"/>
              </a:cxn>
              <a:cxn ang="0">
                <a:pos x="286" y="1286"/>
              </a:cxn>
              <a:cxn ang="0">
                <a:pos x="210" y="1218"/>
              </a:cxn>
              <a:cxn ang="0">
                <a:pos x="142" y="1140"/>
              </a:cxn>
              <a:cxn ang="0">
                <a:pos x="86" y="1054"/>
              </a:cxn>
              <a:cxn ang="0">
                <a:pos x="44" y="958"/>
              </a:cxn>
              <a:cxn ang="0">
                <a:pos x="14" y="858"/>
              </a:cxn>
              <a:cxn ang="0">
                <a:pos x="2" y="750"/>
              </a:cxn>
              <a:cxn ang="0">
                <a:pos x="2" y="676"/>
              </a:cxn>
              <a:cxn ang="0">
                <a:pos x="14" y="570"/>
              </a:cxn>
              <a:cxn ang="0">
                <a:pos x="44" y="468"/>
              </a:cxn>
              <a:cxn ang="0">
                <a:pos x="86" y="374"/>
              </a:cxn>
              <a:cxn ang="0">
                <a:pos x="142" y="286"/>
              </a:cxn>
              <a:cxn ang="0">
                <a:pos x="210" y="210"/>
              </a:cxn>
              <a:cxn ang="0">
                <a:pos x="286" y="142"/>
              </a:cxn>
              <a:cxn ang="0">
                <a:pos x="374" y="86"/>
              </a:cxn>
              <a:cxn ang="0">
                <a:pos x="468" y="44"/>
              </a:cxn>
              <a:cxn ang="0">
                <a:pos x="570" y="14"/>
              </a:cxn>
              <a:cxn ang="0">
                <a:pos x="676" y="2"/>
              </a:cxn>
              <a:cxn ang="0">
                <a:pos x="750" y="2"/>
              </a:cxn>
              <a:cxn ang="0">
                <a:pos x="858" y="14"/>
              </a:cxn>
              <a:cxn ang="0">
                <a:pos x="958" y="44"/>
              </a:cxn>
              <a:cxn ang="0">
                <a:pos x="1054" y="86"/>
              </a:cxn>
              <a:cxn ang="0">
                <a:pos x="1140" y="142"/>
              </a:cxn>
              <a:cxn ang="0">
                <a:pos x="1218" y="210"/>
              </a:cxn>
              <a:cxn ang="0">
                <a:pos x="1286" y="286"/>
              </a:cxn>
              <a:cxn ang="0">
                <a:pos x="1340" y="374"/>
              </a:cxn>
              <a:cxn ang="0">
                <a:pos x="1384" y="468"/>
              </a:cxn>
              <a:cxn ang="0">
                <a:pos x="1412" y="570"/>
              </a:cxn>
              <a:cxn ang="0">
                <a:pos x="1426" y="676"/>
              </a:cxn>
            </a:cxnLst>
            <a:rect l="0" t="0" r="r" b="b"/>
            <a:pathLst>
              <a:path w="1426" h="1426">
                <a:moveTo>
                  <a:pt x="1426" y="714"/>
                </a:moveTo>
                <a:lnTo>
                  <a:pt x="1426" y="714"/>
                </a:lnTo>
                <a:lnTo>
                  <a:pt x="1426" y="750"/>
                </a:lnTo>
                <a:lnTo>
                  <a:pt x="1424" y="786"/>
                </a:lnTo>
                <a:lnTo>
                  <a:pt x="1418" y="822"/>
                </a:lnTo>
                <a:lnTo>
                  <a:pt x="1412" y="858"/>
                </a:lnTo>
                <a:lnTo>
                  <a:pt x="1404" y="892"/>
                </a:lnTo>
                <a:lnTo>
                  <a:pt x="1394" y="926"/>
                </a:lnTo>
                <a:lnTo>
                  <a:pt x="1384" y="958"/>
                </a:lnTo>
                <a:lnTo>
                  <a:pt x="1370" y="992"/>
                </a:lnTo>
                <a:lnTo>
                  <a:pt x="1356" y="1022"/>
                </a:lnTo>
                <a:lnTo>
                  <a:pt x="1340" y="1054"/>
                </a:lnTo>
                <a:lnTo>
                  <a:pt x="1324" y="1084"/>
                </a:lnTo>
                <a:lnTo>
                  <a:pt x="1306" y="1112"/>
                </a:lnTo>
                <a:lnTo>
                  <a:pt x="1286" y="1140"/>
                </a:lnTo>
                <a:lnTo>
                  <a:pt x="1264" y="1168"/>
                </a:lnTo>
                <a:lnTo>
                  <a:pt x="1242" y="1194"/>
                </a:lnTo>
                <a:lnTo>
                  <a:pt x="1218" y="1218"/>
                </a:lnTo>
                <a:lnTo>
                  <a:pt x="1194" y="1242"/>
                </a:lnTo>
                <a:lnTo>
                  <a:pt x="1168" y="1264"/>
                </a:lnTo>
                <a:lnTo>
                  <a:pt x="1140" y="1286"/>
                </a:lnTo>
                <a:lnTo>
                  <a:pt x="1112" y="1304"/>
                </a:lnTo>
                <a:lnTo>
                  <a:pt x="1084" y="1324"/>
                </a:lnTo>
                <a:lnTo>
                  <a:pt x="1054" y="1340"/>
                </a:lnTo>
                <a:lnTo>
                  <a:pt x="1022" y="1356"/>
                </a:lnTo>
                <a:lnTo>
                  <a:pt x="992" y="1370"/>
                </a:lnTo>
                <a:lnTo>
                  <a:pt x="958" y="1384"/>
                </a:lnTo>
                <a:lnTo>
                  <a:pt x="926" y="1394"/>
                </a:lnTo>
                <a:lnTo>
                  <a:pt x="892" y="1404"/>
                </a:lnTo>
                <a:lnTo>
                  <a:pt x="858" y="1412"/>
                </a:lnTo>
                <a:lnTo>
                  <a:pt x="822" y="1418"/>
                </a:lnTo>
                <a:lnTo>
                  <a:pt x="786" y="1424"/>
                </a:lnTo>
                <a:lnTo>
                  <a:pt x="750" y="1426"/>
                </a:lnTo>
                <a:lnTo>
                  <a:pt x="714" y="1426"/>
                </a:lnTo>
                <a:lnTo>
                  <a:pt x="714" y="1426"/>
                </a:lnTo>
                <a:lnTo>
                  <a:pt x="676" y="1426"/>
                </a:lnTo>
                <a:lnTo>
                  <a:pt x="640" y="1424"/>
                </a:lnTo>
                <a:lnTo>
                  <a:pt x="604" y="1418"/>
                </a:lnTo>
                <a:lnTo>
                  <a:pt x="570" y="1412"/>
                </a:lnTo>
                <a:lnTo>
                  <a:pt x="536" y="1404"/>
                </a:lnTo>
                <a:lnTo>
                  <a:pt x="502" y="1394"/>
                </a:lnTo>
                <a:lnTo>
                  <a:pt x="468" y="1384"/>
                </a:lnTo>
                <a:lnTo>
                  <a:pt x="436" y="1370"/>
                </a:lnTo>
                <a:lnTo>
                  <a:pt x="404" y="1356"/>
                </a:lnTo>
                <a:lnTo>
                  <a:pt x="374" y="1340"/>
                </a:lnTo>
                <a:lnTo>
                  <a:pt x="344" y="1324"/>
                </a:lnTo>
                <a:lnTo>
                  <a:pt x="314" y="1304"/>
                </a:lnTo>
                <a:lnTo>
                  <a:pt x="286" y="1286"/>
                </a:lnTo>
                <a:lnTo>
                  <a:pt x="260" y="1264"/>
                </a:lnTo>
                <a:lnTo>
                  <a:pt x="234" y="1242"/>
                </a:lnTo>
                <a:lnTo>
                  <a:pt x="210" y="1218"/>
                </a:lnTo>
                <a:lnTo>
                  <a:pt x="186" y="1194"/>
                </a:lnTo>
                <a:lnTo>
                  <a:pt x="164" y="1168"/>
                </a:lnTo>
                <a:lnTo>
                  <a:pt x="142" y="1140"/>
                </a:lnTo>
                <a:lnTo>
                  <a:pt x="122" y="1112"/>
                </a:lnTo>
                <a:lnTo>
                  <a:pt x="104" y="1084"/>
                </a:lnTo>
                <a:lnTo>
                  <a:pt x="86" y="1054"/>
                </a:lnTo>
                <a:lnTo>
                  <a:pt x="70" y="1022"/>
                </a:lnTo>
                <a:lnTo>
                  <a:pt x="56" y="992"/>
                </a:lnTo>
                <a:lnTo>
                  <a:pt x="44" y="958"/>
                </a:lnTo>
                <a:lnTo>
                  <a:pt x="32" y="926"/>
                </a:lnTo>
                <a:lnTo>
                  <a:pt x="22" y="892"/>
                </a:lnTo>
                <a:lnTo>
                  <a:pt x="14" y="858"/>
                </a:lnTo>
                <a:lnTo>
                  <a:pt x="8" y="822"/>
                </a:lnTo>
                <a:lnTo>
                  <a:pt x="4" y="786"/>
                </a:lnTo>
                <a:lnTo>
                  <a:pt x="2" y="750"/>
                </a:lnTo>
                <a:lnTo>
                  <a:pt x="0" y="714"/>
                </a:lnTo>
                <a:lnTo>
                  <a:pt x="0" y="714"/>
                </a:lnTo>
                <a:lnTo>
                  <a:pt x="2" y="676"/>
                </a:lnTo>
                <a:lnTo>
                  <a:pt x="4" y="640"/>
                </a:lnTo>
                <a:lnTo>
                  <a:pt x="8" y="604"/>
                </a:lnTo>
                <a:lnTo>
                  <a:pt x="14" y="570"/>
                </a:lnTo>
                <a:lnTo>
                  <a:pt x="22" y="536"/>
                </a:lnTo>
                <a:lnTo>
                  <a:pt x="32" y="502"/>
                </a:lnTo>
                <a:lnTo>
                  <a:pt x="44" y="468"/>
                </a:lnTo>
                <a:lnTo>
                  <a:pt x="56" y="436"/>
                </a:lnTo>
                <a:lnTo>
                  <a:pt x="70" y="404"/>
                </a:lnTo>
                <a:lnTo>
                  <a:pt x="86" y="374"/>
                </a:lnTo>
                <a:lnTo>
                  <a:pt x="104" y="344"/>
                </a:lnTo>
                <a:lnTo>
                  <a:pt x="122" y="314"/>
                </a:lnTo>
                <a:lnTo>
                  <a:pt x="142" y="286"/>
                </a:lnTo>
                <a:lnTo>
                  <a:pt x="164" y="260"/>
                </a:lnTo>
                <a:lnTo>
                  <a:pt x="186" y="234"/>
                </a:lnTo>
                <a:lnTo>
                  <a:pt x="210" y="210"/>
                </a:lnTo>
                <a:lnTo>
                  <a:pt x="234" y="186"/>
                </a:lnTo>
                <a:lnTo>
                  <a:pt x="260" y="164"/>
                </a:lnTo>
                <a:lnTo>
                  <a:pt x="286" y="142"/>
                </a:lnTo>
                <a:lnTo>
                  <a:pt x="314" y="122"/>
                </a:lnTo>
                <a:lnTo>
                  <a:pt x="344" y="104"/>
                </a:lnTo>
                <a:lnTo>
                  <a:pt x="374" y="86"/>
                </a:lnTo>
                <a:lnTo>
                  <a:pt x="404" y="70"/>
                </a:lnTo>
                <a:lnTo>
                  <a:pt x="436" y="56"/>
                </a:lnTo>
                <a:lnTo>
                  <a:pt x="468" y="44"/>
                </a:lnTo>
                <a:lnTo>
                  <a:pt x="502" y="32"/>
                </a:lnTo>
                <a:lnTo>
                  <a:pt x="536" y="22"/>
                </a:lnTo>
                <a:lnTo>
                  <a:pt x="570" y="14"/>
                </a:lnTo>
                <a:lnTo>
                  <a:pt x="604" y="8"/>
                </a:lnTo>
                <a:lnTo>
                  <a:pt x="640" y="4"/>
                </a:lnTo>
                <a:lnTo>
                  <a:pt x="676" y="2"/>
                </a:lnTo>
                <a:lnTo>
                  <a:pt x="714" y="0"/>
                </a:lnTo>
                <a:lnTo>
                  <a:pt x="714" y="0"/>
                </a:lnTo>
                <a:lnTo>
                  <a:pt x="750" y="2"/>
                </a:lnTo>
                <a:lnTo>
                  <a:pt x="786" y="4"/>
                </a:lnTo>
                <a:lnTo>
                  <a:pt x="822" y="8"/>
                </a:lnTo>
                <a:lnTo>
                  <a:pt x="858" y="14"/>
                </a:lnTo>
                <a:lnTo>
                  <a:pt x="892" y="22"/>
                </a:lnTo>
                <a:lnTo>
                  <a:pt x="926" y="32"/>
                </a:lnTo>
                <a:lnTo>
                  <a:pt x="958" y="44"/>
                </a:lnTo>
                <a:lnTo>
                  <a:pt x="992" y="56"/>
                </a:lnTo>
                <a:lnTo>
                  <a:pt x="1022" y="70"/>
                </a:lnTo>
                <a:lnTo>
                  <a:pt x="1054" y="86"/>
                </a:lnTo>
                <a:lnTo>
                  <a:pt x="1084" y="104"/>
                </a:lnTo>
                <a:lnTo>
                  <a:pt x="1112" y="122"/>
                </a:lnTo>
                <a:lnTo>
                  <a:pt x="1140" y="142"/>
                </a:lnTo>
                <a:lnTo>
                  <a:pt x="1168" y="164"/>
                </a:lnTo>
                <a:lnTo>
                  <a:pt x="1194" y="186"/>
                </a:lnTo>
                <a:lnTo>
                  <a:pt x="1218" y="210"/>
                </a:lnTo>
                <a:lnTo>
                  <a:pt x="1242" y="234"/>
                </a:lnTo>
                <a:lnTo>
                  <a:pt x="1264" y="260"/>
                </a:lnTo>
                <a:lnTo>
                  <a:pt x="1286" y="286"/>
                </a:lnTo>
                <a:lnTo>
                  <a:pt x="1306" y="314"/>
                </a:lnTo>
                <a:lnTo>
                  <a:pt x="1324" y="344"/>
                </a:lnTo>
                <a:lnTo>
                  <a:pt x="1340" y="374"/>
                </a:lnTo>
                <a:lnTo>
                  <a:pt x="1356" y="404"/>
                </a:lnTo>
                <a:lnTo>
                  <a:pt x="1370" y="436"/>
                </a:lnTo>
                <a:lnTo>
                  <a:pt x="1384" y="468"/>
                </a:lnTo>
                <a:lnTo>
                  <a:pt x="1394" y="502"/>
                </a:lnTo>
                <a:lnTo>
                  <a:pt x="1404" y="536"/>
                </a:lnTo>
                <a:lnTo>
                  <a:pt x="1412" y="570"/>
                </a:lnTo>
                <a:lnTo>
                  <a:pt x="1418" y="604"/>
                </a:lnTo>
                <a:lnTo>
                  <a:pt x="1424" y="640"/>
                </a:lnTo>
                <a:lnTo>
                  <a:pt x="1426" y="676"/>
                </a:lnTo>
                <a:lnTo>
                  <a:pt x="1426" y="714"/>
                </a:lnTo>
                <a:lnTo>
                  <a:pt x="1426" y="714"/>
                </a:lnTo>
                <a:close/>
              </a:path>
            </a:pathLst>
          </a:custGeom>
          <a:solidFill>
            <a:srgbClr val="FFFFFF"/>
          </a:solidFill>
          <a:ln w="12700">
            <a:solidFill>
              <a:srgbClr val="B82234"/>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0" name="Freeform 8"/>
          <p:cNvSpPr>
            <a:spLocks/>
          </p:cNvSpPr>
          <p:nvPr/>
        </p:nvSpPr>
        <p:spPr bwMode="auto">
          <a:xfrm>
            <a:off x="3225859" y="1369809"/>
            <a:ext cx="1008886" cy="1008886"/>
          </a:xfrm>
          <a:custGeom>
            <a:avLst/>
            <a:gdLst/>
            <a:ahLst/>
            <a:cxnLst>
              <a:cxn ang="0">
                <a:pos x="1078" y="568"/>
              </a:cxn>
              <a:cxn ang="0">
                <a:pos x="1068" y="650"/>
              </a:cxn>
              <a:cxn ang="0">
                <a:pos x="1046" y="726"/>
              </a:cxn>
              <a:cxn ang="0">
                <a:pos x="1014" y="798"/>
              </a:cxn>
              <a:cxn ang="0">
                <a:pos x="972" y="864"/>
              </a:cxn>
              <a:cxn ang="0">
                <a:pos x="922" y="922"/>
              </a:cxn>
              <a:cxn ang="0">
                <a:pos x="862" y="972"/>
              </a:cxn>
              <a:cxn ang="0">
                <a:pos x="796" y="1014"/>
              </a:cxn>
              <a:cxn ang="0">
                <a:pos x="726" y="1048"/>
              </a:cxn>
              <a:cxn ang="0">
                <a:pos x="648" y="1070"/>
              </a:cxn>
              <a:cxn ang="0">
                <a:pos x="568" y="1080"/>
              </a:cxn>
              <a:cxn ang="0">
                <a:pos x="512" y="1080"/>
              </a:cxn>
              <a:cxn ang="0">
                <a:pos x="430" y="1070"/>
              </a:cxn>
              <a:cxn ang="0">
                <a:pos x="354" y="1048"/>
              </a:cxn>
              <a:cxn ang="0">
                <a:pos x="282" y="1014"/>
              </a:cxn>
              <a:cxn ang="0">
                <a:pos x="216" y="972"/>
              </a:cxn>
              <a:cxn ang="0">
                <a:pos x="158" y="922"/>
              </a:cxn>
              <a:cxn ang="0">
                <a:pos x="108" y="864"/>
              </a:cxn>
              <a:cxn ang="0">
                <a:pos x="64" y="798"/>
              </a:cxn>
              <a:cxn ang="0">
                <a:pos x="32" y="726"/>
              </a:cxn>
              <a:cxn ang="0">
                <a:pos x="10" y="650"/>
              </a:cxn>
              <a:cxn ang="0">
                <a:pos x="0" y="568"/>
              </a:cxn>
              <a:cxn ang="0">
                <a:pos x="0" y="512"/>
              </a:cxn>
              <a:cxn ang="0">
                <a:pos x="10" y="432"/>
              </a:cxn>
              <a:cxn ang="0">
                <a:pos x="32" y="354"/>
              </a:cxn>
              <a:cxn ang="0">
                <a:pos x="64" y="282"/>
              </a:cxn>
              <a:cxn ang="0">
                <a:pos x="108" y="218"/>
              </a:cxn>
              <a:cxn ang="0">
                <a:pos x="158" y="158"/>
              </a:cxn>
              <a:cxn ang="0">
                <a:pos x="216" y="108"/>
              </a:cxn>
              <a:cxn ang="0">
                <a:pos x="282" y="66"/>
              </a:cxn>
              <a:cxn ang="0">
                <a:pos x="354" y="34"/>
              </a:cxn>
              <a:cxn ang="0">
                <a:pos x="430" y="12"/>
              </a:cxn>
              <a:cxn ang="0">
                <a:pos x="512" y="2"/>
              </a:cxn>
              <a:cxn ang="0">
                <a:pos x="568" y="2"/>
              </a:cxn>
              <a:cxn ang="0">
                <a:pos x="648" y="12"/>
              </a:cxn>
              <a:cxn ang="0">
                <a:pos x="726" y="34"/>
              </a:cxn>
              <a:cxn ang="0">
                <a:pos x="796" y="66"/>
              </a:cxn>
              <a:cxn ang="0">
                <a:pos x="862" y="108"/>
              </a:cxn>
              <a:cxn ang="0">
                <a:pos x="922" y="158"/>
              </a:cxn>
              <a:cxn ang="0">
                <a:pos x="972" y="218"/>
              </a:cxn>
              <a:cxn ang="0">
                <a:pos x="1014" y="282"/>
              </a:cxn>
              <a:cxn ang="0">
                <a:pos x="1046" y="354"/>
              </a:cxn>
              <a:cxn ang="0">
                <a:pos x="1068" y="432"/>
              </a:cxn>
              <a:cxn ang="0">
                <a:pos x="1078" y="512"/>
              </a:cxn>
            </a:cxnLst>
            <a:rect l="0" t="0" r="r" b="b"/>
            <a:pathLst>
              <a:path w="1080" h="1080">
                <a:moveTo>
                  <a:pt x="1080" y="540"/>
                </a:moveTo>
                <a:lnTo>
                  <a:pt x="1080" y="540"/>
                </a:lnTo>
                <a:lnTo>
                  <a:pt x="1078" y="568"/>
                </a:lnTo>
                <a:lnTo>
                  <a:pt x="1076" y="596"/>
                </a:lnTo>
                <a:lnTo>
                  <a:pt x="1074" y="622"/>
                </a:lnTo>
                <a:lnTo>
                  <a:pt x="1068" y="650"/>
                </a:lnTo>
                <a:lnTo>
                  <a:pt x="1062" y="676"/>
                </a:lnTo>
                <a:lnTo>
                  <a:pt x="1056" y="700"/>
                </a:lnTo>
                <a:lnTo>
                  <a:pt x="1046" y="726"/>
                </a:lnTo>
                <a:lnTo>
                  <a:pt x="1036" y="750"/>
                </a:lnTo>
                <a:lnTo>
                  <a:pt x="1026" y="774"/>
                </a:lnTo>
                <a:lnTo>
                  <a:pt x="1014" y="798"/>
                </a:lnTo>
                <a:lnTo>
                  <a:pt x="1002" y="820"/>
                </a:lnTo>
                <a:lnTo>
                  <a:pt x="988" y="842"/>
                </a:lnTo>
                <a:lnTo>
                  <a:pt x="972" y="864"/>
                </a:lnTo>
                <a:lnTo>
                  <a:pt x="956" y="884"/>
                </a:lnTo>
                <a:lnTo>
                  <a:pt x="940" y="904"/>
                </a:lnTo>
                <a:lnTo>
                  <a:pt x="922" y="922"/>
                </a:lnTo>
                <a:lnTo>
                  <a:pt x="902" y="940"/>
                </a:lnTo>
                <a:lnTo>
                  <a:pt x="882" y="956"/>
                </a:lnTo>
                <a:lnTo>
                  <a:pt x="862" y="972"/>
                </a:lnTo>
                <a:lnTo>
                  <a:pt x="842" y="988"/>
                </a:lnTo>
                <a:lnTo>
                  <a:pt x="820" y="1002"/>
                </a:lnTo>
                <a:lnTo>
                  <a:pt x="796" y="1014"/>
                </a:lnTo>
                <a:lnTo>
                  <a:pt x="774" y="1026"/>
                </a:lnTo>
                <a:lnTo>
                  <a:pt x="750" y="1038"/>
                </a:lnTo>
                <a:lnTo>
                  <a:pt x="726" y="1048"/>
                </a:lnTo>
                <a:lnTo>
                  <a:pt x="700" y="1056"/>
                </a:lnTo>
                <a:lnTo>
                  <a:pt x="674" y="1064"/>
                </a:lnTo>
                <a:lnTo>
                  <a:pt x="648" y="1070"/>
                </a:lnTo>
                <a:lnTo>
                  <a:pt x="622" y="1074"/>
                </a:lnTo>
                <a:lnTo>
                  <a:pt x="594" y="1078"/>
                </a:lnTo>
                <a:lnTo>
                  <a:pt x="568" y="1080"/>
                </a:lnTo>
                <a:lnTo>
                  <a:pt x="540" y="1080"/>
                </a:lnTo>
                <a:lnTo>
                  <a:pt x="540" y="1080"/>
                </a:lnTo>
                <a:lnTo>
                  <a:pt x="512" y="1080"/>
                </a:lnTo>
                <a:lnTo>
                  <a:pt x="484" y="1078"/>
                </a:lnTo>
                <a:lnTo>
                  <a:pt x="458" y="1074"/>
                </a:lnTo>
                <a:lnTo>
                  <a:pt x="430" y="1070"/>
                </a:lnTo>
                <a:lnTo>
                  <a:pt x="404" y="1064"/>
                </a:lnTo>
                <a:lnTo>
                  <a:pt x="380" y="1056"/>
                </a:lnTo>
                <a:lnTo>
                  <a:pt x="354" y="1048"/>
                </a:lnTo>
                <a:lnTo>
                  <a:pt x="330" y="1038"/>
                </a:lnTo>
                <a:lnTo>
                  <a:pt x="306" y="1026"/>
                </a:lnTo>
                <a:lnTo>
                  <a:pt x="282" y="1014"/>
                </a:lnTo>
                <a:lnTo>
                  <a:pt x="260" y="1002"/>
                </a:lnTo>
                <a:lnTo>
                  <a:pt x="238" y="988"/>
                </a:lnTo>
                <a:lnTo>
                  <a:pt x="216" y="972"/>
                </a:lnTo>
                <a:lnTo>
                  <a:pt x="196" y="956"/>
                </a:lnTo>
                <a:lnTo>
                  <a:pt x="176" y="940"/>
                </a:lnTo>
                <a:lnTo>
                  <a:pt x="158" y="922"/>
                </a:lnTo>
                <a:lnTo>
                  <a:pt x="140" y="904"/>
                </a:lnTo>
                <a:lnTo>
                  <a:pt x="124" y="884"/>
                </a:lnTo>
                <a:lnTo>
                  <a:pt x="108" y="864"/>
                </a:lnTo>
                <a:lnTo>
                  <a:pt x="92" y="842"/>
                </a:lnTo>
                <a:lnTo>
                  <a:pt x="78" y="820"/>
                </a:lnTo>
                <a:lnTo>
                  <a:pt x="64" y="798"/>
                </a:lnTo>
                <a:lnTo>
                  <a:pt x="54" y="774"/>
                </a:lnTo>
                <a:lnTo>
                  <a:pt x="42" y="750"/>
                </a:lnTo>
                <a:lnTo>
                  <a:pt x="32" y="726"/>
                </a:lnTo>
                <a:lnTo>
                  <a:pt x="24" y="700"/>
                </a:lnTo>
                <a:lnTo>
                  <a:pt x="16" y="676"/>
                </a:lnTo>
                <a:lnTo>
                  <a:pt x="10" y="650"/>
                </a:lnTo>
                <a:lnTo>
                  <a:pt x="6" y="622"/>
                </a:lnTo>
                <a:lnTo>
                  <a:pt x="2" y="596"/>
                </a:lnTo>
                <a:lnTo>
                  <a:pt x="0" y="568"/>
                </a:lnTo>
                <a:lnTo>
                  <a:pt x="0" y="540"/>
                </a:lnTo>
                <a:lnTo>
                  <a:pt x="0" y="540"/>
                </a:lnTo>
                <a:lnTo>
                  <a:pt x="0" y="512"/>
                </a:lnTo>
                <a:lnTo>
                  <a:pt x="2" y="486"/>
                </a:lnTo>
                <a:lnTo>
                  <a:pt x="6" y="458"/>
                </a:lnTo>
                <a:lnTo>
                  <a:pt x="10" y="432"/>
                </a:lnTo>
                <a:lnTo>
                  <a:pt x="16" y="406"/>
                </a:lnTo>
                <a:lnTo>
                  <a:pt x="24" y="380"/>
                </a:lnTo>
                <a:lnTo>
                  <a:pt x="32" y="354"/>
                </a:lnTo>
                <a:lnTo>
                  <a:pt x="42" y="330"/>
                </a:lnTo>
                <a:lnTo>
                  <a:pt x="54" y="306"/>
                </a:lnTo>
                <a:lnTo>
                  <a:pt x="64" y="282"/>
                </a:lnTo>
                <a:lnTo>
                  <a:pt x="78" y="260"/>
                </a:lnTo>
                <a:lnTo>
                  <a:pt x="92" y="238"/>
                </a:lnTo>
                <a:lnTo>
                  <a:pt x="108" y="218"/>
                </a:lnTo>
                <a:lnTo>
                  <a:pt x="124" y="196"/>
                </a:lnTo>
                <a:lnTo>
                  <a:pt x="140" y="178"/>
                </a:lnTo>
                <a:lnTo>
                  <a:pt x="158" y="158"/>
                </a:lnTo>
                <a:lnTo>
                  <a:pt x="176" y="140"/>
                </a:lnTo>
                <a:lnTo>
                  <a:pt x="196" y="124"/>
                </a:lnTo>
                <a:lnTo>
                  <a:pt x="216" y="108"/>
                </a:lnTo>
                <a:lnTo>
                  <a:pt x="238" y="92"/>
                </a:lnTo>
                <a:lnTo>
                  <a:pt x="260" y="78"/>
                </a:lnTo>
                <a:lnTo>
                  <a:pt x="282" y="66"/>
                </a:lnTo>
                <a:lnTo>
                  <a:pt x="306" y="54"/>
                </a:lnTo>
                <a:lnTo>
                  <a:pt x="330" y="42"/>
                </a:lnTo>
                <a:lnTo>
                  <a:pt x="354" y="34"/>
                </a:lnTo>
                <a:lnTo>
                  <a:pt x="380" y="24"/>
                </a:lnTo>
                <a:lnTo>
                  <a:pt x="404" y="18"/>
                </a:lnTo>
                <a:lnTo>
                  <a:pt x="430" y="12"/>
                </a:lnTo>
                <a:lnTo>
                  <a:pt x="458" y="6"/>
                </a:lnTo>
                <a:lnTo>
                  <a:pt x="484" y="4"/>
                </a:lnTo>
                <a:lnTo>
                  <a:pt x="512" y="2"/>
                </a:lnTo>
                <a:lnTo>
                  <a:pt x="540" y="0"/>
                </a:lnTo>
                <a:lnTo>
                  <a:pt x="540" y="0"/>
                </a:lnTo>
                <a:lnTo>
                  <a:pt x="568" y="2"/>
                </a:lnTo>
                <a:lnTo>
                  <a:pt x="594" y="4"/>
                </a:lnTo>
                <a:lnTo>
                  <a:pt x="622" y="6"/>
                </a:lnTo>
                <a:lnTo>
                  <a:pt x="648" y="12"/>
                </a:lnTo>
                <a:lnTo>
                  <a:pt x="674" y="18"/>
                </a:lnTo>
                <a:lnTo>
                  <a:pt x="700" y="24"/>
                </a:lnTo>
                <a:lnTo>
                  <a:pt x="726" y="34"/>
                </a:lnTo>
                <a:lnTo>
                  <a:pt x="750" y="42"/>
                </a:lnTo>
                <a:lnTo>
                  <a:pt x="774" y="54"/>
                </a:lnTo>
                <a:lnTo>
                  <a:pt x="796" y="66"/>
                </a:lnTo>
                <a:lnTo>
                  <a:pt x="820" y="78"/>
                </a:lnTo>
                <a:lnTo>
                  <a:pt x="842" y="92"/>
                </a:lnTo>
                <a:lnTo>
                  <a:pt x="862" y="108"/>
                </a:lnTo>
                <a:lnTo>
                  <a:pt x="882" y="124"/>
                </a:lnTo>
                <a:lnTo>
                  <a:pt x="902" y="140"/>
                </a:lnTo>
                <a:lnTo>
                  <a:pt x="922" y="158"/>
                </a:lnTo>
                <a:lnTo>
                  <a:pt x="940" y="178"/>
                </a:lnTo>
                <a:lnTo>
                  <a:pt x="956" y="196"/>
                </a:lnTo>
                <a:lnTo>
                  <a:pt x="972" y="218"/>
                </a:lnTo>
                <a:lnTo>
                  <a:pt x="988" y="238"/>
                </a:lnTo>
                <a:lnTo>
                  <a:pt x="1002" y="260"/>
                </a:lnTo>
                <a:lnTo>
                  <a:pt x="1014" y="282"/>
                </a:lnTo>
                <a:lnTo>
                  <a:pt x="1026" y="306"/>
                </a:lnTo>
                <a:lnTo>
                  <a:pt x="1036" y="330"/>
                </a:lnTo>
                <a:lnTo>
                  <a:pt x="1046" y="354"/>
                </a:lnTo>
                <a:lnTo>
                  <a:pt x="1056" y="380"/>
                </a:lnTo>
                <a:lnTo>
                  <a:pt x="1062" y="406"/>
                </a:lnTo>
                <a:lnTo>
                  <a:pt x="1068" y="432"/>
                </a:lnTo>
                <a:lnTo>
                  <a:pt x="1074" y="458"/>
                </a:lnTo>
                <a:lnTo>
                  <a:pt x="1076" y="486"/>
                </a:lnTo>
                <a:lnTo>
                  <a:pt x="1078" y="512"/>
                </a:lnTo>
                <a:lnTo>
                  <a:pt x="1080" y="540"/>
                </a:lnTo>
                <a:lnTo>
                  <a:pt x="1080" y="540"/>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1" name="Freeform 9"/>
          <p:cNvSpPr>
            <a:spLocks/>
          </p:cNvSpPr>
          <p:nvPr/>
        </p:nvSpPr>
        <p:spPr bwMode="auto">
          <a:xfrm>
            <a:off x="1571062" y="1383177"/>
            <a:ext cx="1008886" cy="1007017"/>
          </a:xfrm>
          <a:custGeom>
            <a:avLst/>
            <a:gdLst/>
            <a:ahLst/>
            <a:cxnLst>
              <a:cxn ang="0">
                <a:pos x="940" y="178"/>
              </a:cxn>
              <a:cxn ang="0">
                <a:pos x="990" y="242"/>
              </a:cxn>
              <a:cxn ang="0">
                <a:pos x="1030" y="312"/>
              </a:cxn>
              <a:cxn ang="0">
                <a:pos x="1058" y="386"/>
              </a:cxn>
              <a:cxn ang="0">
                <a:pos x="1074" y="462"/>
              </a:cxn>
              <a:cxn ang="0">
                <a:pos x="1080" y="538"/>
              </a:cxn>
              <a:cxn ang="0">
                <a:pos x="1074" y="616"/>
              </a:cxn>
              <a:cxn ang="0">
                <a:pos x="1058" y="692"/>
              </a:cxn>
              <a:cxn ang="0">
                <a:pos x="1030" y="766"/>
              </a:cxn>
              <a:cxn ang="0">
                <a:pos x="990" y="836"/>
              </a:cxn>
              <a:cxn ang="0">
                <a:pos x="940" y="900"/>
              </a:cxn>
              <a:cxn ang="0">
                <a:pos x="902" y="940"/>
              </a:cxn>
              <a:cxn ang="0">
                <a:pos x="836" y="990"/>
              </a:cxn>
              <a:cxn ang="0">
                <a:pos x="766" y="1028"/>
              </a:cxn>
              <a:cxn ang="0">
                <a:pos x="694" y="1056"/>
              </a:cxn>
              <a:cxn ang="0">
                <a:pos x="618" y="1074"/>
              </a:cxn>
              <a:cxn ang="0">
                <a:pos x="540" y="1078"/>
              </a:cxn>
              <a:cxn ang="0">
                <a:pos x="462" y="1074"/>
              </a:cxn>
              <a:cxn ang="0">
                <a:pos x="386" y="1056"/>
              </a:cxn>
              <a:cxn ang="0">
                <a:pos x="312" y="1028"/>
              </a:cxn>
              <a:cxn ang="0">
                <a:pos x="242" y="990"/>
              </a:cxn>
              <a:cxn ang="0">
                <a:pos x="178" y="940"/>
              </a:cxn>
              <a:cxn ang="0">
                <a:pos x="138" y="900"/>
              </a:cxn>
              <a:cxn ang="0">
                <a:pos x="88" y="836"/>
              </a:cxn>
              <a:cxn ang="0">
                <a:pos x="50" y="766"/>
              </a:cxn>
              <a:cxn ang="0">
                <a:pos x="22" y="692"/>
              </a:cxn>
              <a:cxn ang="0">
                <a:pos x="6" y="616"/>
              </a:cxn>
              <a:cxn ang="0">
                <a:pos x="0" y="538"/>
              </a:cxn>
              <a:cxn ang="0">
                <a:pos x="6" y="462"/>
              </a:cxn>
              <a:cxn ang="0">
                <a:pos x="22" y="386"/>
              </a:cxn>
              <a:cxn ang="0">
                <a:pos x="50" y="312"/>
              </a:cxn>
              <a:cxn ang="0">
                <a:pos x="88" y="242"/>
              </a:cxn>
              <a:cxn ang="0">
                <a:pos x="138" y="178"/>
              </a:cxn>
              <a:cxn ang="0">
                <a:pos x="178" y="138"/>
              </a:cxn>
              <a:cxn ang="0">
                <a:pos x="242" y="88"/>
              </a:cxn>
              <a:cxn ang="0">
                <a:pos x="312" y="50"/>
              </a:cxn>
              <a:cxn ang="0">
                <a:pos x="386" y="22"/>
              </a:cxn>
              <a:cxn ang="0">
                <a:pos x="462" y="4"/>
              </a:cxn>
              <a:cxn ang="0">
                <a:pos x="540" y="0"/>
              </a:cxn>
              <a:cxn ang="0">
                <a:pos x="618" y="4"/>
              </a:cxn>
              <a:cxn ang="0">
                <a:pos x="694" y="22"/>
              </a:cxn>
              <a:cxn ang="0">
                <a:pos x="766" y="50"/>
              </a:cxn>
              <a:cxn ang="0">
                <a:pos x="836" y="88"/>
              </a:cxn>
              <a:cxn ang="0">
                <a:pos x="902" y="138"/>
              </a:cxn>
            </a:cxnLst>
            <a:rect l="0" t="0" r="r" b="b"/>
            <a:pathLst>
              <a:path w="1080" h="1078">
                <a:moveTo>
                  <a:pt x="922" y="158"/>
                </a:moveTo>
                <a:lnTo>
                  <a:pt x="922" y="158"/>
                </a:lnTo>
                <a:lnTo>
                  <a:pt x="940" y="178"/>
                </a:lnTo>
                <a:lnTo>
                  <a:pt x="958" y="198"/>
                </a:lnTo>
                <a:lnTo>
                  <a:pt x="976" y="220"/>
                </a:lnTo>
                <a:lnTo>
                  <a:pt x="990" y="242"/>
                </a:lnTo>
                <a:lnTo>
                  <a:pt x="1004" y="264"/>
                </a:lnTo>
                <a:lnTo>
                  <a:pt x="1018" y="288"/>
                </a:lnTo>
                <a:lnTo>
                  <a:pt x="1030" y="312"/>
                </a:lnTo>
                <a:lnTo>
                  <a:pt x="1040" y="336"/>
                </a:lnTo>
                <a:lnTo>
                  <a:pt x="1050" y="360"/>
                </a:lnTo>
                <a:lnTo>
                  <a:pt x="1058" y="386"/>
                </a:lnTo>
                <a:lnTo>
                  <a:pt x="1064" y="410"/>
                </a:lnTo>
                <a:lnTo>
                  <a:pt x="1070" y="436"/>
                </a:lnTo>
                <a:lnTo>
                  <a:pt x="1074" y="462"/>
                </a:lnTo>
                <a:lnTo>
                  <a:pt x="1076" y="488"/>
                </a:lnTo>
                <a:lnTo>
                  <a:pt x="1078" y="514"/>
                </a:lnTo>
                <a:lnTo>
                  <a:pt x="1080" y="538"/>
                </a:lnTo>
                <a:lnTo>
                  <a:pt x="1078" y="564"/>
                </a:lnTo>
                <a:lnTo>
                  <a:pt x="1076" y="590"/>
                </a:lnTo>
                <a:lnTo>
                  <a:pt x="1074" y="616"/>
                </a:lnTo>
                <a:lnTo>
                  <a:pt x="1070" y="642"/>
                </a:lnTo>
                <a:lnTo>
                  <a:pt x="1064" y="668"/>
                </a:lnTo>
                <a:lnTo>
                  <a:pt x="1058" y="692"/>
                </a:lnTo>
                <a:lnTo>
                  <a:pt x="1050" y="718"/>
                </a:lnTo>
                <a:lnTo>
                  <a:pt x="1040" y="742"/>
                </a:lnTo>
                <a:lnTo>
                  <a:pt x="1030" y="766"/>
                </a:lnTo>
                <a:lnTo>
                  <a:pt x="1018" y="790"/>
                </a:lnTo>
                <a:lnTo>
                  <a:pt x="1004" y="814"/>
                </a:lnTo>
                <a:lnTo>
                  <a:pt x="990" y="836"/>
                </a:lnTo>
                <a:lnTo>
                  <a:pt x="976" y="858"/>
                </a:lnTo>
                <a:lnTo>
                  <a:pt x="958" y="880"/>
                </a:lnTo>
                <a:lnTo>
                  <a:pt x="940" y="900"/>
                </a:lnTo>
                <a:lnTo>
                  <a:pt x="922" y="920"/>
                </a:lnTo>
                <a:lnTo>
                  <a:pt x="922" y="920"/>
                </a:lnTo>
                <a:lnTo>
                  <a:pt x="902" y="940"/>
                </a:lnTo>
                <a:lnTo>
                  <a:pt x="880" y="958"/>
                </a:lnTo>
                <a:lnTo>
                  <a:pt x="858" y="974"/>
                </a:lnTo>
                <a:lnTo>
                  <a:pt x="836" y="990"/>
                </a:lnTo>
                <a:lnTo>
                  <a:pt x="814" y="1004"/>
                </a:lnTo>
                <a:lnTo>
                  <a:pt x="790" y="1016"/>
                </a:lnTo>
                <a:lnTo>
                  <a:pt x="766" y="1028"/>
                </a:lnTo>
                <a:lnTo>
                  <a:pt x="742" y="1040"/>
                </a:lnTo>
                <a:lnTo>
                  <a:pt x="718" y="1048"/>
                </a:lnTo>
                <a:lnTo>
                  <a:pt x="694" y="1056"/>
                </a:lnTo>
                <a:lnTo>
                  <a:pt x="668" y="1064"/>
                </a:lnTo>
                <a:lnTo>
                  <a:pt x="642" y="1068"/>
                </a:lnTo>
                <a:lnTo>
                  <a:pt x="618" y="1074"/>
                </a:lnTo>
                <a:lnTo>
                  <a:pt x="592" y="1076"/>
                </a:lnTo>
                <a:lnTo>
                  <a:pt x="566" y="1078"/>
                </a:lnTo>
                <a:lnTo>
                  <a:pt x="540" y="1078"/>
                </a:lnTo>
                <a:lnTo>
                  <a:pt x="514" y="1078"/>
                </a:lnTo>
                <a:lnTo>
                  <a:pt x="488" y="1076"/>
                </a:lnTo>
                <a:lnTo>
                  <a:pt x="462" y="1074"/>
                </a:lnTo>
                <a:lnTo>
                  <a:pt x="436" y="1068"/>
                </a:lnTo>
                <a:lnTo>
                  <a:pt x="412" y="1064"/>
                </a:lnTo>
                <a:lnTo>
                  <a:pt x="386" y="1056"/>
                </a:lnTo>
                <a:lnTo>
                  <a:pt x="362" y="1048"/>
                </a:lnTo>
                <a:lnTo>
                  <a:pt x="336" y="1040"/>
                </a:lnTo>
                <a:lnTo>
                  <a:pt x="312" y="1028"/>
                </a:lnTo>
                <a:lnTo>
                  <a:pt x="288" y="1016"/>
                </a:lnTo>
                <a:lnTo>
                  <a:pt x="266" y="1004"/>
                </a:lnTo>
                <a:lnTo>
                  <a:pt x="242" y="990"/>
                </a:lnTo>
                <a:lnTo>
                  <a:pt x="220" y="974"/>
                </a:lnTo>
                <a:lnTo>
                  <a:pt x="200" y="958"/>
                </a:lnTo>
                <a:lnTo>
                  <a:pt x="178" y="940"/>
                </a:lnTo>
                <a:lnTo>
                  <a:pt x="158" y="920"/>
                </a:lnTo>
                <a:lnTo>
                  <a:pt x="158" y="920"/>
                </a:lnTo>
                <a:lnTo>
                  <a:pt x="138" y="900"/>
                </a:lnTo>
                <a:lnTo>
                  <a:pt x="120" y="880"/>
                </a:lnTo>
                <a:lnTo>
                  <a:pt x="104" y="858"/>
                </a:lnTo>
                <a:lnTo>
                  <a:pt x="88" y="836"/>
                </a:lnTo>
                <a:lnTo>
                  <a:pt x="74" y="814"/>
                </a:lnTo>
                <a:lnTo>
                  <a:pt x="62" y="790"/>
                </a:lnTo>
                <a:lnTo>
                  <a:pt x="50" y="766"/>
                </a:lnTo>
                <a:lnTo>
                  <a:pt x="40" y="742"/>
                </a:lnTo>
                <a:lnTo>
                  <a:pt x="30" y="718"/>
                </a:lnTo>
                <a:lnTo>
                  <a:pt x="22" y="692"/>
                </a:lnTo>
                <a:lnTo>
                  <a:pt x="16" y="668"/>
                </a:lnTo>
                <a:lnTo>
                  <a:pt x="10" y="642"/>
                </a:lnTo>
                <a:lnTo>
                  <a:pt x="6" y="616"/>
                </a:lnTo>
                <a:lnTo>
                  <a:pt x="2" y="590"/>
                </a:lnTo>
                <a:lnTo>
                  <a:pt x="0" y="564"/>
                </a:lnTo>
                <a:lnTo>
                  <a:pt x="0" y="538"/>
                </a:lnTo>
                <a:lnTo>
                  <a:pt x="0" y="514"/>
                </a:lnTo>
                <a:lnTo>
                  <a:pt x="2" y="488"/>
                </a:lnTo>
                <a:lnTo>
                  <a:pt x="6" y="462"/>
                </a:lnTo>
                <a:lnTo>
                  <a:pt x="10" y="436"/>
                </a:lnTo>
                <a:lnTo>
                  <a:pt x="16" y="410"/>
                </a:lnTo>
                <a:lnTo>
                  <a:pt x="22" y="386"/>
                </a:lnTo>
                <a:lnTo>
                  <a:pt x="30" y="360"/>
                </a:lnTo>
                <a:lnTo>
                  <a:pt x="40" y="336"/>
                </a:lnTo>
                <a:lnTo>
                  <a:pt x="50" y="312"/>
                </a:lnTo>
                <a:lnTo>
                  <a:pt x="62" y="288"/>
                </a:lnTo>
                <a:lnTo>
                  <a:pt x="74" y="264"/>
                </a:lnTo>
                <a:lnTo>
                  <a:pt x="88" y="242"/>
                </a:lnTo>
                <a:lnTo>
                  <a:pt x="104" y="220"/>
                </a:lnTo>
                <a:lnTo>
                  <a:pt x="120" y="198"/>
                </a:lnTo>
                <a:lnTo>
                  <a:pt x="138" y="178"/>
                </a:lnTo>
                <a:lnTo>
                  <a:pt x="158" y="158"/>
                </a:lnTo>
                <a:lnTo>
                  <a:pt x="158" y="158"/>
                </a:lnTo>
                <a:lnTo>
                  <a:pt x="178" y="138"/>
                </a:lnTo>
                <a:lnTo>
                  <a:pt x="200" y="120"/>
                </a:lnTo>
                <a:lnTo>
                  <a:pt x="220" y="104"/>
                </a:lnTo>
                <a:lnTo>
                  <a:pt x="242" y="88"/>
                </a:lnTo>
                <a:lnTo>
                  <a:pt x="266" y="74"/>
                </a:lnTo>
                <a:lnTo>
                  <a:pt x="288" y="60"/>
                </a:lnTo>
                <a:lnTo>
                  <a:pt x="312" y="50"/>
                </a:lnTo>
                <a:lnTo>
                  <a:pt x="336" y="38"/>
                </a:lnTo>
                <a:lnTo>
                  <a:pt x="362" y="30"/>
                </a:lnTo>
                <a:lnTo>
                  <a:pt x="386" y="22"/>
                </a:lnTo>
                <a:lnTo>
                  <a:pt x="412" y="14"/>
                </a:lnTo>
                <a:lnTo>
                  <a:pt x="436" y="10"/>
                </a:lnTo>
                <a:lnTo>
                  <a:pt x="462" y="4"/>
                </a:lnTo>
                <a:lnTo>
                  <a:pt x="488" y="2"/>
                </a:lnTo>
                <a:lnTo>
                  <a:pt x="514" y="0"/>
                </a:lnTo>
                <a:lnTo>
                  <a:pt x="540" y="0"/>
                </a:lnTo>
                <a:lnTo>
                  <a:pt x="566" y="0"/>
                </a:lnTo>
                <a:lnTo>
                  <a:pt x="592" y="2"/>
                </a:lnTo>
                <a:lnTo>
                  <a:pt x="618" y="4"/>
                </a:lnTo>
                <a:lnTo>
                  <a:pt x="642" y="10"/>
                </a:lnTo>
                <a:lnTo>
                  <a:pt x="668" y="14"/>
                </a:lnTo>
                <a:lnTo>
                  <a:pt x="694" y="22"/>
                </a:lnTo>
                <a:lnTo>
                  <a:pt x="718" y="30"/>
                </a:lnTo>
                <a:lnTo>
                  <a:pt x="742" y="38"/>
                </a:lnTo>
                <a:lnTo>
                  <a:pt x="766" y="50"/>
                </a:lnTo>
                <a:lnTo>
                  <a:pt x="790" y="60"/>
                </a:lnTo>
                <a:lnTo>
                  <a:pt x="814" y="74"/>
                </a:lnTo>
                <a:lnTo>
                  <a:pt x="836" y="88"/>
                </a:lnTo>
                <a:lnTo>
                  <a:pt x="858" y="104"/>
                </a:lnTo>
                <a:lnTo>
                  <a:pt x="880" y="120"/>
                </a:lnTo>
                <a:lnTo>
                  <a:pt x="902" y="138"/>
                </a:lnTo>
                <a:lnTo>
                  <a:pt x="922" y="158"/>
                </a:lnTo>
                <a:lnTo>
                  <a:pt x="922" y="158"/>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2" name="Freeform 10"/>
          <p:cNvSpPr>
            <a:spLocks/>
          </p:cNvSpPr>
          <p:nvPr/>
        </p:nvSpPr>
        <p:spPr bwMode="auto">
          <a:xfrm>
            <a:off x="413609" y="2561172"/>
            <a:ext cx="1008886" cy="1008886"/>
          </a:xfrm>
          <a:custGeom>
            <a:avLst/>
            <a:gdLst/>
            <a:ahLst/>
            <a:cxnLst>
              <a:cxn ang="0">
                <a:pos x="568" y="2"/>
              </a:cxn>
              <a:cxn ang="0">
                <a:pos x="650" y="12"/>
              </a:cxn>
              <a:cxn ang="0">
                <a:pos x="726" y="34"/>
              </a:cxn>
              <a:cxn ang="0">
                <a:pos x="798" y="66"/>
              </a:cxn>
              <a:cxn ang="0">
                <a:pos x="864" y="108"/>
              </a:cxn>
              <a:cxn ang="0">
                <a:pos x="922" y="158"/>
              </a:cxn>
              <a:cxn ang="0">
                <a:pos x="974" y="218"/>
              </a:cxn>
              <a:cxn ang="0">
                <a:pos x="1016" y="282"/>
              </a:cxn>
              <a:cxn ang="0">
                <a:pos x="1048" y="354"/>
              </a:cxn>
              <a:cxn ang="0">
                <a:pos x="1070" y="432"/>
              </a:cxn>
              <a:cxn ang="0">
                <a:pos x="1080" y="512"/>
              </a:cxn>
              <a:cxn ang="0">
                <a:pos x="1080" y="568"/>
              </a:cxn>
              <a:cxn ang="0">
                <a:pos x="1070" y="650"/>
              </a:cxn>
              <a:cxn ang="0">
                <a:pos x="1048" y="726"/>
              </a:cxn>
              <a:cxn ang="0">
                <a:pos x="1016" y="798"/>
              </a:cxn>
              <a:cxn ang="0">
                <a:pos x="974" y="864"/>
              </a:cxn>
              <a:cxn ang="0">
                <a:pos x="922" y="922"/>
              </a:cxn>
              <a:cxn ang="0">
                <a:pos x="864" y="972"/>
              </a:cxn>
              <a:cxn ang="0">
                <a:pos x="798" y="1014"/>
              </a:cxn>
              <a:cxn ang="0">
                <a:pos x="726" y="1048"/>
              </a:cxn>
              <a:cxn ang="0">
                <a:pos x="650" y="1070"/>
              </a:cxn>
              <a:cxn ang="0">
                <a:pos x="568" y="1080"/>
              </a:cxn>
              <a:cxn ang="0">
                <a:pos x="512" y="1080"/>
              </a:cxn>
              <a:cxn ang="0">
                <a:pos x="432" y="1070"/>
              </a:cxn>
              <a:cxn ang="0">
                <a:pos x="356" y="1048"/>
              </a:cxn>
              <a:cxn ang="0">
                <a:pos x="284" y="1014"/>
              </a:cxn>
              <a:cxn ang="0">
                <a:pos x="218" y="972"/>
              </a:cxn>
              <a:cxn ang="0">
                <a:pos x="158" y="922"/>
              </a:cxn>
              <a:cxn ang="0">
                <a:pos x="108" y="864"/>
              </a:cxn>
              <a:cxn ang="0">
                <a:pos x="66" y="798"/>
              </a:cxn>
              <a:cxn ang="0">
                <a:pos x="34" y="726"/>
              </a:cxn>
              <a:cxn ang="0">
                <a:pos x="12" y="650"/>
              </a:cxn>
              <a:cxn ang="0">
                <a:pos x="2" y="568"/>
              </a:cxn>
              <a:cxn ang="0">
                <a:pos x="2" y="512"/>
              </a:cxn>
              <a:cxn ang="0">
                <a:pos x="12" y="432"/>
              </a:cxn>
              <a:cxn ang="0">
                <a:pos x="34" y="354"/>
              </a:cxn>
              <a:cxn ang="0">
                <a:pos x="66" y="282"/>
              </a:cxn>
              <a:cxn ang="0">
                <a:pos x="108" y="218"/>
              </a:cxn>
              <a:cxn ang="0">
                <a:pos x="158" y="158"/>
              </a:cxn>
              <a:cxn ang="0">
                <a:pos x="218" y="108"/>
              </a:cxn>
              <a:cxn ang="0">
                <a:pos x="284" y="66"/>
              </a:cxn>
              <a:cxn ang="0">
                <a:pos x="356" y="34"/>
              </a:cxn>
              <a:cxn ang="0">
                <a:pos x="432" y="12"/>
              </a:cxn>
              <a:cxn ang="0">
                <a:pos x="512" y="2"/>
              </a:cxn>
            </a:cxnLst>
            <a:rect l="0" t="0" r="r" b="b"/>
            <a:pathLst>
              <a:path w="1080" h="1080">
                <a:moveTo>
                  <a:pt x="540" y="0"/>
                </a:moveTo>
                <a:lnTo>
                  <a:pt x="540" y="0"/>
                </a:lnTo>
                <a:lnTo>
                  <a:pt x="568" y="2"/>
                </a:lnTo>
                <a:lnTo>
                  <a:pt x="596" y="4"/>
                </a:lnTo>
                <a:lnTo>
                  <a:pt x="622" y="6"/>
                </a:lnTo>
                <a:lnTo>
                  <a:pt x="650" y="12"/>
                </a:lnTo>
                <a:lnTo>
                  <a:pt x="676" y="18"/>
                </a:lnTo>
                <a:lnTo>
                  <a:pt x="702" y="24"/>
                </a:lnTo>
                <a:lnTo>
                  <a:pt x="726" y="34"/>
                </a:lnTo>
                <a:lnTo>
                  <a:pt x="750" y="42"/>
                </a:lnTo>
                <a:lnTo>
                  <a:pt x="774" y="54"/>
                </a:lnTo>
                <a:lnTo>
                  <a:pt x="798" y="66"/>
                </a:lnTo>
                <a:lnTo>
                  <a:pt x="820" y="78"/>
                </a:lnTo>
                <a:lnTo>
                  <a:pt x="842" y="92"/>
                </a:lnTo>
                <a:lnTo>
                  <a:pt x="864" y="108"/>
                </a:lnTo>
                <a:lnTo>
                  <a:pt x="884" y="124"/>
                </a:lnTo>
                <a:lnTo>
                  <a:pt x="904" y="140"/>
                </a:lnTo>
                <a:lnTo>
                  <a:pt x="922" y="158"/>
                </a:lnTo>
                <a:lnTo>
                  <a:pt x="940" y="178"/>
                </a:lnTo>
                <a:lnTo>
                  <a:pt x="958" y="196"/>
                </a:lnTo>
                <a:lnTo>
                  <a:pt x="974" y="218"/>
                </a:lnTo>
                <a:lnTo>
                  <a:pt x="988" y="238"/>
                </a:lnTo>
                <a:lnTo>
                  <a:pt x="1002" y="260"/>
                </a:lnTo>
                <a:lnTo>
                  <a:pt x="1016" y="282"/>
                </a:lnTo>
                <a:lnTo>
                  <a:pt x="1028" y="306"/>
                </a:lnTo>
                <a:lnTo>
                  <a:pt x="1038" y="330"/>
                </a:lnTo>
                <a:lnTo>
                  <a:pt x="1048" y="354"/>
                </a:lnTo>
                <a:lnTo>
                  <a:pt x="1056" y="380"/>
                </a:lnTo>
                <a:lnTo>
                  <a:pt x="1064" y="406"/>
                </a:lnTo>
                <a:lnTo>
                  <a:pt x="1070" y="432"/>
                </a:lnTo>
                <a:lnTo>
                  <a:pt x="1074" y="458"/>
                </a:lnTo>
                <a:lnTo>
                  <a:pt x="1078" y="486"/>
                </a:lnTo>
                <a:lnTo>
                  <a:pt x="1080" y="512"/>
                </a:lnTo>
                <a:lnTo>
                  <a:pt x="1080" y="540"/>
                </a:lnTo>
                <a:lnTo>
                  <a:pt x="1080" y="540"/>
                </a:lnTo>
                <a:lnTo>
                  <a:pt x="1080" y="568"/>
                </a:lnTo>
                <a:lnTo>
                  <a:pt x="1078" y="596"/>
                </a:lnTo>
                <a:lnTo>
                  <a:pt x="1074" y="622"/>
                </a:lnTo>
                <a:lnTo>
                  <a:pt x="1070" y="650"/>
                </a:lnTo>
                <a:lnTo>
                  <a:pt x="1064" y="676"/>
                </a:lnTo>
                <a:lnTo>
                  <a:pt x="1056" y="700"/>
                </a:lnTo>
                <a:lnTo>
                  <a:pt x="1048" y="726"/>
                </a:lnTo>
                <a:lnTo>
                  <a:pt x="1038" y="750"/>
                </a:lnTo>
                <a:lnTo>
                  <a:pt x="1028" y="774"/>
                </a:lnTo>
                <a:lnTo>
                  <a:pt x="1016" y="798"/>
                </a:lnTo>
                <a:lnTo>
                  <a:pt x="1002" y="820"/>
                </a:lnTo>
                <a:lnTo>
                  <a:pt x="988" y="842"/>
                </a:lnTo>
                <a:lnTo>
                  <a:pt x="974" y="864"/>
                </a:lnTo>
                <a:lnTo>
                  <a:pt x="958" y="884"/>
                </a:lnTo>
                <a:lnTo>
                  <a:pt x="940" y="904"/>
                </a:lnTo>
                <a:lnTo>
                  <a:pt x="922" y="922"/>
                </a:lnTo>
                <a:lnTo>
                  <a:pt x="904" y="940"/>
                </a:lnTo>
                <a:lnTo>
                  <a:pt x="884" y="956"/>
                </a:lnTo>
                <a:lnTo>
                  <a:pt x="864" y="972"/>
                </a:lnTo>
                <a:lnTo>
                  <a:pt x="842" y="988"/>
                </a:lnTo>
                <a:lnTo>
                  <a:pt x="820" y="1002"/>
                </a:lnTo>
                <a:lnTo>
                  <a:pt x="798" y="1014"/>
                </a:lnTo>
                <a:lnTo>
                  <a:pt x="774" y="1026"/>
                </a:lnTo>
                <a:lnTo>
                  <a:pt x="750" y="1038"/>
                </a:lnTo>
                <a:lnTo>
                  <a:pt x="726" y="1048"/>
                </a:lnTo>
                <a:lnTo>
                  <a:pt x="702" y="1056"/>
                </a:lnTo>
                <a:lnTo>
                  <a:pt x="676" y="1064"/>
                </a:lnTo>
                <a:lnTo>
                  <a:pt x="650" y="1070"/>
                </a:lnTo>
                <a:lnTo>
                  <a:pt x="622" y="1074"/>
                </a:lnTo>
                <a:lnTo>
                  <a:pt x="596" y="1078"/>
                </a:lnTo>
                <a:lnTo>
                  <a:pt x="568" y="1080"/>
                </a:lnTo>
                <a:lnTo>
                  <a:pt x="540" y="1080"/>
                </a:lnTo>
                <a:lnTo>
                  <a:pt x="540" y="1080"/>
                </a:lnTo>
                <a:lnTo>
                  <a:pt x="512" y="1080"/>
                </a:lnTo>
                <a:lnTo>
                  <a:pt x="486" y="1078"/>
                </a:lnTo>
                <a:lnTo>
                  <a:pt x="458" y="1074"/>
                </a:lnTo>
                <a:lnTo>
                  <a:pt x="432" y="1070"/>
                </a:lnTo>
                <a:lnTo>
                  <a:pt x="406" y="1064"/>
                </a:lnTo>
                <a:lnTo>
                  <a:pt x="380" y="1056"/>
                </a:lnTo>
                <a:lnTo>
                  <a:pt x="356" y="1048"/>
                </a:lnTo>
                <a:lnTo>
                  <a:pt x="330" y="1038"/>
                </a:lnTo>
                <a:lnTo>
                  <a:pt x="306" y="1026"/>
                </a:lnTo>
                <a:lnTo>
                  <a:pt x="284" y="1014"/>
                </a:lnTo>
                <a:lnTo>
                  <a:pt x="260" y="1002"/>
                </a:lnTo>
                <a:lnTo>
                  <a:pt x="238" y="988"/>
                </a:lnTo>
                <a:lnTo>
                  <a:pt x="218" y="972"/>
                </a:lnTo>
                <a:lnTo>
                  <a:pt x="198" y="956"/>
                </a:lnTo>
                <a:lnTo>
                  <a:pt x="178" y="940"/>
                </a:lnTo>
                <a:lnTo>
                  <a:pt x="158" y="922"/>
                </a:lnTo>
                <a:lnTo>
                  <a:pt x="142" y="904"/>
                </a:lnTo>
                <a:lnTo>
                  <a:pt x="124" y="884"/>
                </a:lnTo>
                <a:lnTo>
                  <a:pt x="108" y="864"/>
                </a:lnTo>
                <a:lnTo>
                  <a:pt x="94" y="842"/>
                </a:lnTo>
                <a:lnTo>
                  <a:pt x="80" y="820"/>
                </a:lnTo>
                <a:lnTo>
                  <a:pt x="66" y="798"/>
                </a:lnTo>
                <a:lnTo>
                  <a:pt x="54" y="774"/>
                </a:lnTo>
                <a:lnTo>
                  <a:pt x="44" y="750"/>
                </a:lnTo>
                <a:lnTo>
                  <a:pt x="34" y="726"/>
                </a:lnTo>
                <a:lnTo>
                  <a:pt x="26" y="700"/>
                </a:lnTo>
                <a:lnTo>
                  <a:pt x="18" y="676"/>
                </a:lnTo>
                <a:lnTo>
                  <a:pt x="12" y="650"/>
                </a:lnTo>
                <a:lnTo>
                  <a:pt x="8" y="622"/>
                </a:lnTo>
                <a:lnTo>
                  <a:pt x="4" y="596"/>
                </a:lnTo>
                <a:lnTo>
                  <a:pt x="2" y="568"/>
                </a:lnTo>
                <a:lnTo>
                  <a:pt x="0" y="540"/>
                </a:lnTo>
                <a:lnTo>
                  <a:pt x="0" y="540"/>
                </a:lnTo>
                <a:lnTo>
                  <a:pt x="2" y="512"/>
                </a:lnTo>
                <a:lnTo>
                  <a:pt x="4" y="486"/>
                </a:lnTo>
                <a:lnTo>
                  <a:pt x="8" y="458"/>
                </a:lnTo>
                <a:lnTo>
                  <a:pt x="12" y="432"/>
                </a:lnTo>
                <a:lnTo>
                  <a:pt x="18" y="406"/>
                </a:lnTo>
                <a:lnTo>
                  <a:pt x="26" y="380"/>
                </a:lnTo>
                <a:lnTo>
                  <a:pt x="34" y="354"/>
                </a:lnTo>
                <a:lnTo>
                  <a:pt x="44" y="330"/>
                </a:lnTo>
                <a:lnTo>
                  <a:pt x="54" y="306"/>
                </a:lnTo>
                <a:lnTo>
                  <a:pt x="66" y="282"/>
                </a:lnTo>
                <a:lnTo>
                  <a:pt x="80" y="260"/>
                </a:lnTo>
                <a:lnTo>
                  <a:pt x="94" y="238"/>
                </a:lnTo>
                <a:lnTo>
                  <a:pt x="108" y="218"/>
                </a:lnTo>
                <a:lnTo>
                  <a:pt x="124" y="196"/>
                </a:lnTo>
                <a:lnTo>
                  <a:pt x="142" y="178"/>
                </a:lnTo>
                <a:lnTo>
                  <a:pt x="158" y="158"/>
                </a:lnTo>
                <a:lnTo>
                  <a:pt x="178" y="140"/>
                </a:lnTo>
                <a:lnTo>
                  <a:pt x="198" y="124"/>
                </a:lnTo>
                <a:lnTo>
                  <a:pt x="218" y="108"/>
                </a:lnTo>
                <a:lnTo>
                  <a:pt x="238" y="92"/>
                </a:lnTo>
                <a:lnTo>
                  <a:pt x="260" y="78"/>
                </a:lnTo>
                <a:lnTo>
                  <a:pt x="284" y="66"/>
                </a:lnTo>
                <a:lnTo>
                  <a:pt x="306" y="54"/>
                </a:lnTo>
                <a:lnTo>
                  <a:pt x="330" y="42"/>
                </a:lnTo>
                <a:lnTo>
                  <a:pt x="356" y="34"/>
                </a:lnTo>
                <a:lnTo>
                  <a:pt x="380" y="24"/>
                </a:lnTo>
                <a:lnTo>
                  <a:pt x="406" y="18"/>
                </a:lnTo>
                <a:lnTo>
                  <a:pt x="432" y="12"/>
                </a:lnTo>
                <a:lnTo>
                  <a:pt x="458" y="6"/>
                </a:lnTo>
                <a:lnTo>
                  <a:pt x="486" y="4"/>
                </a:lnTo>
                <a:lnTo>
                  <a:pt x="512" y="2"/>
                </a:lnTo>
                <a:lnTo>
                  <a:pt x="540" y="0"/>
                </a:lnTo>
                <a:lnTo>
                  <a:pt x="540" y="0"/>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3" name="Freeform 11"/>
          <p:cNvSpPr>
            <a:spLocks/>
          </p:cNvSpPr>
          <p:nvPr/>
        </p:nvSpPr>
        <p:spPr bwMode="auto">
          <a:xfrm>
            <a:off x="431498" y="4213708"/>
            <a:ext cx="1007017" cy="1008886"/>
          </a:xfrm>
          <a:custGeom>
            <a:avLst/>
            <a:gdLst/>
            <a:ahLst/>
            <a:cxnLst>
              <a:cxn ang="0">
                <a:pos x="178" y="138"/>
              </a:cxn>
              <a:cxn ang="0">
                <a:pos x="242" y="88"/>
              </a:cxn>
              <a:cxn ang="0">
                <a:pos x="312" y="50"/>
              </a:cxn>
              <a:cxn ang="0">
                <a:pos x="386" y="22"/>
              </a:cxn>
              <a:cxn ang="0">
                <a:pos x="462" y="6"/>
              </a:cxn>
              <a:cxn ang="0">
                <a:pos x="538" y="0"/>
              </a:cxn>
              <a:cxn ang="0">
                <a:pos x="616" y="6"/>
              </a:cxn>
              <a:cxn ang="0">
                <a:pos x="692" y="22"/>
              </a:cxn>
              <a:cxn ang="0">
                <a:pos x="766" y="50"/>
              </a:cxn>
              <a:cxn ang="0">
                <a:pos x="836" y="88"/>
              </a:cxn>
              <a:cxn ang="0">
                <a:pos x="900" y="138"/>
              </a:cxn>
              <a:cxn ang="0">
                <a:pos x="940" y="178"/>
              </a:cxn>
              <a:cxn ang="0">
                <a:pos x="990" y="242"/>
              </a:cxn>
              <a:cxn ang="0">
                <a:pos x="1028" y="312"/>
              </a:cxn>
              <a:cxn ang="0">
                <a:pos x="1056" y="386"/>
              </a:cxn>
              <a:cxn ang="0">
                <a:pos x="1074" y="462"/>
              </a:cxn>
              <a:cxn ang="0">
                <a:pos x="1078" y="540"/>
              </a:cxn>
              <a:cxn ang="0">
                <a:pos x="1074" y="616"/>
              </a:cxn>
              <a:cxn ang="0">
                <a:pos x="1056" y="694"/>
              </a:cxn>
              <a:cxn ang="0">
                <a:pos x="1028" y="766"/>
              </a:cxn>
              <a:cxn ang="0">
                <a:pos x="990" y="836"/>
              </a:cxn>
              <a:cxn ang="0">
                <a:pos x="940" y="900"/>
              </a:cxn>
              <a:cxn ang="0">
                <a:pos x="900" y="940"/>
              </a:cxn>
              <a:cxn ang="0">
                <a:pos x="836" y="990"/>
              </a:cxn>
              <a:cxn ang="0">
                <a:pos x="766" y="1030"/>
              </a:cxn>
              <a:cxn ang="0">
                <a:pos x="692" y="1056"/>
              </a:cxn>
              <a:cxn ang="0">
                <a:pos x="616" y="1074"/>
              </a:cxn>
              <a:cxn ang="0">
                <a:pos x="538" y="1080"/>
              </a:cxn>
              <a:cxn ang="0">
                <a:pos x="462" y="1074"/>
              </a:cxn>
              <a:cxn ang="0">
                <a:pos x="386" y="1056"/>
              </a:cxn>
              <a:cxn ang="0">
                <a:pos x="312" y="1030"/>
              </a:cxn>
              <a:cxn ang="0">
                <a:pos x="242" y="990"/>
              </a:cxn>
              <a:cxn ang="0">
                <a:pos x="178" y="940"/>
              </a:cxn>
              <a:cxn ang="0">
                <a:pos x="138" y="900"/>
              </a:cxn>
              <a:cxn ang="0">
                <a:pos x="88" y="836"/>
              </a:cxn>
              <a:cxn ang="0">
                <a:pos x="50" y="766"/>
              </a:cxn>
              <a:cxn ang="0">
                <a:pos x="22" y="694"/>
              </a:cxn>
              <a:cxn ang="0">
                <a:pos x="4" y="616"/>
              </a:cxn>
              <a:cxn ang="0">
                <a:pos x="0" y="540"/>
              </a:cxn>
              <a:cxn ang="0">
                <a:pos x="4" y="462"/>
              </a:cxn>
              <a:cxn ang="0">
                <a:pos x="22" y="386"/>
              </a:cxn>
              <a:cxn ang="0">
                <a:pos x="50" y="312"/>
              </a:cxn>
              <a:cxn ang="0">
                <a:pos x="88" y="242"/>
              </a:cxn>
              <a:cxn ang="0">
                <a:pos x="138" y="178"/>
              </a:cxn>
            </a:cxnLst>
            <a:rect l="0" t="0" r="r" b="b"/>
            <a:pathLst>
              <a:path w="1078" h="1080">
                <a:moveTo>
                  <a:pt x="158" y="158"/>
                </a:moveTo>
                <a:lnTo>
                  <a:pt x="158" y="158"/>
                </a:lnTo>
                <a:lnTo>
                  <a:pt x="178" y="138"/>
                </a:lnTo>
                <a:lnTo>
                  <a:pt x="198" y="120"/>
                </a:lnTo>
                <a:lnTo>
                  <a:pt x="220" y="104"/>
                </a:lnTo>
                <a:lnTo>
                  <a:pt x="242" y="88"/>
                </a:lnTo>
                <a:lnTo>
                  <a:pt x="264" y="74"/>
                </a:lnTo>
                <a:lnTo>
                  <a:pt x="288" y="62"/>
                </a:lnTo>
                <a:lnTo>
                  <a:pt x="312" y="50"/>
                </a:lnTo>
                <a:lnTo>
                  <a:pt x="336" y="40"/>
                </a:lnTo>
                <a:lnTo>
                  <a:pt x="360" y="30"/>
                </a:lnTo>
                <a:lnTo>
                  <a:pt x="386" y="22"/>
                </a:lnTo>
                <a:lnTo>
                  <a:pt x="410" y="16"/>
                </a:lnTo>
                <a:lnTo>
                  <a:pt x="436" y="10"/>
                </a:lnTo>
                <a:lnTo>
                  <a:pt x="462" y="6"/>
                </a:lnTo>
                <a:lnTo>
                  <a:pt x="488" y="2"/>
                </a:lnTo>
                <a:lnTo>
                  <a:pt x="514" y="0"/>
                </a:lnTo>
                <a:lnTo>
                  <a:pt x="538" y="0"/>
                </a:lnTo>
                <a:lnTo>
                  <a:pt x="564" y="0"/>
                </a:lnTo>
                <a:lnTo>
                  <a:pt x="590" y="2"/>
                </a:lnTo>
                <a:lnTo>
                  <a:pt x="616" y="6"/>
                </a:lnTo>
                <a:lnTo>
                  <a:pt x="642" y="10"/>
                </a:lnTo>
                <a:lnTo>
                  <a:pt x="668" y="16"/>
                </a:lnTo>
                <a:lnTo>
                  <a:pt x="692" y="22"/>
                </a:lnTo>
                <a:lnTo>
                  <a:pt x="718" y="30"/>
                </a:lnTo>
                <a:lnTo>
                  <a:pt x="742" y="40"/>
                </a:lnTo>
                <a:lnTo>
                  <a:pt x="766" y="50"/>
                </a:lnTo>
                <a:lnTo>
                  <a:pt x="790" y="62"/>
                </a:lnTo>
                <a:lnTo>
                  <a:pt x="814" y="74"/>
                </a:lnTo>
                <a:lnTo>
                  <a:pt x="836" y="88"/>
                </a:lnTo>
                <a:lnTo>
                  <a:pt x="858" y="104"/>
                </a:lnTo>
                <a:lnTo>
                  <a:pt x="880" y="120"/>
                </a:lnTo>
                <a:lnTo>
                  <a:pt x="900" y="138"/>
                </a:lnTo>
                <a:lnTo>
                  <a:pt x="920" y="158"/>
                </a:lnTo>
                <a:lnTo>
                  <a:pt x="920" y="158"/>
                </a:lnTo>
                <a:lnTo>
                  <a:pt x="940" y="178"/>
                </a:lnTo>
                <a:lnTo>
                  <a:pt x="958" y="198"/>
                </a:lnTo>
                <a:lnTo>
                  <a:pt x="974" y="220"/>
                </a:lnTo>
                <a:lnTo>
                  <a:pt x="990" y="242"/>
                </a:lnTo>
                <a:lnTo>
                  <a:pt x="1004" y="266"/>
                </a:lnTo>
                <a:lnTo>
                  <a:pt x="1018" y="288"/>
                </a:lnTo>
                <a:lnTo>
                  <a:pt x="1028" y="312"/>
                </a:lnTo>
                <a:lnTo>
                  <a:pt x="1040" y="336"/>
                </a:lnTo>
                <a:lnTo>
                  <a:pt x="1048" y="360"/>
                </a:lnTo>
                <a:lnTo>
                  <a:pt x="1056" y="386"/>
                </a:lnTo>
                <a:lnTo>
                  <a:pt x="1064" y="410"/>
                </a:lnTo>
                <a:lnTo>
                  <a:pt x="1068" y="436"/>
                </a:lnTo>
                <a:lnTo>
                  <a:pt x="1074" y="462"/>
                </a:lnTo>
                <a:lnTo>
                  <a:pt x="1076" y="488"/>
                </a:lnTo>
                <a:lnTo>
                  <a:pt x="1078" y="514"/>
                </a:lnTo>
                <a:lnTo>
                  <a:pt x="1078" y="540"/>
                </a:lnTo>
                <a:lnTo>
                  <a:pt x="1078" y="566"/>
                </a:lnTo>
                <a:lnTo>
                  <a:pt x="1076" y="592"/>
                </a:lnTo>
                <a:lnTo>
                  <a:pt x="1074" y="616"/>
                </a:lnTo>
                <a:lnTo>
                  <a:pt x="1068" y="642"/>
                </a:lnTo>
                <a:lnTo>
                  <a:pt x="1064" y="668"/>
                </a:lnTo>
                <a:lnTo>
                  <a:pt x="1056" y="694"/>
                </a:lnTo>
                <a:lnTo>
                  <a:pt x="1048" y="718"/>
                </a:lnTo>
                <a:lnTo>
                  <a:pt x="1040" y="742"/>
                </a:lnTo>
                <a:lnTo>
                  <a:pt x="1028" y="766"/>
                </a:lnTo>
                <a:lnTo>
                  <a:pt x="1016" y="790"/>
                </a:lnTo>
                <a:lnTo>
                  <a:pt x="1004" y="814"/>
                </a:lnTo>
                <a:lnTo>
                  <a:pt x="990" y="836"/>
                </a:lnTo>
                <a:lnTo>
                  <a:pt x="974" y="858"/>
                </a:lnTo>
                <a:lnTo>
                  <a:pt x="958" y="880"/>
                </a:lnTo>
                <a:lnTo>
                  <a:pt x="940" y="900"/>
                </a:lnTo>
                <a:lnTo>
                  <a:pt x="920" y="922"/>
                </a:lnTo>
                <a:lnTo>
                  <a:pt x="920" y="922"/>
                </a:lnTo>
                <a:lnTo>
                  <a:pt x="900" y="940"/>
                </a:lnTo>
                <a:lnTo>
                  <a:pt x="880" y="958"/>
                </a:lnTo>
                <a:lnTo>
                  <a:pt x="858" y="974"/>
                </a:lnTo>
                <a:lnTo>
                  <a:pt x="836" y="990"/>
                </a:lnTo>
                <a:lnTo>
                  <a:pt x="814" y="1004"/>
                </a:lnTo>
                <a:lnTo>
                  <a:pt x="790" y="1018"/>
                </a:lnTo>
                <a:lnTo>
                  <a:pt x="766" y="1030"/>
                </a:lnTo>
                <a:lnTo>
                  <a:pt x="742" y="1040"/>
                </a:lnTo>
                <a:lnTo>
                  <a:pt x="718" y="1048"/>
                </a:lnTo>
                <a:lnTo>
                  <a:pt x="692" y="1056"/>
                </a:lnTo>
                <a:lnTo>
                  <a:pt x="668" y="1064"/>
                </a:lnTo>
                <a:lnTo>
                  <a:pt x="642" y="1070"/>
                </a:lnTo>
                <a:lnTo>
                  <a:pt x="616" y="1074"/>
                </a:lnTo>
                <a:lnTo>
                  <a:pt x="590" y="1076"/>
                </a:lnTo>
                <a:lnTo>
                  <a:pt x="564" y="1078"/>
                </a:lnTo>
                <a:lnTo>
                  <a:pt x="538" y="1080"/>
                </a:lnTo>
                <a:lnTo>
                  <a:pt x="514" y="1078"/>
                </a:lnTo>
                <a:lnTo>
                  <a:pt x="488" y="1076"/>
                </a:lnTo>
                <a:lnTo>
                  <a:pt x="462" y="1074"/>
                </a:lnTo>
                <a:lnTo>
                  <a:pt x="436" y="1070"/>
                </a:lnTo>
                <a:lnTo>
                  <a:pt x="410" y="1064"/>
                </a:lnTo>
                <a:lnTo>
                  <a:pt x="386" y="1056"/>
                </a:lnTo>
                <a:lnTo>
                  <a:pt x="360" y="1048"/>
                </a:lnTo>
                <a:lnTo>
                  <a:pt x="336" y="1040"/>
                </a:lnTo>
                <a:lnTo>
                  <a:pt x="312" y="1030"/>
                </a:lnTo>
                <a:lnTo>
                  <a:pt x="288" y="1018"/>
                </a:lnTo>
                <a:lnTo>
                  <a:pt x="264" y="1004"/>
                </a:lnTo>
                <a:lnTo>
                  <a:pt x="242" y="990"/>
                </a:lnTo>
                <a:lnTo>
                  <a:pt x="220" y="974"/>
                </a:lnTo>
                <a:lnTo>
                  <a:pt x="198" y="958"/>
                </a:lnTo>
                <a:lnTo>
                  <a:pt x="178" y="940"/>
                </a:lnTo>
                <a:lnTo>
                  <a:pt x="158" y="922"/>
                </a:lnTo>
                <a:lnTo>
                  <a:pt x="158" y="922"/>
                </a:lnTo>
                <a:lnTo>
                  <a:pt x="138" y="900"/>
                </a:lnTo>
                <a:lnTo>
                  <a:pt x="120" y="880"/>
                </a:lnTo>
                <a:lnTo>
                  <a:pt x="104" y="858"/>
                </a:lnTo>
                <a:lnTo>
                  <a:pt x="88" y="836"/>
                </a:lnTo>
                <a:lnTo>
                  <a:pt x="74" y="814"/>
                </a:lnTo>
                <a:lnTo>
                  <a:pt x="60" y="790"/>
                </a:lnTo>
                <a:lnTo>
                  <a:pt x="50" y="766"/>
                </a:lnTo>
                <a:lnTo>
                  <a:pt x="38" y="742"/>
                </a:lnTo>
                <a:lnTo>
                  <a:pt x="30" y="718"/>
                </a:lnTo>
                <a:lnTo>
                  <a:pt x="22" y="694"/>
                </a:lnTo>
                <a:lnTo>
                  <a:pt x="14" y="668"/>
                </a:lnTo>
                <a:lnTo>
                  <a:pt x="10" y="642"/>
                </a:lnTo>
                <a:lnTo>
                  <a:pt x="4" y="616"/>
                </a:lnTo>
                <a:lnTo>
                  <a:pt x="2" y="592"/>
                </a:lnTo>
                <a:lnTo>
                  <a:pt x="0" y="566"/>
                </a:lnTo>
                <a:lnTo>
                  <a:pt x="0" y="540"/>
                </a:lnTo>
                <a:lnTo>
                  <a:pt x="0" y="514"/>
                </a:lnTo>
                <a:lnTo>
                  <a:pt x="2" y="488"/>
                </a:lnTo>
                <a:lnTo>
                  <a:pt x="4" y="462"/>
                </a:lnTo>
                <a:lnTo>
                  <a:pt x="10" y="436"/>
                </a:lnTo>
                <a:lnTo>
                  <a:pt x="14" y="410"/>
                </a:lnTo>
                <a:lnTo>
                  <a:pt x="22" y="386"/>
                </a:lnTo>
                <a:lnTo>
                  <a:pt x="30" y="360"/>
                </a:lnTo>
                <a:lnTo>
                  <a:pt x="38" y="336"/>
                </a:lnTo>
                <a:lnTo>
                  <a:pt x="50" y="312"/>
                </a:lnTo>
                <a:lnTo>
                  <a:pt x="60" y="288"/>
                </a:lnTo>
                <a:lnTo>
                  <a:pt x="74" y="266"/>
                </a:lnTo>
                <a:lnTo>
                  <a:pt x="88" y="242"/>
                </a:lnTo>
                <a:lnTo>
                  <a:pt x="104" y="220"/>
                </a:lnTo>
                <a:lnTo>
                  <a:pt x="120" y="198"/>
                </a:lnTo>
                <a:lnTo>
                  <a:pt x="138" y="178"/>
                </a:lnTo>
                <a:lnTo>
                  <a:pt x="158" y="158"/>
                </a:lnTo>
                <a:lnTo>
                  <a:pt x="158" y="158"/>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4" name="Freeform 12"/>
          <p:cNvSpPr>
            <a:spLocks/>
          </p:cNvSpPr>
          <p:nvPr/>
        </p:nvSpPr>
        <p:spPr bwMode="auto">
          <a:xfrm>
            <a:off x="1609494" y="5368901"/>
            <a:ext cx="1008886" cy="1008886"/>
          </a:xfrm>
          <a:custGeom>
            <a:avLst/>
            <a:gdLst/>
            <a:ahLst/>
            <a:cxnLst>
              <a:cxn ang="0">
                <a:pos x="2" y="512"/>
              </a:cxn>
              <a:cxn ang="0">
                <a:pos x="12" y="432"/>
              </a:cxn>
              <a:cxn ang="0">
                <a:pos x="34" y="354"/>
              </a:cxn>
              <a:cxn ang="0">
                <a:pos x="66" y="284"/>
              </a:cxn>
              <a:cxn ang="0">
                <a:pos x="108" y="218"/>
              </a:cxn>
              <a:cxn ang="0">
                <a:pos x="158" y="158"/>
              </a:cxn>
              <a:cxn ang="0">
                <a:pos x="218" y="108"/>
              </a:cxn>
              <a:cxn ang="0">
                <a:pos x="284" y="66"/>
              </a:cxn>
              <a:cxn ang="0">
                <a:pos x="354" y="34"/>
              </a:cxn>
              <a:cxn ang="0">
                <a:pos x="432" y="12"/>
              </a:cxn>
              <a:cxn ang="0">
                <a:pos x="512" y="2"/>
              </a:cxn>
              <a:cxn ang="0">
                <a:pos x="568" y="2"/>
              </a:cxn>
              <a:cxn ang="0">
                <a:pos x="650" y="12"/>
              </a:cxn>
              <a:cxn ang="0">
                <a:pos x="726" y="34"/>
              </a:cxn>
              <a:cxn ang="0">
                <a:pos x="798" y="66"/>
              </a:cxn>
              <a:cxn ang="0">
                <a:pos x="864" y="108"/>
              </a:cxn>
              <a:cxn ang="0">
                <a:pos x="922" y="158"/>
              </a:cxn>
              <a:cxn ang="0">
                <a:pos x="972" y="218"/>
              </a:cxn>
              <a:cxn ang="0">
                <a:pos x="1014" y="284"/>
              </a:cxn>
              <a:cxn ang="0">
                <a:pos x="1048" y="354"/>
              </a:cxn>
              <a:cxn ang="0">
                <a:pos x="1070" y="432"/>
              </a:cxn>
              <a:cxn ang="0">
                <a:pos x="1080" y="512"/>
              </a:cxn>
              <a:cxn ang="0">
                <a:pos x="1080" y="568"/>
              </a:cxn>
              <a:cxn ang="0">
                <a:pos x="1070" y="650"/>
              </a:cxn>
              <a:cxn ang="0">
                <a:pos x="1048" y="726"/>
              </a:cxn>
              <a:cxn ang="0">
                <a:pos x="1014" y="798"/>
              </a:cxn>
              <a:cxn ang="0">
                <a:pos x="972" y="864"/>
              </a:cxn>
              <a:cxn ang="0">
                <a:pos x="922" y="922"/>
              </a:cxn>
              <a:cxn ang="0">
                <a:pos x="864" y="974"/>
              </a:cxn>
              <a:cxn ang="0">
                <a:pos x="798" y="1016"/>
              </a:cxn>
              <a:cxn ang="0">
                <a:pos x="726" y="1048"/>
              </a:cxn>
              <a:cxn ang="0">
                <a:pos x="650" y="1070"/>
              </a:cxn>
              <a:cxn ang="0">
                <a:pos x="568" y="1080"/>
              </a:cxn>
              <a:cxn ang="0">
                <a:pos x="512" y="1080"/>
              </a:cxn>
              <a:cxn ang="0">
                <a:pos x="432" y="1070"/>
              </a:cxn>
              <a:cxn ang="0">
                <a:pos x="354" y="1048"/>
              </a:cxn>
              <a:cxn ang="0">
                <a:pos x="284" y="1016"/>
              </a:cxn>
              <a:cxn ang="0">
                <a:pos x="218" y="974"/>
              </a:cxn>
              <a:cxn ang="0">
                <a:pos x="158" y="922"/>
              </a:cxn>
              <a:cxn ang="0">
                <a:pos x="108" y="864"/>
              </a:cxn>
              <a:cxn ang="0">
                <a:pos x="66" y="798"/>
              </a:cxn>
              <a:cxn ang="0">
                <a:pos x="34" y="726"/>
              </a:cxn>
              <a:cxn ang="0">
                <a:pos x="12" y="650"/>
              </a:cxn>
              <a:cxn ang="0">
                <a:pos x="2" y="568"/>
              </a:cxn>
            </a:cxnLst>
            <a:rect l="0" t="0" r="r" b="b"/>
            <a:pathLst>
              <a:path w="1080" h="1080">
                <a:moveTo>
                  <a:pt x="0" y="540"/>
                </a:moveTo>
                <a:lnTo>
                  <a:pt x="0" y="540"/>
                </a:lnTo>
                <a:lnTo>
                  <a:pt x="2" y="512"/>
                </a:lnTo>
                <a:lnTo>
                  <a:pt x="4" y="486"/>
                </a:lnTo>
                <a:lnTo>
                  <a:pt x="6" y="458"/>
                </a:lnTo>
                <a:lnTo>
                  <a:pt x="12" y="432"/>
                </a:lnTo>
                <a:lnTo>
                  <a:pt x="18" y="406"/>
                </a:lnTo>
                <a:lnTo>
                  <a:pt x="24" y="380"/>
                </a:lnTo>
                <a:lnTo>
                  <a:pt x="34" y="354"/>
                </a:lnTo>
                <a:lnTo>
                  <a:pt x="44" y="330"/>
                </a:lnTo>
                <a:lnTo>
                  <a:pt x="54" y="306"/>
                </a:lnTo>
                <a:lnTo>
                  <a:pt x="66" y="284"/>
                </a:lnTo>
                <a:lnTo>
                  <a:pt x="78" y="260"/>
                </a:lnTo>
                <a:lnTo>
                  <a:pt x="92" y="238"/>
                </a:lnTo>
                <a:lnTo>
                  <a:pt x="108" y="218"/>
                </a:lnTo>
                <a:lnTo>
                  <a:pt x="124" y="198"/>
                </a:lnTo>
                <a:lnTo>
                  <a:pt x="140" y="178"/>
                </a:lnTo>
                <a:lnTo>
                  <a:pt x="158" y="158"/>
                </a:lnTo>
                <a:lnTo>
                  <a:pt x="178" y="140"/>
                </a:lnTo>
                <a:lnTo>
                  <a:pt x="198" y="124"/>
                </a:lnTo>
                <a:lnTo>
                  <a:pt x="218" y="108"/>
                </a:lnTo>
                <a:lnTo>
                  <a:pt x="238" y="92"/>
                </a:lnTo>
                <a:lnTo>
                  <a:pt x="260" y="78"/>
                </a:lnTo>
                <a:lnTo>
                  <a:pt x="284" y="66"/>
                </a:lnTo>
                <a:lnTo>
                  <a:pt x="306" y="54"/>
                </a:lnTo>
                <a:lnTo>
                  <a:pt x="330" y="44"/>
                </a:lnTo>
                <a:lnTo>
                  <a:pt x="354" y="34"/>
                </a:lnTo>
                <a:lnTo>
                  <a:pt x="380" y="26"/>
                </a:lnTo>
                <a:lnTo>
                  <a:pt x="406" y="18"/>
                </a:lnTo>
                <a:lnTo>
                  <a:pt x="432" y="12"/>
                </a:lnTo>
                <a:lnTo>
                  <a:pt x="458" y="6"/>
                </a:lnTo>
                <a:lnTo>
                  <a:pt x="486" y="4"/>
                </a:lnTo>
                <a:lnTo>
                  <a:pt x="512" y="2"/>
                </a:lnTo>
                <a:lnTo>
                  <a:pt x="540" y="0"/>
                </a:lnTo>
                <a:lnTo>
                  <a:pt x="540" y="0"/>
                </a:lnTo>
                <a:lnTo>
                  <a:pt x="568" y="2"/>
                </a:lnTo>
                <a:lnTo>
                  <a:pt x="596" y="4"/>
                </a:lnTo>
                <a:lnTo>
                  <a:pt x="622" y="6"/>
                </a:lnTo>
                <a:lnTo>
                  <a:pt x="650" y="12"/>
                </a:lnTo>
                <a:lnTo>
                  <a:pt x="676" y="18"/>
                </a:lnTo>
                <a:lnTo>
                  <a:pt x="700" y="26"/>
                </a:lnTo>
                <a:lnTo>
                  <a:pt x="726" y="34"/>
                </a:lnTo>
                <a:lnTo>
                  <a:pt x="750" y="44"/>
                </a:lnTo>
                <a:lnTo>
                  <a:pt x="774" y="54"/>
                </a:lnTo>
                <a:lnTo>
                  <a:pt x="798" y="66"/>
                </a:lnTo>
                <a:lnTo>
                  <a:pt x="820" y="78"/>
                </a:lnTo>
                <a:lnTo>
                  <a:pt x="842" y="92"/>
                </a:lnTo>
                <a:lnTo>
                  <a:pt x="864" y="108"/>
                </a:lnTo>
                <a:lnTo>
                  <a:pt x="884" y="124"/>
                </a:lnTo>
                <a:lnTo>
                  <a:pt x="904" y="140"/>
                </a:lnTo>
                <a:lnTo>
                  <a:pt x="922" y="158"/>
                </a:lnTo>
                <a:lnTo>
                  <a:pt x="940" y="178"/>
                </a:lnTo>
                <a:lnTo>
                  <a:pt x="956" y="198"/>
                </a:lnTo>
                <a:lnTo>
                  <a:pt x="972" y="218"/>
                </a:lnTo>
                <a:lnTo>
                  <a:pt x="988" y="238"/>
                </a:lnTo>
                <a:lnTo>
                  <a:pt x="1002" y="260"/>
                </a:lnTo>
                <a:lnTo>
                  <a:pt x="1014" y="284"/>
                </a:lnTo>
                <a:lnTo>
                  <a:pt x="1026" y="306"/>
                </a:lnTo>
                <a:lnTo>
                  <a:pt x="1038" y="330"/>
                </a:lnTo>
                <a:lnTo>
                  <a:pt x="1048" y="354"/>
                </a:lnTo>
                <a:lnTo>
                  <a:pt x="1056" y="380"/>
                </a:lnTo>
                <a:lnTo>
                  <a:pt x="1064" y="406"/>
                </a:lnTo>
                <a:lnTo>
                  <a:pt x="1070" y="432"/>
                </a:lnTo>
                <a:lnTo>
                  <a:pt x="1074" y="458"/>
                </a:lnTo>
                <a:lnTo>
                  <a:pt x="1078" y="486"/>
                </a:lnTo>
                <a:lnTo>
                  <a:pt x="1080" y="512"/>
                </a:lnTo>
                <a:lnTo>
                  <a:pt x="1080" y="540"/>
                </a:lnTo>
                <a:lnTo>
                  <a:pt x="1080" y="540"/>
                </a:lnTo>
                <a:lnTo>
                  <a:pt x="1080" y="568"/>
                </a:lnTo>
                <a:lnTo>
                  <a:pt x="1078" y="596"/>
                </a:lnTo>
                <a:lnTo>
                  <a:pt x="1074" y="622"/>
                </a:lnTo>
                <a:lnTo>
                  <a:pt x="1070" y="650"/>
                </a:lnTo>
                <a:lnTo>
                  <a:pt x="1064" y="676"/>
                </a:lnTo>
                <a:lnTo>
                  <a:pt x="1056" y="702"/>
                </a:lnTo>
                <a:lnTo>
                  <a:pt x="1048" y="726"/>
                </a:lnTo>
                <a:lnTo>
                  <a:pt x="1038" y="750"/>
                </a:lnTo>
                <a:lnTo>
                  <a:pt x="1026" y="774"/>
                </a:lnTo>
                <a:lnTo>
                  <a:pt x="1014" y="798"/>
                </a:lnTo>
                <a:lnTo>
                  <a:pt x="1002" y="820"/>
                </a:lnTo>
                <a:lnTo>
                  <a:pt x="988" y="842"/>
                </a:lnTo>
                <a:lnTo>
                  <a:pt x="972" y="864"/>
                </a:lnTo>
                <a:lnTo>
                  <a:pt x="956" y="884"/>
                </a:lnTo>
                <a:lnTo>
                  <a:pt x="940" y="904"/>
                </a:lnTo>
                <a:lnTo>
                  <a:pt x="922" y="922"/>
                </a:lnTo>
                <a:lnTo>
                  <a:pt x="904" y="940"/>
                </a:lnTo>
                <a:lnTo>
                  <a:pt x="884" y="958"/>
                </a:lnTo>
                <a:lnTo>
                  <a:pt x="864" y="974"/>
                </a:lnTo>
                <a:lnTo>
                  <a:pt x="842" y="988"/>
                </a:lnTo>
                <a:lnTo>
                  <a:pt x="820" y="1002"/>
                </a:lnTo>
                <a:lnTo>
                  <a:pt x="798" y="1016"/>
                </a:lnTo>
                <a:lnTo>
                  <a:pt x="774" y="1028"/>
                </a:lnTo>
                <a:lnTo>
                  <a:pt x="750" y="1038"/>
                </a:lnTo>
                <a:lnTo>
                  <a:pt x="726" y="1048"/>
                </a:lnTo>
                <a:lnTo>
                  <a:pt x="700" y="1056"/>
                </a:lnTo>
                <a:lnTo>
                  <a:pt x="676" y="1064"/>
                </a:lnTo>
                <a:lnTo>
                  <a:pt x="650" y="1070"/>
                </a:lnTo>
                <a:lnTo>
                  <a:pt x="622" y="1074"/>
                </a:lnTo>
                <a:lnTo>
                  <a:pt x="596" y="1078"/>
                </a:lnTo>
                <a:lnTo>
                  <a:pt x="568" y="1080"/>
                </a:lnTo>
                <a:lnTo>
                  <a:pt x="540" y="1080"/>
                </a:lnTo>
                <a:lnTo>
                  <a:pt x="540" y="1080"/>
                </a:lnTo>
                <a:lnTo>
                  <a:pt x="512" y="1080"/>
                </a:lnTo>
                <a:lnTo>
                  <a:pt x="486" y="1078"/>
                </a:lnTo>
                <a:lnTo>
                  <a:pt x="458" y="1074"/>
                </a:lnTo>
                <a:lnTo>
                  <a:pt x="432" y="1070"/>
                </a:lnTo>
                <a:lnTo>
                  <a:pt x="406" y="1064"/>
                </a:lnTo>
                <a:lnTo>
                  <a:pt x="380" y="1056"/>
                </a:lnTo>
                <a:lnTo>
                  <a:pt x="354" y="1048"/>
                </a:lnTo>
                <a:lnTo>
                  <a:pt x="330" y="1038"/>
                </a:lnTo>
                <a:lnTo>
                  <a:pt x="306" y="1028"/>
                </a:lnTo>
                <a:lnTo>
                  <a:pt x="284" y="1016"/>
                </a:lnTo>
                <a:lnTo>
                  <a:pt x="260" y="1002"/>
                </a:lnTo>
                <a:lnTo>
                  <a:pt x="238" y="988"/>
                </a:lnTo>
                <a:lnTo>
                  <a:pt x="218" y="974"/>
                </a:lnTo>
                <a:lnTo>
                  <a:pt x="198" y="958"/>
                </a:lnTo>
                <a:lnTo>
                  <a:pt x="178" y="940"/>
                </a:lnTo>
                <a:lnTo>
                  <a:pt x="158" y="922"/>
                </a:lnTo>
                <a:lnTo>
                  <a:pt x="140" y="904"/>
                </a:lnTo>
                <a:lnTo>
                  <a:pt x="124" y="884"/>
                </a:lnTo>
                <a:lnTo>
                  <a:pt x="108" y="864"/>
                </a:lnTo>
                <a:lnTo>
                  <a:pt x="92" y="842"/>
                </a:lnTo>
                <a:lnTo>
                  <a:pt x="78" y="820"/>
                </a:lnTo>
                <a:lnTo>
                  <a:pt x="66" y="798"/>
                </a:lnTo>
                <a:lnTo>
                  <a:pt x="54" y="774"/>
                </a:lnTo>
                <a:lnTo>
                  <a:pt x="44" y="750"/>
                </a:lnTo>
                <a:lnTo>
                  <a:pt x="34" y="726"/>
                </a:lnTo>
                <a:lnTo>
                  <a:pt x="24" y="702"/>
                </a:lnTo>
                <a:lnTo>
                  <a:pt x="18" y="676"/>
                </a:lnTo>
                <a:lnTo>
                  <a:pt x="12" y="650"/>
                </a:lnTo>
                <a:lnTo>
                  <a:pt x="6" y="622"/>
                </a:lnTo>
                <a:lnTo>
                  <a:pt x="4" y="596"/>
                </a:lnTo>
                <a:lnTo>
                  <a:pt x="2" y="568"/>
                </a:lnTo>
                <a:lnTo>
                  <a:pt x="0" y="540"/>
                </a:lnTo>
                <a:lnTo>
                  <a:pt x="0" y="540"/>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5" name="Freeform 13"/>
          <p:cNvSpPr>
            <a:spLocks/>
          </p:cNvSpPr>
          <p:nvPr/>
        </p:nvSpPr>
        <p:spPr bwMode="auto">
          <a:xfrm>
            <a:off x="3262030" y="5353077"/>
            <a:ext cx="1008886" cy="1008886"/>
          </a:xfrm>
          <a:custGeom>
            <a:avLst/>
            <a:gdLst/>
            <a:ahLst/>
            <a:cxnLst>
              <a:cxn ang="0">
                <a:pos x="138" y="902"/>
              </a:cxn>
              <a:cxn ang="0">
                <a:pos x="88" y="838"/>
              </a:cxn>
              <a:cxn ang="0">
                <a:pos x="50" y="768"/>
              </a:cxn>
              <a:cxn ang="0">
                <a:pos x="22" y="694"/>
              </a:cxn>
              <a:cxn ang="0">
                <a:pos x="6" y="618"/>
              </a:cxn>
              <a:cxn ang="0">
                <a:pos x="0" y="540"/>
              </a:cxn>
              <a:cxn ang="0">
                <a:pos x="6" y="462"/>
              </a:cxn>
              <a:cxn ang="0">
                <a:pos x="22" y="386"/>
              </a:cxn>
              <a:cxn ang="0">
                <a:pos x="50" y="312"/>
              </a:cxn>
              <a:cxn ang="0">
                <a:pos x="88" y="244"/>
              </a:cxn>
              <a:cxn ang="0">
                <a:pos x="138" y="178"/>
              </a:cxn>
              <a:cxn ang="0">
                <a:pos x="178" y="140"/>
              </a:cxn>
              <a:cxn ang="0">
                <a:pos x="242" y="90"/>
              </a:cxn>
              <a:cxn ang="0">
                <a:pos x="312" y="50"/>
              </a:cxn>
              <a:cxn ang="0">
                <a:pos x="386" y="22"/>
              </a:cxn>
              <a:cxn ang="0">
                <a:pos x="462" y="6"/>
              </a:cxn>
              <a:cxn ang="0">
                <a:pos x="540" y="0"/>
              </a:cxn>
              <a:cxn ang="0">
                <a:pos x="618" y="6"/>
              </a:cxn>
              <a:cxn ang="0">
                <a:pos x="694" y="22"/>
              </a:cxn>
              <a:cxn ang="0">
                <a:pos x="766" y="50"/>
              </a:cxn>
              <a:cxn ang="0">
                <a:pos x="836" y="90"/>
              </a:cxn>
              <a:cxn ang="0">
                <a:pos x="902" y="140"/>
              </a:cxn>
              <a:cxn ang="0">
                <a:pos x="940" y="178"/>
              </a:cxn>
              <a:cxn ang="0">
                <a:pos x="990" y="244"/>
              </a:cxn>
              <a:cxn ang="0">
                <a:pos x="1030" y="312"/>
              </a:cxn>
              <a:cxn ang="0">
                <a:pos x="1058" y="386"/>
              </a:cxn>
              <a:cxn ang="0">
                <a:pos x="1074" y="462"/>
              </a:cxn>
              <a:cxn ang="0">
                <a:pos x="1080" y="540"/>
              </a:cxn>
              <a:cxn ang="0">
                <a:pos x="1074" y="618"/>
              </a:cxn>
              <a:cxn ang="0">
                <a:pos x="1058" y="694"/>
              </a:cxn>
              <a:cxn ang="0">
                <a:pos x="1030" y="768"/>
              </a:cxn>
              <a:cxn ang="0">
                <a:pos x="990" y="838"/>
              </a:cxn>
              <a:cxn ang="0">
                <a:pos x="940" y="902"/>
              </a:cxn>
              <a:cxn ang="0">
                <a:pos x="902" y="940"/>
              </a:cxn>
              <a:cxn ang="0">
                <a:pos x="836" y="990"/>
              </a:cxn>
              <a:cxn ang="0">
                <a:pos x="766" y="1030"/>
              </a:cxn>
              <a:cxn ang="0">
                <a:pos x="694" y="1058"/>
              </a:cxn>
              <a:cxn ang="0">
                <a:pos x="618" y="1074"/>
              </a:cxn>
              <a:cxn ang="0">
                <a:pos x="540" y="1080"/>
              </a:cxn>
              <a:cxn ang="0">
                <a:pos x="462" y="1074"/>
              </a:cxn>
              <a:cxn ang="0">
                <a:pos x="386" y="1058"/>
              </a:cxn>
              <a:cxn ang="0">
                <a:pos x="312" y="1030"/>
              </a:cxn>
              <a:cxn ang="0">
                <a:pos x="242" y="990"/>
              </a:cxn>
              <a:cxn ang="0">
                <a:pos x="178" y="940"/>
              </a:cxn>
            </a:cxnLst>
            <a:rect l="0" t="0" r="r" b="b"/>
            <a:pathLst>
              <a:path w="1080" h="1080">
                <a:moveTo>
                  <a:pt x="158" y="922"/>
                </a:moveTo>
                <a:lnTo>
                  <a:pt x="158" y="922"/>
                </a:lnTo>
                <a:lnTo>
                  <a:pt x="138" y="902"/>
                </a:lnTo>
                <a:lnTo>
                  <a:pt x="120" y="880"/>
                </a:lnTo>
                <a:lnTo>
                  <a:pt x="104" y="860"/>
                </a:lnTo>
                <a:lnTo>
                  <a:pt x="88" y="838"/>
                </a:lnTo>
                <a:lnTo>
                  <a:pt x="74" y="814"/>
                </a:lnTo>
                <a:lnTo>
                  <a:pt x="62" y="792"/>
                </a:lnTo>
                <a:lnTo>
                  <a:pt x="50" y="768"/>
                </a:lnTo>
                <a:lnTo>
                  <a:pt x="40" y="744"/>
                </a:lnTo>
                <a:lnTo>
                  <a:pt x="30" y="718"/>
                </a:lnTo>
                <a:lnTo>
                  <a:pt x="22" y="694"/>
                </a:lnTo>
                <a:lnTo>
                  <a:pt x="16" y="668"/>
                </a:lnTo>
                <a:lnTo>
                  <a:pt x="10" y="644"/>
                </a:lnTo>
                <a:lnTo>
                  <a:pt x="6" y="618"/>
                </a:lnTo>
                <a:lnTo>
                  <a:pt x="2" y="592"/>
                </a:lnTo>
                <a:lnTo>
                  <a:pt x="0" y="566"/>
                </a:lnTo>
                <a:lnTo>
                  <a:pt x="0" y="540"/>
                </a:lnTo>
                <a:lnTo>
                  <a:pt x="0" y="514"/>
                </a:lnTo>
                <a:lnTo>
                  <a:pt x="2" y="488"/>
                </a:lnTo>
                <a:lnTo>
                  <a:pt x="6" y="462"/>
                </a:lnTo>
                <a:lnTo>
                  <a:pt x="10" y="438"/>
                </a:lnTo>
                <a:lnTo>
                  <a:pt x="16" y="412"/>
                </a:lnTo>
                <a:lnTo>
                  <a:pt x="22" y="386"/>
                </a:lnTo>
                <a:lnTo>
                  <a:pt x="30" y="362"/>
                </a:lnTo>
                <a:lnTo>
                  <a:pt x="40" y="338"/>
                </a:lnTo>
                <a:lnTo>
                  <a:pt x="50" y="312"/>
                </a:lnTo>
                <a:lnTo>
                  <a:pt x="62" y="290"/>
                </a:lnTo>
                <a:lnTo>
                  <a:pt x="74" y="266"/>
                </a:lnTo>
                <a:lnTo>
                  <a:pt x="88" y="244"/>
                </a:lnTo>
                <a:lnTo>
                  <a:pt x="104" y="220"/>
                </a:lnTo>
                <a:lnTo>
                  <a:pt x="120" y="200"/>
                </a:lnTo>
                <a:lnTo>
                  <a:pt x="138" y="178"/>
                </a:lnTo>
                <a:lnTo>
                  <a:pt x="158" y="158"/>
                </a:lnTo>
                <a:lnTo>
                  <a:pt x="158" y="158"/>
                </a:lnTo>
                <a:lnTo>
                  <a:pt x="178" y="140"/>
                </a:lnTo>
                <a:lnTo>
                  <a:pt x="198" y="122"/>
                </a:lnTo>
                <a:lnTo>
                  <a:pt x="220" y="104"/>
                </a:lnTo>
                <a:lnTo>
                  <a:pt x="242" y="90"/>
                </a:lnTo>
                <a:lnTo>
                  <a:pt x="266" y="76"/>
                </a:lnTo>
                <a:lnTo>
                  <a:pt x="288" y="62"/>
                </a:lnTo>
                <a:lnTo>
                  <a:pt x="312" y="50"/>
                </a:lnTo>
                <a:lnTo>
                  <a:pt x="336" y="40"/>
                </a:lnTo>
                <a:lnTo>
                  <a:pt x="360" y="30"/>
                </a:lnTo>
                <a:lnTo>
                  <a:pt x="386" y="22"/>
                </a:lnTo>
                <a:lnTo>
                  <a:pt x="412" y="16"/>
                </a:lnTo>
                <a:lnTo>
                  <a:pt x="436" y="10"/>
                </a:lnTo>
                <a:lnTo>
                  <a:pt x="462" y="6"/>
                </a:lnTo>
                <a:lnTo>
                  <a:pt x="488" y="2"/>
                </a:lnTo>
                <a:lnTo>
                  <a:pt x="514" y="2"/>
                </a:lnTo>
                <a:lnTo>
                  <a:pt x="540" y="0"/>
                </a:lnTo>
                <a:lnTo>
                  <a:pt x="566" y="2"/>
                </a:lnTo>
                <a:lnTo>
                  <a:pt x="592" y="2"/>
                </a:lnTo>
                <a:lnTo>
                  <a:pt x="618" y="6"/>
                </a:lnTo>
                <a:lnTo>
                  <a:pt x="642" y="10"/>
                </a:lnTo>
                <a:lnTo>
                  <a:pt x="668" y="16"/>
                </a:lnTo>
                <a:lnTo>
                  <a:pt x="694" y="22"/>
                </a:lnTo>
                <a:lnTo>
                  <a:pt x="718" y="30"/>
                </a:lnTo>
                <a:lnTo>
                  <a:pt x="742" y="40"/>
                </a:lnTo>
                <a:lnTo>
                  <a:pt x="766" y="50"/>
                </a:lnTo>
                <a:lnTo>
                  <a:pt x="790" y="62"/>
                </a:lnTo>
                <a:lnTo>
                  <a:pt x="814" y="76"/>
                </a:lnTo>
                <a:lnTo>
                  <a:pt x="836" y="90"/>
                </a:lnTo>
                <a:lnTo>
                  <a:pt x="858" y="104"/>
                </a:lnTo>
                <a:lnTo>
                  <a:pt x="880" y="122"/>
                </a:lnTo>
                <a:lnTo>
                  <a:pt x="902" y="140"/>
                </a:lnTo>
                <a:lnTo>
                  <a:pt x="922" y="158"/>
                </a:lnTo>
                <a:lnTo>
                  <a:pt x="922" y="158"/>
                </a:lnTo>
                <a:lnTo>
                  <a:pt x="940" y="178"/>
                </a:lnTo>
                <a:lnTo>
                  <a:pt x="958" y="200"/>
                </a:lnTo>
                <a:lnTo>
                  <a:pt x="974" y="220"/>
                </a:lnTo>
                <a:lnTo>
                  <a:pt x="990" y="244"/>
                </a:lnTo>
                <a:lnTo>
                  <a:pt x="1004" y="266"/>
                </a:lnTo>
                <a:lnTo>
                  <a:pt x="1018" y="290"/>
                </a:lnTo>
                <a:lnTo>
                  <a:pt x="1030" y="312"/>
                </a:lnTo>
                <a:lnTo>
                  <a:pt x="1040" y="338"/>
                </a:lnTo>
                <a:lnTo>
                  <a:pt x="1050" y="362"/>
                </a:lnTo>
                <a:lnTo>
                  <a:pt x="1058" y="386"/>
                </a:lnTo>
                <a:lnTo>
                  <a:pt x="1064" y="412"/>
                </a:lnTo>
                <a:lnTo>
                  <a:pt x="1070" y="438"/>
                </a:lnTo>
                <a:lnTo>
                  <a:pt x="1074" y="462"/>
                </a:lnTo>
                <a:lnTo>
                  <a:pt x="1076" y="488"/>
                </a:lnTo>
                <a:lnTo>
                  <a:pt x="1078" y="514"/>
                </a:lnTo>
                <a:lnTo>
                  <a:pt x="1080" y="540"/>
                </a:lnTo>
                <a:lnTo>
                  <a:pt x="1078" y="566"/>
                </a:lnTo>
                <a:lnTo>
                  <a:pt x="1076" y="592"/>
                </a:lnTo>
                <a:lnTo>
                  <a:pt x="1074" y="618"/>
                </a:lnTo>
                <a:lnTo>
                  <a:pt x="1070" y="644"/>
                </a:lnTo>
                <a:lnTo>
                  <a:pt x="1064" y="668"/>
                </a:lnTo>
                <a:lnTo>
                  <a:pt x="1058" y="694"/>
                </a:lnTo>
                <a:lnTo>
                  <a:pt x="1050" y="718"/>
                </a:lnTo>
                <a:lnTo>
                  <a:pt x="1040" y="744"/>
                </a:lnTo>
                <a:lnTo>
                  <a:pt x="1030" y="768"/>
                </a:lnTo>
                <a:lnTo>
                  <a:pt x="1018" y="792"/>
                </a:lnTo>
                <a:lnTo>
                  <a:pt x="1004" y="814"/>
                </a:lnTo>
                <a:lnTo>
                  <a:pt x="990" y="838"/>
                </a:lnTo>
                <a:lnTo>
                  <a:pt x="974" y="860"/>
                </a:lnTo>
                <a:lnTo>
                  <a:pt x="958" y="880"/>
                </a:lnTo>
                <a:lnTo>
                  <a:pt x="940" y="902"/>
                </a:lnTo>
                <a:lnTo>
                  <a:pt x="922" y="922"/>
                </a:lnTo>
                <a:lnTo>
                  <a:pt x="922" y="922"/>
                </a:lnTo>
                <a:lnTo>
                  <a:pt x="902" y="940"/>
                </a:lnTo>
                <a:lnTo>
                  <a:pt x="880" y="958"/>
                </a:lnTo>
                <a:lnTo>
                  <a:pt x="858" y="976"/>
                </a:lnTo>
                <a:lnTo>
                  <a:pt x="836" y="990"/>
                </a:lnTo>
                <a:lnTo>
                  <a:pt x="814" y="1006"/>
                </a:lnTo>
                <a:lnTo>
                  <a:pt x="790" y="1018"/>
                </a:lnTo>
                <a:lnTo>
                  <a:pt x="766" y="1030"/>
                </a:lnTo>
                <a:lnTo>
                  <a:pt x="742" y="1040"/>
                </a:lnTo>
                <a:lnTo>
                  <a:pt x="718" y="1050"/>
                </a:lnTo>
                <a:lnTo>
                  <a:pt x="694" y="1058"/>
                </a:lnTo>
                <a:lnTo>
                  <a:pt x="668" y="1064"/>
                </a:lnTo>
                <a:lnTo>
                  <a:pt x="642" y="1070"/>
                </a:lnTo>
                <a:lnTo>
                  <a:pt x="618" y="1074"/>
                </a:lnTo>
                <a:lnTo>
                  <a:pt x="592" y="1078"/>
                </a:lnTo>
                <a:lnTo>
                  <a:pt x="566" y="1080"/>
                </a:lnTo>
                <a:lnTo>
                  <a:pt x="540" y="1080"/>
                </a:lnTo>
                <a:lnTo>
                  <a:pt x="514" y="1080"/>
                </a:lnTo>
                <a:lnTo>
                  <a:pt x="488" y="1078"/>
                </a:lnTo>
                <a:lnTo>
                  <a:pt x="462" y="1074"/>
                </a:lnTo>
                <a:lnTo>
                  <a:pt x="436" y="1070"/>
                </a:lnTo>
                <a:lnTo>
                  <a:pt x="412" y="1064"/>
                </a:lnTo>
                <a:lnTo>
                  <a:pt x="386" y="1058"/>
                </a:lnTo>
                <a:lnTo>
                  <a:pt x="360" y="1050"/>
                </a:lnTo>
                <a:lnTo>
                  <a:pt x="336" y="1040"/>
                </a:lnTo>
                <a:lnTo>
                  <a:pt x="312" y="1030"/>
                </a:lnTo>
                <a:lnTo>
                  <a:pt x="288" y="1018"/>
                </a:lnTo>
                <a:lnTo>
                  <a:pt x="266" y="1006"/>
                </a:lnTo>
                <a:lnTo>
                  <a:pt x="242" y="990"/>
                </a:lnTo>
                <a:lnTo>
                  <a:pt x="220" y="976"/>
                </a:lnTo>
                <a:lnTo>
                  <a:pt x="198" y="958"/>
                </a:lnTo>
                <a:lnTo>
                  <a:pt x="178" y="940"/>
                </a:lnTo>
                <a:lnTo>
                  <a:pt x="158" y="922"/>
                </a:lnTo>
                <a:lnTo>
                  <a:pt x="158" y="922"/>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6" name="Freeform 14"/>
          <p:cNvSpPr>
            <a:spLocks/>
          </p:cNvSpPr>
          <p:nvPr/>
        </p:nvSpPr>
        <p:spPr bwMode="auto">
          <a:xfrm>
            <a:off x="4417222" y="4175081"/>
            <a:ext cx="1008886" cy="1007017"/>
          </a:xfrm>
          <a:custGeom>
            <a:avLst/>
            <a:gdLst/>
            <a:ahLst/>
            <a:cxnLst>
              <a:cxn ang="0">
                <a:pos x="512" y="1078"/>
              </a:cxn>
              <a:cxn ang="0">
                <a:pos x="432" y="1068"/>
              </a:cxn>
              <a:cxn ang="0">
                <a:pos x="356" y="1046"/>
              </a:cxn>
              <a:cxn ang="0">
                <a:pos x="284" y="1014"/>
              </a:cxn>
              <a:cxn ang="0">
                <a:pos x="218" y="972"/>
              </a:cxn>
              <a:cxn ang="0">
                <a:pos x="158" y="920"/>
              </a:cxn>
              <a:cxn ang="0">
                <a:pos x="108" y="862"/>
              </a:cxn>
              <a:cxn ang="0">
                <a:pos x="66" y="796"/>
              </a:cxn>
              <a:cxn ang="0">
                <a:pos x="34" y="724"/>
              </a:cxn>
              <a:cxn ang="0">
                <a:pos x="12" y="648"/>
              </a:cxn>
              <a:cxn ang="0">
                <a:pos x="2" y="566"/>
              </a:cxn>
              <a:cxn ang="0">
                <a:pos x="2" y="512"/>
              </a:cxn>
              <a:cxn ang="0">
                <a:pos x="12" y="430"/>
              </a:cxn>
              <a:cxn ang="0">
                <a:pos x="34" y="354"/>
              </a:cxn>
              <a:cxn ang="0">
                <a:pos x="66" y="282"/>
              </a:cxn>
              <a:cxn ang="0">
                <a:pos x="108" y="216"/>
              </a:cxn>
              <a:cxn ang="0">
                <a:pos x="158" y="158"/>
              </a:cxn>
              <a:cxn ang="0">
                <a:pos x="218" y="106"/>
              </a:cxn>
              <a:cxn ang="0">
                <a:pos x="284" y="64"/>
              </a:cxn>
              <a:cxn ang="0">
                <a:pos x="356" y="32"/>
              </a:cxn>
              <a:cxn ang="0">
                <a:pos x="432" y="10"/>
              </a:cxn>
              <a:cxn ang="0">
                <a:pos x="512" y="0"/>
              </a:cxn>
              <a:cxn ang="0">
                <a:pos x="568" y="0"/>
              </a:cxn>
              <a:cxn ang="0">
                <a:pos x="650" y="10"/>
              </a:cxn>
              <a:cxn ang="0">
                <a:pos x="726" y="32"/>
              </a:cxn>
              <a:cxn ang="0">
                <a:pos x="798" y="64"/>
              </a:cxn>
              <a:cxn ang="0">
                <a:pos x="864" y="106"/>
              </a:cxn>
              <a:cxn ang="0">
                <a:pos x="922" y="158"/>
              </a:cxn>
              <a:cxn ang="0">
                <a:pos x="974" y="216"/>
              </a:cxn>
              <a:cxn ang="0">
                <a:pos x="1016" y="282"/>
              </a:cxn>
              <a:cxn ang="0">
                <a:pos x="1048" y="354"/>
              </a:cxn>
              <a:cxn ang="0">
                <a:pos x="1070" y="430"/>
              </a:cxn>
              <a:cxn ang="0">
                <a:pos x="1080" y="510"/>
              </a:cxn>
              <a:cxn ang="0">
                <a:pos x="1080" y="566"/>
              </a:cxn>
              <a:cxn ang="0">
                <a:pos x="1070" y="648"/>
              </a:cxn>
              <a:cxn ang="0">
                <a:pos x="1048" y="724"/>
              </a:cxn>
              <a:cxn ang="0">
                <a:pos x="1016" y="796"/>
              </a:cxn>
              <a:cxn ang="0">
                <a:pos x="974" y="862"/>
              </a:cxn>
              <a:cxn ang="0">
                <a:pos x="922" y="920"/>
              </a:cxn>
              <a:cxn ang="0">
                <a:pos x="864" y="972"/>
              </a:cxn>
              <a:cxn ang="0">
                <a:pos x="798" y="1014"/>
              </a:cxn>
              <a:cxn ang="0">
                <a:pos x="726" y="1046"/>
              </a:cxn>
              <a:cxn ang="0">
                <a:pos x="650" y="1068"/>
              </a:cxn>
              <a:cxn ang="0">
                <a:pos x="568" y="1078"/>
              </a:cxn>
            </a:cxnLst>
            <a:rect l="0" t="0" r="r" b="b"/>
            <a:pathLst>
              <a:path w="1080" h="1078">
                <a:moveTo>
                  <a:pt x="540" y="1078"/>
                </a:moveTo>
                <a:lnTo>
                  <a:pt x="540" y="1078"/>
                </a:lnTo>
                <a:lnTo>
                  <a:pt x="512" y="1078"/>
                </a:lnTo>
                <a:lnTo>
                  <a:pt x="486" y="1076"/>
                </a:lnTo>
                <a:lnTo>
                  <a:pt x="458" y="1072"/>
                </a:lnTo>
                <a:lnTo>
                  <a:pt x="432" y="1068"/>
                </a:lnTo>
                <a:lnTo>
                  <a:pt x="406" y="1062"/>
                </a:lnTo>
                <a:lnTo>
                  <a:pt x="380" y="1054"/>
                </a:lnTo>
                <a:lnTo>
                  <a:pt x="356" y="1046"/>
                </a:lnTo>
                <a:lnTo>
                  <a:pt x="330" y="1036"/>
                </a:lnTo>
                <a:lnTo>
                  <a:pt x="306" y="1026"/>
                </a:lnTo>
                <a:lnTo>
                  <a:pt x="284" y="1014"/>
                </a:lnTo>
                <a:lnTo>
                  <a:pt x="260" y="1000"/>
                </a:lnTo>
                <a:lnTo>
                  <a:pt x="238" y="986"/>
                </a:lnTo>
                <a:lnTo>
                  <a:pt x="218" y="972"/>
                </a:lnTo>
                <a:lnTo>
                  <a:pt x="198" y="956"/>
                </a:lnTo>
                <a:lnTo>
                  <a:pt x="178" y="938"/>
                </a:lnTo>
                <a:lnTo>
                  <a:pt x="158" y="920"/>
                </a:lnTo>
                <a:lnTo>
                  <a:pt x="142" y="902"/>
                </a:lnTo>
                <a:lnTo>
                  <a:pt x="124" y="882"/>
                </a:lnTo>
                <a:lnTo>
                  <a:pt x="108" y="862"/>
                </a:lnTo>
                <a:lnTo>
                  <a:pt x="94" y="840"/>
                </a:lnTo>
                <a:lnTo>
                  <a:pt x="78" y="818"/>
                </a:lnTo>
                <a:lnTo>
                  <a:pt x="66" y="796"/>
                </a:lnTo>
                <a:lnTo>
                  <a:pt x="54" y="772"/>
                </a:lnTo>
                <a:lnTo>
                  <a:pt x="44" y="748"/>
                </a:lnTo>
                <a:lnTo>
                  <a:pt x="34" y="724"/>
                </a:lnTo>
                <a:lnTo>
                  <a:pt x="26" y="700"/>
                </a:lnTo>
                <a:lnTo>
                  <a:pt x="18" y="674"/>
                </a:lnTo>
                <a:lnTo>
                  <a:pt x="12" y="648"/>
                </a:lnTo>
                <a:lnTo>
                  <a:pt x="8" y="620"/>
                </a:lnTo>
                <a:lnTo>
                  <a:pt x="4" y="594"/>
                </a:lnTo>
                <a:lnTo>
                  <a:pt x="2" y="566"/>
                </a:lnTo>
                <a:lnTo>
                  <a:pt x="0" y="538"/>
                </a:lnTo>
                <a:lnTo>
                  <a:pt x="0" y="538"/>
                </a:lnTo>
                <a:lnTo>
                  <a:pt x="2" y="512"/>
                </a:lnTo>
                <a:lnTo>
                  <a:pt x="4" y="484"/>
                </a:lnTo>
                <a:lnTo>
                  <a:pt x="8" y="456"/>
                </a:lnTo>
                <a:lnTo>
                  <a:pt x="12" y="430"/>
                </a:lnTo>
                <a:lnTo>
                  <a:pt x="18" y="404"/>
                </a:lnTo>
                <a:lnTo>
                  <a:pt x="26" y="378"/>
                </a:lnTo>
                <a:lnTo>
                  <a:pt x="34" y="354"/>
                </a:lnTo>
                <a:lnTo>
                  <a:pt x="44" y="328"/>
                </a:lnTo>
                <a:lnTo>
                  <a:pt x="54" y="304"/>
                </a:lnTo>
                <a:lnTo>
                  <a:pt x="66" y="282"/>
                </a:lnTo>
                <a:lnTo>
                  <a:pt x="78" y="258"/>
                </a:lnTo>
                <a:lnTo>
                  <a:pt x="94" y="236"/>
                </a:lnTo>
                <a:lnTo>
                  <a:pt x="108" y="216"/>
                </a:lnTo>
                <a:lnTo>
                  <a:pt x="124" y="196"/>
                </a:lnTo>
                <a:lnTo>
                  <a:pt x="142" y="176"/>
                </a:lnTo>
                <a:lnTo>
                  <a:pt x="158" y="158"/>
                </a:lnTo>
                <a:lnTo>
                  <a:pt x="178" y="140"/>
                </a:lnTo>
                <a:lnTo>
                  <a:pt x="198" y="122"/>
                </a:lnTo>
                <a:lnTo>
                  <a:pt x="218" y="106"/>
                </a:lnTo>
                <a:lnTo>
                  <a:pt x="238" y="92"/>
                </a:lnTo>
                <a:lnTo>
                  <a:pt x="260" y="78"/>
                </a:lnTo>
                <a:lnTo>
                  <a:pt x="284" y="64"/>
                </a:lnTo>
                <a:lnTo>
                  <a:pt x="306" y="52"/>
                </a:lnTo>
                <a:lnTo>
                  <a:pt x="330" y="42"/>
                </a:lnTo>
                <a:lnTo>
                  <a:pt x="356" y="32"/>
                </a:lnTo>
                <a:lnTo>
                  <a:pt x="380" y="24"/>
                </a:lnTo>
                <a:lnTo>
                  <a:pt x="406" y="16"/>
                </a:lnTo>
                <a:lnTo>
                  <a:pt x="432" y="10"/>
                </a:lnTo>
                <a:lnTo>
                  <a:pt x="458" y="6"/>
                </a:lnTo>
                <a:lnTo>
                  <a:pt x="486" y="2"/>
                </a:lnTo>
                <a:lnTo>
                  <a:pt x="512" y="0"/>
                </a:lnTo>
                <a:lnTo>
                  <a:pt x="540" y="0"/>
                </a:lnTo>
                <a:lnTo>
                  <a:pt x="540" y="0"/>
                </a:lnTo>
                <a:lnTo>
                  <a:pt x="568" y="0"/>
                </a:lnTo>
                <a:lnTo>
                  <a:pt x="596" y="2"/>
                </a:lnTo>
                <a:lnTo>
                  <a:pt x="622" y="6"/>
                </a:lnTo>
                <a:lnTo>
                  <a:pt x="650" y="10"/>
                </a:lnTo>
                <a:lnTo>
                  <a:pt x="676" y="16"/>
                </a:lnTo>
                <a:lnTo>
                  <a:pt x="702" y="24"/>
                </a:lnTo>
                <a:lnTo>
                  <a:pt x="726" y="32"/>
                </a:lnTo>
                <a:lnTo>
                  <a:pt x="750" y="42"/>
                </a:lnTo>
                <a:lnTo>
                  <a:pt x="774" y="52"/>
                </a:lnTo>
                <a:lnTo>
                  <a:pt x="798" y="64"/>
                </a:lnTo>
                <a:lnTo>
                  <a:pt x="820" y="78"/>
                </a:lnTo>
                <a:lnTo>
                  <a:pt x="842" y="92"/>
                </a:lnTo>
                <a:lnTo>
                  <a:pt x="864" y="106"/>
                </a:lnTo>
                <a:lnTo>
                  <a:pt x="884" y="122"/>
                </a:lnTo>
                <a:lnTo>
                  <a:pt x="904" y="140"/>
                </a:lnTo>
                <a:lnTo>
                  <a:pt x="922" y="158"/>
                </a:lnTo>
                <a:lnTo>
                  <a:pt x="940" y="176"/>
                </a:lnTo>
                <a:lnTo>
                  <a:pt x="958" y="196"/>
                </a:lnTo>
                <a:lnTo>
                  <a:pt x="974" y="216"/>
                </a:lnTo>
                <a:lnTo>
                  <a:pt x="988" y="236"/>
                </a:lnTo>
                <a:lnTo>
                  <a:pt x="1002" y="258"/>
                </a:lnTo>
                <a:lnTo>
                  <a:pt x="1016" y="282"/>
                </a:lnTo>
                <a:lnTo>
                  <a:pt x="1028" y="304"/>
                </a:lnTo>
                <a:lnTo>
                  <a:pt x="1038" y="328"/>
                </a:lnTo>
                <a:lnTo>
                  <a:pt x="1048" y="354"/>
                </a:lnTo>
                <a:lnTo>
                  <a:pt x="1056" y="378"/>
                </a:lnTo>
                <a:lnTo>
                  <a:pt x="1064" y="404"/>
                </a:lnTo>
                <a:lnTo>
                  <a:pt x="1070" y="430"/>
                </a:lnTo>
                <a:lnTo>
                  <a:pt x="1074" y="456"/>
                </a:lnTo>
                <a:lnTo>
                  <a:pt x="1078" y="484"/>
                </a:lnTo>
                <a:lnTo>
                  <a:pt x="1080" y="510"/>
                </a:lnTo>
                <a:lnTo>
                  <a:pt x="1080" y="538"/>
                </a:lnTo>
                <a:lnTo>
                  <a:pt x="1080" y="538"/>
                </a:lnTo>
                <a:lnTo>
                  <a:pt x="1080" y="566"/>
                </a:lnTo>
                <a:lnTo>
                  <a:pt x="1078" y="594"/>
                </a:lnTo>
                <a:lnTo>
                  <a:pt x="1074" y="620"/>
                </a:lnTo>
                <a:lnTo>
                  <a:pt x="1070" y="648"/>
                </a:lnTo>
                <a:lnTo>
                  <a:pt x="1064" y="674"/>
                </a:lnTo>
                <a:lnTo>
                  <a:pt x="1056" y="700"/>
                </a:lnTo>
                <a:lnTo>
                  <a:pt x="1048" y="724"/>
                </a:lnTo>
                <a:lnTo>
                  <a:pt x="1038" y="748"/>
                </a:lnTo>
                <a:lnTo>
                  <a:pt x="1028" y="772"/>
                </a:lnTo>
                <a:lnTo>
                  <a:pt x="1016" y="796"/>
                </a:lnTo>
                <a:lnTo>
                  <a:pt x="1002" y="818"/>
                </a:lnTo>
                <a:lnTo>
                  <a:pt x="988" y="840"/>
                </a:lnTo>
                <a:lnTo>
                  <a:pt x="974" y="862"/>
                </a:lnTo>
                <a:lnTo>
                  <a:pt x="958" y="882"/>
                </a:lnTo>
                <a:lnTo>
                  <a:pt x="940" y="902"/>
                </a:lnTo>
                <a:lnTo>
                  <a:pt x="922" y="920"/>
                </a:lnTo>
                <a:lnTo>
                  <a:pt x="904" y="938"/>
                </a:lnTo>
                <a:lnTo>
                  <a:pt x="884" y="956"/>
                </a:lnTo>
                <a:lnTo>
                  <a:pt x="864" y="972"/>
                </a:lnTo>
                <a:lnTo>
                  <a:pt x="842" y="986"/>
                </a:lnTo>
                <a:lnTo>
                  <a:pt x="820" y="1000"/>
                </a:lnTo>
                <a:lnTo>
                  <a:pt x="798" y="1014"/>
                </a:lnTo>
                <a:lnTo>
                  <a:pt x="774" y="1026"/>
                </a:lnTo>
                <a:lnTo>
                  <a:pt x="750" y="1036"/>
                </a:lnTo>
                <a:lnTo>
                  <a:pt x="726" y="1046"/>
                </a:lnTo>
                <a:lnTo>
                  <a:pt x="702" y="1054"/>
                </a:lnTo>
                <a:lnTo>
                  <a:pt x="676" y="1062"/>
                </a:lnTo>
                <a:lnTo>
                  <a:pt x="650" y="1068"/>
                </a:lnTo>
                <a:lnTo>
                  <a:pt x="622" y="1072"/>
                </a:lnTo>
                <a:lnTo>
                  <a:pt x="596" y="1076"/>
                </a:lnTo>
                <a:lnTo>
                  <a:pt x="568" y="1078"/>
                </a:lnTo>
                <a:lnTo>
                  <a:pt x="540" y="1078"/>
                </a:lnTo>
                <a:lnTo>
                  <a:pt x="540" y="1078"/>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7" name="Freeform 15"/>
          <p:cNvSpPr>
            <a:spLocks/>
          </p:cNvSpPr>
          <p:nvPr/>
        </p:nvSpPr>
        <p:spPr bwMode="auto">
          <a:xfrm>
            <a:off x="4401398" y="2522741"/>
            <a:ext cx="1008886" cy="1008886"/>
          </a:xfrm>
          <a:custGeom>
            <a:avLst/>
            <a:gdLst/>
            <a:ahLst/>
            <a:cxnLst>
              <a:cxn ang="0">
                <a:pos x="902" y="940"/>
              </a:cxn>
              <a:cxn ang="0">
                <a:pos x="838" y="990"/>
              </a:cxn>
              <a:cxn ang="0">
                <a:pos x="768" y="1030"/>
              </a:cxn>
              <a:cxn ang="0">
                <a:pos x="694" y="1058"/>
              </a:cxn>
              <a:cxn ang="0">
                <a:pos x="618" y="1074"/>
              </a:cxn>
              <a:cxn ang="0">
                <a:pos x="540" y="1080"/>
              </a:cxn>
              <a:cxn ang="0">
                <a:pos x="462" y="1074"/>
              </a:cxn>
              <a:cxn ang="0">
                <a:pos x="386" y="1058"/>
              </a:cxn>
              <a:cxn ang="0">
                <a:pos x="312" y="1030"/>
              </a:cxn>
              <a:cxn ang="0">
                <a:pos x="244" y="990"/>
              </a:cxn>
              <a:cxn ang="0">
                <a:pos x="178" y="940"/>
              </a:cxn>
              <a:cxn ang="0">
                <a:pos x="140" y="902"/>
              </a:cxn>
              <a:cxn ang="0">
                <a:pos x="90" y="836"/>
              </a:cxn>
              <a:cxn ang="0">
                <a:pos x="50" y="766"/>
              </a:cxn>
              <a:cxn ang="0">
                <a:pos x="22" y="694"/>
              </a:cxn>
              <a:cxn ang="0">
                <a:pos x="6" y="618"/>
              </a:cxn>
              <a:cxn ang="0">
                <a:pos x="0" y="540"/>
              </a:cxn>
              <a:cxn ang="0">
                <a:pos x="6" y="462"/>
              </a:cxn>
              <a:cxn ang="0">
                <a:pos x="22" y="386"/>
              </a:cxn>
              <a:cxn ang="0">
                <a:pos x="50" y="312"/>
              </a:cxn>
              <a:cxn ang="0">
                <a:pos x="90" y="242"/>
              </a:cxn>
              <a:cxn ang="0">
                <a:pos x="140" y="178"/>
              </a:cxn>
              <a:cxn ang="0">
                <a:pos x="178" y="138"/>
              </a:cxn>
              <a:cxn ang="0">
                <a:pos x="244" y="88"/>
              </a:cxn>
              <a:cxn ang="0">
                <a:pos x="312" y="50"/>
              </a:cxn>
              <a:cxn ang="0">
                <a:pos x="386" y="22"/>
              </a:cxn>
              <a:cxn ang="0">
                <a:pos x="462" y="6"/>
              </a:cxn>
              <a:cxn ang="0">
                <a:pos x="540" y="0"/>
              </a:cxn>
              <a:cxn ang="0">
                <a:pos x="618" y="6"/>
              </a:cxn>
              <a:cxn ang="0">
                <a:pos x="694" y="22"/>
              </a:cxn>
              <a:cxn ang="0">
                <a:pos x="768" y="50"/>
              </a:cxn>
              <a:cxn ang="0">
                <a:pos x="838" y="88"/>
              </a:cxn>
              <a:cxn ang="0">
                <a:pos x="902" y="138"/>
              </a:cxn>
              <a:cxn ang="0">
                <a:pos x="942" y="178"/>
              </a:cxn>
              <a:cxn ang="0">
                <a:pos x="992" y="242"/>
              </a:cxn>
              <a:cxn ang="0">
                <a:pos x="1030" y="312"/>
              </a:cxn>
              <a:cxn ang="0">
                <a:pos x="1058" y="386"/>
              </a:cxn>
              <a:cxn ang="0">
                <a:pos x="1074" y="462"/>
              </a:cxn>
              <a:cxn ang="0">
                <a:pos x="1080" y="540"/>
              </a:cxn>
              <a:cxn ang="0">
                <a:pos x="1074" y="618"/>
              </a:cxn>
              <a:cxn ang="0">
                <a:pos x="1058" y="694"/>
              </a:cxn>
              <a:cxn ang="0">
                <a:pos x="1030" y="766"/>
              </a:cxn>
              <a:cxn ang="0">
                <a:pos x="992" y="836"/>
              </a:cxn>
              <a:cxn ang="0">
                <a:pos x="942" y="902"/>
              </a:cxn>
            </a:cxnLst>
            <a:rect l="0" t="0" r="r" b="b"/>
            <a:pathLst>
              <a:path w="1080" h="1080">
                <a:moveTo>
                  <a:pt x="922" y="922"/>
                </a:moveTo>
                <a:lnTo>
                  <a:pt x="922" y="922"/>
                </a:lnTo>
                <a:lnTo>
                  <a:pt x="902" y="940"/>
                </a:lnTo>
                <a:lnTo>
                  <a:pt x="880" y="958"/>
                </a:lnTo>
                <a:lnTo>
                  <a:pt x="860" y="974"/>
                </a:lnTo>
                <a:lnTo>
                  <a:pt x="838" y="990"/>
                </a:lnTo>
                <a:lnTo>
                  <a:pt x="814" y="1004"/>
                </a:lnTo>
                <a:lnTo>
                  <a:pt x="792" y="1018"/>
                </a:lnTo>
                <a:lnTo>
                  <a:pt x="768" y="1030"/>
                </a:lnTo>
                <a:lnTo>
                  <a:pt x="744" y="1040"/>
                </a:lnTo>
                <a:lnTo>
                  <a:pt x="718" y="1050"/>
                </a:lnTo>
                <a:lnTo>
                  <a:pt x="694" y="1058"/>
                </a:lnTo>
                <a:lnTo>
                  <a:pt x="668" y="1064"/>
                </a:lnTo>
                <a:lnTo>
                  <a:pt x="644" y="1070"/>
                </a:lnTo>
                <a:lnTo>
                  <a:pt x="618" y="1074"/>
                </a:lnTo>
                <a:lnTo>
                  <a:pt x="592" y="1076"/>
                </a:lnTo>
                <a:lnTo>
                  <a:pt x="566" y="1078"/>
                </a:lnTo>
                <a:lnTo>
                  <a:pt x="540" y="1080"/>
                </a:lnTo>
                <a:lnTo>
                  <a:pt x="514" y="1078"/>
                </a:lnTo>
                <a:lnTo>
                  <a:pt x="488" y="1076"/>
                </a:lnTo>
                <a:lnTo>
                  <a:pt x="462" y="1074"/>
                </a:lnTo>
                <a:lnTo>
                  <a:pt x="438" y="1070"/>
                </a:lnTo>
                <a:lnTo>
                  <a:pt x="412" y="1064"/>
                </a:lnTo>
                <a:lnTo>
                  <a:pt x="386" y="1058"/>
                </a:lnTo>
                <a:lnTo>
                  <a:pt x="362" y="1050"/>
                </a:lnTo>
                <a:lnTo>
                  <a:pt x="338" y="1040"/>
                </a:lnTo>
                <a:lnTo>
                  <a:pt x="312" y="1030"/>
                </a:lnTo>
                <a:lnTo>
                  <a:pt x="290" y="1018"/>
                </a:lnTo>
                <a:lnTo>
                  <a:pt x="266" y="1004"/>
                </a:lnTo>
                <a:lnTo>
                  <a:pt x="244" y="990"/>
                </a:lnTo>
                <a:lnTo>
                  <a:pt x="222" y="974"/>
                </a:lnTo>
                <a:lnTo>
                  <a:pt x="200" y="958"/>
                </a:lnTo>
                <a:lnTo>
                  <a:pt x="178" y="940"/>
                </a:lnTo>
                <a:lnTo>
                  <a:pt x="158" y="922"/>
                </a:lnTo>
                <a:lnTo>
                  <a:pt x="158" y="922"/>
                </a:lnTo>
                <a:lnTo>
                  <a:pt x="140" y="902"/>
                </a:lnTo>
                <a:lnTo>
                  <a:pt x="122" y="880"/>
                </a:lnTo>
                <a:lnTo>
                  <a:pt x="104" y="858"/>
                </a:lnTo>
                <a:lnTo>
                  <a:pt x="90" y="836"/>
                </a:lnTo>
                <a:lnTo>
                  <a:pt x="76" y="814"/>
                </a:lnTo>
                <a:lnTo>
                  <a:pt x="62" y="790"/>
                </a:lnTo>
                <a:lnTo>
                  <a:pt x="50" y="766"/>
                </a:lnTo>
                <a:lnTo>
                  <a:pt x="40" y="742"/>
                </a:lnTo>
                <a:lnTo>
                  <a:pt x="30" y="718"/>
                </a:lnTo>
                <a:lnTo>
                  <a:pt x="22" y="694"/>
                </a:lnTo>
                <a:lnTo>
                  <a:pt x="16" y="668"/>
                </a:lnTo>
                <a:lnTo>
                  <a:pt x="10" y="642"/>
                </a:lnTo>
                <a:lnTo>
                  <a:pt x="6" y="618"/>
                </a:lnTo>
                <a:lnTo>
                  <a:pt x="2" y="592"/>
                </a:lnTo>
                <a:lnTo>
                  <a:pt x="2" y="566"/>
                </a:lnTo>
                <a:lnTo>
                  <a:pt x="0" y="540"/>
                </a:lnTo>
                <a:lnTo>
                  <a:pt x="2" y="514"/>
                </a:lnTo>
                <a:lnTo>
                  <a:pt x="2" y="488"/>
                </a:lnTo>
                <a:lnTo>
                  <a:pt x="6" y="462"/>
                </a:lnTo>
                <a:lnTo>
                  <a:pt x="10" y="436"/>
                </a:lnTo>
                <a:lnTo>
                  <a:pt x="16" y="412"/>
                </a:lnTo>
                <a:lnTo>
                  <a:pt x="22" y="386"/>
                </a:lnTo>
                <a:lnTo>
                  <a:pt x="30" y="362"/>
                </a:lnTo>
                <a:lnTo>
                  <a:pt x="40" y="336"/>
                </a:lnTo>
                <a:lnTo>
                  <a:pt x="50" y="312"/>
                </a:lnTo>
                <a:lnTo>
                  <a:pt x="62" y="288"/>
                </a:lnTo>
                <a:lnTo>
                  <a:pt x="76" y="266"/>
                </a:lnTo>
                <a:lnTo>
                  <a:pt x="90" y="242"/>
                </a:lnTo>
                <a:lnTo>
                  <a:pt x="104" y="220"/>
                </a:lnTo>
                <a:lnTo>
                  <a:pt x="122" y="198"/>
                </a:lnTo>
                <a:lnTo>
                  <a:pt x="140" y="178"/>
                </a:lnTo>
                <a:lnTo>
                  <a:pt x="158" y="158"/>
                </a:lnTo>
                <a:lnTo>
                  <a:pt x="158" y="158"/>
                </a:lnTo>
                <a:lnTo>
                  <a:pt x="178" y="138"/>
                </a:lnTo>
                <a:lnTo>
                  <a:pt x="200" y="120"/>
                </a:lnTo>
                <a:lnTo>
                  <a:pt x="222" y="104"/>
                </a:lnTo>
                <a:lnTo>
                  <a:pt x="244" y="88"/>
                </a:lnTo>
                <a:lnTo>
                  <a:pt x="266" y="74"/>
                </a:lnTo>
                <a:lnTo>
                  <a:pt x="290" y="62"/>
                </a:lnTo>
                <a:lnTo>
                  <a:pt x="312" y="50"/>
                </a:lnTo>
                <a:lnTo>
                  <a:pt x="338" y="40"/>
                </a:lnTo>
                <a:lnTo>
                  <a:pt x="362" y="30"/>
                </a:lnTo>
                <a:lnTo>
                  <a:pt x="386" y="22"/>
                </a:lnTo>
                <a:lnTo>
                  <a:pt x="412" y="16"/>
                </a:lnTo>
                <a:lnTo>
                  <a:pt x="438" y="10"/>
                </a:lnTo>
                <a:lnTo>
                  <a:pt x="462" y="6"/>
                </a:lnTo>
                <a:lnTo>
                  <a:pt x="488" y="2"/>
                </a:lnTo>
                <a:lnTo>
                  <a:pt x="514" y="0"/>
                </a:lnTo>
                <a:lnTo>
                  <a:pt x="540" y="0"/>
                </a:lnTo>
                <a:lnTo>
                  <a:pt x="566" y="0"/>
                </a:lnTo>
                <a:lnTo>
                  <a:pt x="592" y="2"/>
                </a:lnTo>
                <a:lnTo>
                  <a:pt x="618" y="6"/>
                </a:lnTo>
                <a:lnTo>
                  <a:pt x="644" y="10"/>
                </a:lnTo>
                <a:lnTo>
                  <a:pt x="668" y="16"/>
                </a:lnTo>
                <a:lnTo>
                  <a:pt x="694" y="22"/>
                </a:lnTo>
                <a:lnTo>
                  <a:pt x="718" y="30"/>
                </a:lnTo>
                <a:lnTo>
                  <a:pt x="744" y="40"/>
                </a:lnTo>
                <a:lnTo>
                  <a:pt x="768" y="50"/>
                </a:lnTo>
                <a:lnTo>
                  <a:pt x="792" y="62"/>
                </a:lnTo>
                <a:lnTo>
                  <a:pt x="814" y="74"/>
                </a:lnTo>
                <a:lnTo>
                  <a:pt x="838" y="88"/>
                </a:lnTo>
                <a:lnTo>
                  <a:pt x="860" y="104"/>
                </a:lnTo>
                <a:lnTo>
                  <a:pt x="880" y="120"/>
                </a:lnTo>
                <a:lnTo>
                  <a:pt x="902" y="138"/>
                </a:lnTo>
                <a:lnTo>
                  <a:pt x="922" y="158"/>
                </a:lnTo>
                <a:lnTo>
                  <a:pt x="922" y="158"/>
                </a:lnTo>
                <a:lnTo>
                  <a:pt x="942" y="178"/>
                </a:lnTo>
                <a:lnTo>
                  <a:pt x="958" y="198"/>
                </a:lnTo>
                <a:lnTo>
                  <a:pt x="976" y="220"/>
                </a:lnTo>
                <a:lnTo>
                  <a:pt x="992" y="242"/>
                </a:lnTo>
                <a:lnTo>
                  <a:pt x="1006" y="266"/>
                </a:lnTo>
                <a:lnTo>
                  <a:pt x="1018" y="288"/>
                </a:lnTo>
                <a:lnTo>
                  <a:pt x="1030" y="312"/>
                </a:lnTo>
                <a:lnTo>
                  <a:pt x="1040" y="336"/>
                </a:lnTo>
                <a:lnTo>
                  <a:pt x="1050" y="362"/>
                </a:lnTo>
                <a:lnTo>
                  <a:pt x="1058" y="386"/>
                </a:lnTo>
                <a:lnTo>
                  <a:pt x="1064" y="412"/>
                </a:lnTo>
                <a:lnTo>
                  <a:pt x="1070" y="436"/>
                </a:lnTo>
                <a:lnTo>
                  <a:pt x="1074" y="462"/>
                </a:lnTo>
                <a:lnTo>
                  <a:pt x="1078" y="488"/>
                </a:lnTo>
                <a:lnTo>
                  <a:pt x="1080" y="514"/>
                </a:lnTo>
                <a:lnTo>
                  <a:pt x="1080" y="540"/>
                </a:lnTo>
                <a:lnTo>
                  <a:pt x="1080" y="566"/>
                </a:lnTo>
                <a:lnTo>
                  <a:pt x="1078" y="592"/>
                </a:lnTo>
                <a:lnTo>
                  <a:pt x="1074" y="618"/>
                </a:lnTo>
                <a:lnTo>
                  <a:pt x="1070" y="642"/>
                </a:lnTo>
                <a:lnTo>
                  <a:pt x="1064" y="668"/>
                </a:lnTo>
                <a:lnTo>
                  <a:pt x="1058" y="694"/>
                </a:lnTo>
                <a:lnTo>
                  <a:pt x="1050" y="718"/>
                </a:lnTo>
                <a:lnTo>
                  <a:pt x="1040" y="742"/>
                </a:lnTo>
                <a:lnTo>
                  <a:pt x="1030" y="766"/>
                </a:lnTo>
                <a:lnTo>
                  <a:pt x="1018" y="790"/>
                </a:lnTo>
                <a:lnTo>
                  <a:pt x="1006" y="814"/>
                </a:lnTo>
                <a:lnTo>
                  <a:pt x="992" y="836"/>
                </a:lnTo>
                <a:lnTo>
                  <a:pt x="976" y="858"/>
                </a:lnTo>
                <a:lnTo>
                  <a:pt x="958" y="880"/>
                </a:lnTo>
                <a:lnTo>
                  <a:pt x="942" y="902"/>
                </a:lnTo>
                <a:lnTo>
                  <a:pt x="922" y="922"/>
                </a:lnTo>
                <a:lnTo>
                  <a:pt x="922" y="922"/>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8" name="Line 16"/>
          <p:cNvSpPr>
            <a:spLocks noChangeShapeType="1"/>
          </p:cNvSpPr>
          <p:nvPr/>
        </p:nvSpPr>
        <p:spPr bwMode="auto">
          <a:xfrm flipV="1">
            <a:off x="2990827" y="2043539"/>
            <a:ext cx="665117" cy="1655320"/>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199" name="Line 17"/>
          <p:cNvSpPr>
            <a:spLocks noChangeShapeType="1"/>
          </p:cNvSpPr>
          <p:nvPr/>
        </p:nvSpPr>
        <p:spPr bwMode="auto">
          <a:xfrm flipH="1" flipV="1">
            <a:off x="2148874" y="2057990"/>
            <a:ext cx="698747" cy="1642242"/>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0" name="Line 18"/>
          <p:cNvSpPr>
            <a:spLocks noChangeShapeType="1"/>
          </p:cNvSpPr>
          <p:nvPr/>
        </p:nvSpPr>
        <p:spPr bwMode="auto">
          <a:xfrm flipH="1" flipV="1">
            <a:off x="1091860" y="3135648"/>
            <a:ext cx="1655320" cy="666986"/>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1" name="Line 19"/>
          <p:cNvSpPr>
            <a:spLocks noChangeShapeType="1"/>
          </p:cNvSpPr>
          <p:nvPr/>
        </p:nvSpPr>
        <p:spPr bwMode="auto">
          <a:xfrm flipH="1">
            <a:off x="1108376" y="3946037"/>
            <a:ext cx="1640374" cy="698747"/>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2" name="Line 20"/>
          <p:cNvSpPr>
            <a:spLocks noChangeShapeType="1"/>
          </p:cNvSpPr>
          <p:nvPr/>
        </p:nvSpPr>
        <p:spPr bwMode="auto">
          <a:xfrm flipH="1">
            <a:off x="2183970" y="4046281"/>
            <a:ext cx="666985" cy="1653451"/>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3" name="Line 21"/>
          <p:cNvSpPr>
            <a:spLocks noChangeShapeType="1"/>
          </p:cNvSpPr>
          <p:nvPr/>
        </p:nvSpPr>
        <p:spPr bwMode="auto">
          <a:xfrm>
            <a:off x="2994358" y="4044907"/>
            <a:ext cx="698747" cy="1640374"/>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4" name="Line 22"/>
          <p:cNvSpPr>
            <a:spLocks noChangeShapeType="1"/>
          </p:cNvSpPr>
          <p:nvPr/>
        </p:nvSpPr>
        <p:spPr bwMode="auto">
          <a:xfrm>
            <a:off x="3094602" y="3942506"/>
            <a:ext cx="1653451" cy="665117"/>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5" name="Line 23"/>
          <p:cNvSpPr>
            <a:spLocks noChangeShapeType="1"/>
          </p:cNvSpPr>
          <p:nvPr/>
        </p:nvSpPr>
        <p:spPr bwMode="auto">
          <a:xfrm flipV="1">
            <a:off x="3093228" y="3100553"/>
            <a:ext cx="1640374" cy="698747"/>
          </a:xfrm>
          <a:prstGeom prst="line">
            <a:avLst/>
          </a:prstGeom>
          <a:noFill/>
          <a:ln w="1270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6" name="Freeform 24"/>
          <p:cNvSpPr>
            <a:spLocks/>
          </p:cNvSpPr>
          <p:nvPr/>
        </p:nvSpPr>
        <p:spPr bwMode="auto">
          <a:xfrm>
            <a:off x="2416546" y="3368225"/>
            <a:ext cx="1008886" cy="1008886"/>
          </a:xfrm>
          <a:custGeom>
            <a:avLst/>
            <a:gdLst/>
            <a:ahLst/>
            <a:cxnLst>
              <a:cxn ang="0">
                <a:pos x="1078" y="568"/>
              </a:cxn>
              <a:cxn ang="0">
                <a:pos x="1068" y="648"/>
              </a:cxn>
              <a:cxn ang="0">
                <a:pos x="1046" y="726"/>
              </a:cxn>
              <a:cxn ang="0">
                <a:pos x="1014" y="796"/>
              </a:cxn>
              <a:cxn ang="0">
                <a:pos x="972" y="862"/>
              </a:cxn>
              <a:cxn ang="0">
                <a:pos x="922" y="922"/>
              </a:cxn>
              <a:cxn ang="0">
                <a:pos x="862" y="972"/>
              </a:cxn>
              <a:cxn ang="0">
                <a:pos x="796" y="1014"/>
              </a:cxn>
              <a:cxn ang="0">
                <a:pos x="726" y="1046"/>
              </a:cxn>
              <a:cxn ang="0">
                <a:pos x="648" y="1068"/>
              </a:cxn>
              <a:cxn ang="0">
                <a:pos x="568" y="1078"/>
              </a:cxn>
              <a:cxn ang="0">
                <a:pos x="512" y="1078"/>
              </a:cxn>
              <a:cxn ang="0">
                <a:pos x="430" y="1068"/>
              </a:cxn>
              <a:cxn ang="0">
                <a:pos x="354" y="1046"/>
              </a:cxn>
              <a:cxn ang="0">
                <a:pos x="282" y="1014"/>
              </a:cxn>
              <a:cxn ang="0">
                <a:pos x="216" y="972"/>
              </a:cxn>
              <a:cxn ang="0">
                <a:pos x="158" y="922"/>
              </a:cxn>
              <a:cxn ang="0">
                <a:pos x="108" y="862"/>
              </a:cxn>
              <a:cxn ang="0">
                <a:pos x="66" y="796"/>
              </a:cxn>
              <a:cxn ang="0">
                <a:pos x="32" y="726"/>
              </a:cxn>
              <a:cxn ang="0">
                <a:pos x="10" y="648"/>
              </a:cxn>
              <a:cxn ang="0">
                <a:pos x="0" y="568"/>
              </a:cxn>
              <a:cxn ang="0">
                <a:pos x="0" y="512"/>
              </a:cxn>
              <a:cxn ang="0">
                <a:pos x="10" y="430"/>
              </a:cxn>
              <a:cxn ang="0">
                <a:pos x="32" y="354"/>
              </a:cxn>
              <a:cxn ang="0">
                <a:pos x="66" y="282"/>
              </a:cxn>
              <a:cxn ang="0">
                <a:pos x="108" y="216"/>
              </a:cxn>
              <a:cxn ang="0">
                <a:pos x="158" y="158"/>
              </a:cxn>
              <a:cxn ang="0">
                <a:pos x="216" y="106"/>
              </a:cxn>
              <a:cxn ang="0">
                <a:pos x="282" y="64"/>
              </a:cxn>
              <a:cxn ang="0">
                <a:pos x="354" y="32"/>
              </a:cxn>
              <a:cxn ang="0">
                <a:pos x="430" y="10"/>
              </a:cxn>
              <a:cxn ang="0">
                <a:pos x="512" y="0"/>
              </a:cxn>
              <a:cxn ang="0">
                <a:pos x="568" y="0"/>
              </a:cxn>
              <a:cxn ang="0">
                <a:pos x="648" y="10"/>
              </a:cxn>
              <a:cxn ang="0">
                <a:pos x="726" y="32"/>
              </a:cxn>
              <a:cxn ang="0">
                <a:pos x="796" y="64"/>
              </a:cxn>
              <a:cxn ang="0">
                <a:pos x="862" y="106"/>
              </a:cxn>
              <a:cxn ang="0">
                <a:pos x="922" y="158"/>
              </a:cxn>
              <a:cxn ang="0">
                <a:pos x="972" y="216"/>
              </a:cxn>
              <a:cxn ang="0">
                <a:pos x="1014" y="282"/>
              </a:cxn>
              <a:cxn ang="0">
                <a:pos x="1046" y="354"/>
              </a:cxn>
              <a:cxn ang="0">
                <a:pos x="1068" y="430"/>
              </a:cxn>
              <a:cxn ang="0">
                <a:pos x="1078" y="512"/>
              </a:cxn>
            </a:cxnLst>
            <a:rect l="0" t="0" r="r" b="b"/>
            <a:pathLst>
              <a:path w="1080" h="1080">
                <a:moveTo>
                  <a:pt x="1080" y="540"/>
                </a:moveTo>
                <a:lnTo>
                  <a:pt x="1080" y="540"/>
                </a:lnTo>
                <a:lnTo>
                  <a:pt x="1078" y="568"/>
                </a:lnTo>
                <a:lnTo>
                  <a:pt x="1076" y="594"/>
                </a:lnTo>
                <a:lnTo>
                  <a:pt x="1074" y="622"/>
                </a:lnTo>
                <a:lnTo>
                  <a:pt x="1068" y="648"/>
                </a:lnTo>
                <a:lnTo>
                  <a:pt x="1062" y="674"/>
                </a:lnTo>
                <a:lnTo>
                  <a:pt x="1056" y="700"/>
                </a:lnTo>
                <a:lnTo>
                  <a:pt x="1046" y="726"/>
                </a:lnTo>
                <a:lnTo>
                  <a:pt x="1036" y="750"/>
                </a:lnTo>
                <a:lnTo>
                  <a:pt x="1026" y="774"/>
                </a:lnTo>
                <a:lnTo>
                  <a:pt x="1014" y="796"/>
                </a:lnTo>
                <a:lnTo>
                  <a:pt x="1002" y="820"/>
                </a:lnTo>
                <a:lnTo>
                  <a:pt x="988" y="842"/>
                </a:lnTo>
                <a:lnTo>
                  <a:pt x="972" y="862"/>
                </a:lnTo>
                <a:lnTo>
                  <a:pt x="956" y="882"/>
                </a:lnTo>
                <a:lnTo>
                  <a:pt x="940" y="902"/>
                </a:lnTo>
                <a:lnTo>
                  <a:pt x="922" y="922"/>
                </a:lnTo>
                <a:lnTo>
                  <a:pt x="902" y="940"/>
                </a:lnTo>
                <a:lnTo>
                  <a:pt x="882" y="956"/>
                </a:lnTo>
                <a:lnTo>
                  <a:pt x="862" y="972"/>
                </a:lnTo>
                <a:lnTo>
                  <a:pt x="842" y="988"/>
                </a:lnTo>
                <a:lnTo>
                  <a:pt x="820" y="1002"/>
                </a:lnTo>
                <a:lnTo>
                  <a:pt x="796" y="1014"/>
                </a:lnTo>
                <a:lnTo>
                  <a:pt x="774" y="1026"/>
                </a:lnTo>
                <a:lnTo>
                  <a:pt x="750" y="1036"/>
                </a:lnTo>
                <a:lnTo>
                  <a:pt x="726" y="1046"/>
                </a:lnTo>
                <a:lnTo>
                  <a:pt x="700" y="1056"/>
                </a:lnTo>
                <a:lnTo>
                  <a:pt x="674" y="1062"/>
                </a:lnTo>
                <a:lnTo>
                  <a:pt x="648" y="1068"/>
                </a:lnTo>
                <a:lnTo>
                  <a:pt x="622" y="1074"/>
                </a:lnTo>
                <a:lnTo>
                  <a:pt x="594" y="1076"/>
                </a:lnTo>
                <a:lnTo>
                  <a:pt x="568" y="1078"/>
                </a:lnTo>
                <a:lnTo>
                  <a:pt x="540" y="1080"/>
                </a:lnTo>
                <a:lnTo>
                  <a:pt x="540" y="1080"/>
                </a:lnTo>
                <a:lnTo>
                  <a:pt x="512" y="1078"/>
                </a:lnTo>
                <a:lnTo>
                  <a:pt x="484" y="1076"/>
                </a:lnTo>
                <a:lnTo>
                  <a:pt x="458" y="1074"/>
                </a:lnTo>
                <a:lnTo>
                  <a:pt x="430" y="1068"/>
                </a:lnTo>
                <a:lnTo>
                  <a:pt x="404" y="1062"/>
                </a:lnTo>
                <a:lnTo>
                  <a:pt x="380" y="1056"/>
                </a:lnTo>
                <a:lnTo>
                  <a:pt x="354" y="1046"/>
                </a:lnTo>
                <a:lnTo>
                  <a:pt x="330" y="1036"/>
                </a:lnTo>
                <a:lnTo>
                  <a:pt x="306" y="1026"/>
                </a:lnTo>
                <a:lnTo>
                  <a:pt x="282" y="1014"/>
                </a:lnTo>
                <a:lnTo>
                  <a:pt x="260" y="1002"/>
                </a:lnTo>
                <a:lnTo>
                  <a:pt x="238" y="988"/>
                </a:lnTo>
                <a:lnTo>
                  <a:pt x="216" y="972"/>
                </a:lnTo>
                <a:lnTo>
                  <a:pt x="196" y="956"/>
                </a:lnTo>
                <a:lnTo>
                  <a:pt x="176" y="940"/>
                </a:lnTo>
                <a:lnTo>
                  <a:pt x="158" y="922"/>
                </a:lnTo>
                <a:lnTo>
                  <a:pt x="140" y="902"/>
                </a:lnTo>
                <a:lnTo>
                  <a:pt x="124" y="882"/>
                </a:lnTo>
                <a:lnTo>
                  <a:pt x="108" y="862"/>
                </a:lnTo>
                <a:lnTo>
                  <a:pt x="92" y="842"/>
                </a:lnTo>
                <a:lnTo>
                  <a:pt x="78" y="820"/>
                </a:lnTo>
                <a:lnTo>
                  <a:pt x="66" y="796"/>
                </a:lnTo>
                <a:lnTo>
                  <a:pt x="54" y="774"/>
                </a:lnTo>
                <a:lnTo>
                  <a:pt x="42" y="750"/>
                </a:lnTo>
                <a:lnTo>
                  <a:pt x="32" y="726"/>
                </a:lnTo>
                <a:lnTo>
                  <a:pt x="24" y="700"/>
                </a:lnTo>
                <a:lnTo>
                  <a:pt x="16" y="674"/>
                </a:lnTo>
                <a:lnTo>
                  <a:pt x="10" y="648"/>
                </a:lnTo>
                <a:lnTo>
                  <a:pt x="6" y="622"/>
                </a:lnTo>
                <a:lnTo>
                  <a:pt x="2" y="594"/>
                </a:lnTo>
                <a:lnTo>
                  <a:pt x="0" y="568"/>
                </a:lnTo>
                <a:lnTo>
                  <a:pt x="0" y="540"/>
                </a:lnTo>
                <a:lnTo>
                  <a:pt x="0" y="540"/>
                </a:lnTo>
                <a:lnTo>
                  <a:pt x="0" y="512"/>
                </a:lnTo>
                <a:lnTo>
                  <a:pt x="2" y="484"/>
                </a:lnTo>
                <a:lnTo>
                  <a:pt x="6" y="458"/>
                </a:lnTo>
                <a:lnTo>
                  <a:pt x="10" y="430"/>
                </a:lnTo>
                <a:lnTo>
                  <a:pt x="16" y="404"/>
                </a:lnTo>
                <a:lnTo>
                  <a:pt x="24" y="380"/>
                </a:lnTo>
                <a:lnTo>
                  <a:pt x="32" y="354"/>
                </a:lnTo>
                <a:lnTo>
                  <a:pt x="42" y="330"/>
                </a:lnTo>
                <a:lnTo>
                  <a:pt x="54" y="306"/>
                </a:lnTo>
                <a:lnTo>
                  <a:pt x="66" y="282"/>
                </a:lnTo>
                <a:lnTo>
                  <a:pt x="78" y="260"/>
                </a:lnTo>
                <a:lnTo>
                  <a:pt x="92" y="238"/>
                </a:lnTo>
                <a:lnTo>
                  <a:pt x="108" y="216"/>
                </a:lnTo>
                <a:lnTo>
                  <a:pt x="124" y="196"/>
                </a:lnTo>
                <a:lnTo>
                  <a:pt x="140" y="176"/>
                </a:lnTo>
                <a:lnTo>
                  <a:pt x="158" y="158"/>
                </a:lnTo>
                <a:lnTo>
                  <a:pt x="176" y="140"/>
                </a:lnTo>
                <a:lnTo>
                  <a:pt x="196" y="124"/>
                </a:lnTo>
                <a:lnTo>
                  <a:pt x="216" y="106"/>
                </a:lnTo>
                <a:lnTo>
                  <a:pt x="238" y="92"/>
                </a:lnTo>
                <a:lnTo>
                  <a:pt x="260" y="78"/>
                </a:lnTo>
                <a:lnTo>
                  <a:pt x="282" y="64"/>
                </a:lnTo>
                <a:lnTo>
                  <a:pt x="306" y="52"/>
                </a:lnTo>
                <a:lnTo>
                  <a:pt x="330" y="42"/>
                </a:lnTo>
                <a:lnTo>
                  <a:pt x="354" y="32"/>
                </a:lnTo>
                <a:lnTo>
                  <a:pt x="380" y="24"/>
                </a:lnTo>
                <a:lnTo>
                  <a:pt x="404" y="16"/>
                </a:lnTo>
                <a:lnTo>
                  <a:pt x="430" y="10"/>
                </a:lnTo>
                <a:lnTo>
                  <a:pt x="458" y="6"/>
                </a:lnTo>
                <a:lnTo>
                  <a:pt x="484" y="2"/>
                </a:lnTo>
                <a:lnTo>
                  <a:pt x="512" y="0"/>
                </a:lnTo>
                <a:lnTo>
                  <a:pt x="540" y="0"/>
                </a:lnTo>
                <a:lnTo>
                  <a:pt x="540" y="0"/>
                </a:lnTo>
                <a:lnTo>
                  <a:pt x="568" y="0"/>
                </a:lnTo>
                <a:lnTo>
                  <a:pt x="594" y="2"/>
                </a:lnTo>
                <a:lnTo>
                  <a:pt x="622" y="6"/>
                </a:lnTo>
                <a:lnTo>
                  <a:pt x="648" y="10"/>
                </a:lnTo>
                <a:lnTo>
                  <a:pt x="674" y="16"/>
                </a:lnTo>
                <a:lnTo>
                  <a:pt x="700" y="24"/>
                </a:lnTo>
                <a:lnTo>
                  <a:pt x="726" y="32"/>
                </a:lnTo>
                <a:lnTo>
                  <a:pt x="750" y="42"/>
                </a:lnTo>
                <a:lnTo>
                  <a:pt x="774" y="52"/>
                </a:lnTo>
                <a:lnTo>
                  <a:pt x="796" y="64"/>
                </a:lnTo>
                <a:lnTo>
                  <a:pt x="820" y="78"/>
                </a:lnTo>
                <a:lnTo>
                  <a:pt x="842" y="92"/>
                </a:lnTo>
                <a:lnTo>
                  <a:pt x="862" y="106"/>
                </a:lnTo>
                <a:lnTo>
                  <a:pt x="882" y="124"/>
                </a:lnTo>
                <a:lnTo>
                  <a:pt x="902" y="140"/>
                </a:lnTo>
                <a:lnTo>
                  <a:pt x="922" y="158"/>
                </a:lnTo>
                <a:lnTo>
                  <a:pt x="940" y="176"/>
                </a:lnTo>
                <a:lnTo>
                  <a:pt x="956" y="196"/>
                </a:lnTo>
                <a:lnTo>
                  <a:pt x="972" y="216"/>
                </a:lnTo>
                <a:lnTo>
                  <a:pt x="988" y="238"/>
                </a:lnTo>
                <a:lnTo>
                  <a:pt x="1002" y="260"/>
                </a:lnTo>
                <a:lnTo>
                  <a:pt x="1014" y="282"/>
                </a:lnTo>
                <a:lnTo>
                  <a:pt x="1026" y="306"/>
                </a:lnTo>
                <a:lnTo>
                  <a:pt x="1036" y="330"/>
                </a:lnTo>
                <a:lnTo>
                  <a:pt x="1046" y="354"/>
                </a:lnTo>
                <a:lnTo>
                  <a:pt x="1056" y="380"/>
                </a:lnTo>
                <a:lnTo>
                  <a:pt x="1062" y="404"/>
                </a:lnTo>
                <a:lnTo>
                  <a:pt x="1068" y="430"/>
                </a:lnTo>
                <a:lnTo>
                  <a:pt x="1074" y="458"/>
                </a:lnTo>
                <a:lnTo>
                  <a:pt x="1076" y="484"/>
                </a:lnTo>
                <a:lnTo>
                  <a:pt x="1078" y="512"/>
                </a:lnTo>
                <a:lnTo>
                  <a:pt x="1080" y="540"/>
                </a:lnTo>
                <a:lnTo>
                  <a:pt x="1080" y="540"/>
                </a:lnTo>
                <a:close/>
              </a:path>
            </a:pathLst>
          </a:custGeom>
          <a:solidFill>
            <a:srgbClr val="FFFFFF"/>
          </a:solid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GB" sz="1200">
              <a:latin typeface="+mj-lt"/>
            </a:endParaRPr>
          </a:p>
        </p:txBody>
      </p:sp>
      <p:sp>
        <p:nvSpPr>
          <p:cNvPr id="207" name="TextBox 206"/>
          <p:cNvSpPr txBox="1"/>
          <p:nvPr/>
        </p:nvSpPr>
        <p:spPr>
          <a:xfrm>
            <a:off x="1676400" y="1500037"/>
            <a:ext cx="799260"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מחיר ההון</a:t>
            </a:r>
          </a:p>
        </p:txBody>
      </p:sp>
      <p:sp>
        <p:nvSpPr>
          <p:cNvPr id="208" name="TextBox 207"/>
          <p:cNvSpPr txBox="1"/>
          <p:nvPr/>
        </p:nvSpPr>
        <p:spPr>
          <a:xfrm>
            <a:off x="3383912" y="1493266"/>
            <a:ext cx="683735"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נכסים</a:t>
            </a:r>
          </a:p>
        </p:txBody>
      </p:sp>
      <p:sp>
        <p:nvSpPr>
          <p:cNvPr id="209" name="TextBox 208"/>
          <p:cNvSpPr txBox="1"/>
          <p:nvPr/>
        </p:nvSpPr>
        <p:spPr>
          <a:xfrm>
            <a:off x="1676400" y="5481055"/>
            <a:ext cx="896367"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התחייבויות פיננסיות</a:t>
            </a:r>
          </a:p>
        </p:txBody>
      </p:sp>
      <p:sp>
        <p:nvSpPr>
          <p:cNvPr id="210" name="TextBox 209"/>
          <p:cNvSpPr txBox="1"/>
          <p:nvPr/>
        </p:nvSpPr>
        <p:spPr>
          <a:xfrm>
            <a:off x="3430961" y="5474284"/>
            <a:ext cx="683735" cy="752928"/>
          </a:xfrm>
          <a:prstGeom prst="rect">
            <a:avLst/>
          </a:prstGeom>
          <a:noFill/>
          <a:ln>
            <a:noFill/>
          </a:ln>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מוניטין</a:t>
            </a:r>
          </a:p>
        </p:txBody>
      </p:sp>
      <p:sp>
        <p:nvSpPr>
          <p:cNvPr id="211" name="TextBox 210"/>
          <p:cNvSpPr txBox="1"/>
          <p:nvPr/>
        </p:nvSpPr>
        <p:spPr>
          <a:xfrm>
            <a:off x="485966" y="4341687"/>
            <a:ext cx="807421"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נכסים והתחייבויות נוספים</a:t>
            </a:r>
          </a:p>
        </p:txBody>
      </p:sp>
      <p:sp>
        <p:nvSpPr>
          <p:cNvPr id="212" name="TextBox 211"/>
          <p:cNvSpPr txBox="1"/>
          <p:nvPr/>
        </p:nvSpPr>
        <p:spPr>
          <a:xfrm>
            <a:off x="576184" y="2689150"/>
            <a:ext cx="683735"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שליטה וסחירות</a:t>
            </a:r>
          </a:p>
        </p:txBody>
      </p:sp>
      <p:sp>
        <p:nvSpPr>
          <p:cNvPr id="213" name="TextBox 212"/>
          <p:cNvSpPr txBox="1"/>
          <p:nvPr/>
        </p:nvSpPr>
        <p:spPr>
          <a:xfrm>
            <a:off x="4593361" y="4300994"/>
            <a:ext cx="683735"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הוצאות מטה</a:t>
            </a:r>
          </a:p>
        </p:txBody>
      </p:sp>
      <p:sp>
        <p:nvSpPr>
          <p:cNvPr id="214" name="TextBox 213"/>
          <p:cNvSpPr txBox="1"/>
          <p:nvPr/>
        </p:nvSpPr>
        <p:spPr>
          <a:xfrm>
            <a:off x="4593361" y="2648457"/>
            <a:ext cx="683735"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מס</a:t>
            </a:r>
          </a:p>
        </p:txBody>
      </p:sp>
      <p:sp>
        <p:nvSpPr>
          <p:cNvPr id="215" name="TextBox 214"/>
          <p:cNvSpPr txBox="1"/>
          <p:nvPr/>
        </p:nvSpPr>
        <p:spPr>
          <a:xfrm>
            <a:off x="2585536" y="3496203"/>
            <a:ext cx="683735" cy="752928"/>
          </a:xfrm>
          <a:prstGeom prst="rect">
            <a:avLst/>
          </a:prstGeom>
          <a:noFill/>
        </p:spPr>
        <p:txBody>
          <a:bodyPr wrap="square" lIns="0" tIns="0" rIns="0" bIns="0" rtlCol="0" anchor="ctr">
            <a:noAutofit/>
          </a:bodyPr>
          <a:lstStyle/>
          <a:p>
            <a:pPr algn="ctr" defTabSz="914400" fontAlgn="base">
              <a:spcBef>
                <a:spcPct val="0"/>
              </a:spcBef>
              <a:spcAft>
                <a:spcPct val="0"/>
              </a:spcAft>
            </a:pPr>
            <a:r>
              <a:rPr lang="he-IL" sz="1200" b="1" i="1" dirty="0" smtClean="0">
                <a:solidFill>
                  <a:srgbClr val="80021A"/>
                </a:solidFill>
                <a:latin typeface="+mj-lt"/>
              </a:rPr>
              <a:t>מרכיבי השווי</a:t>
            </a:r>
          </a:p>
        </p:txBody>
      </p:sp>
    </p:spTree>
    <p:custDataLst>
      <p:tags r:id="rId1"/>
    </p:custDataLst>
    <p:extLst>
      <p:ext uri="{BB962C8B-B14F-4D97-AF65-F5344CB8AC3E}">
        <p14:creationId xmlns:p14="http://schemas.microsoft.com/office/powerpoint/2010/main" val="1074929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8</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הערכת שווי נכסים</a:t>
            </a:r>
            <a:br>
              <a:rPr lang="he-IL" sz="2400" dirty="0" smtClean="0"/>
            </a:br>
            <a:r>
              <a:rPr lang="he-IL" sz="2000" dirty="0" smtClean="0"/>
              <a:t>שמאות</a:t>
            </a:r>
            <a:endParaRPr lang="he-IL" sz="2400" dirty="0"/>
          </a:p>
        </p:txBody>
      </p:sp>
      <p:sp>
        <p:nvSpPr>
          <p:cNvPr id="86" name="Freeform 6"/>
          <p:cNvSpPr>
            <a:spLocks/>
          </p:cNvSpPr>
          <p:nvPr/>
        </p:nvSpPr>
        <p:spPr bwMode="auto">
          <a:xfrm>
            <a:off x="799051" y="2136966"/>
            <a:ext cx="4305158" cy="4286308"/>
          </a:xfrm>
          <a:custGeom>
            <a:avLst/>
            <a:gdLst/>
            <a:ahLst/>
            <a:cxnLst>
              <a:cxn ang="0">
                <a:pos x="2950" y="1552"/>
              </a:cxn>
              <a:cxn ang="0">
                <a:pos x="2922" y="1774"/>
              </a:cxn>
              <a:cxn ang="0">
                <a:pos x="2862" y="1984"/>
              </a:cxn>
              <a:cxn ang="0">
                <a:pos x="2774" y="2180"/>
              </a:cxn>
              <a:cxn ang="0">
                <a:pos x="2658" y="2360"/>
              </a:cxn>
              <a:cxn ang="0">
                <a:pos x="2520" y="2520"/>
              </a:cxn>
              <a:cxn ang="0">
                <a:pos x="2360" y="2660"/>
              </a:cxn>
              <a:cxn ang="0">
                <a:pos x="2180" y="2774"/>
              </a:cxn>
              <a:cxn ang="0">
                <a:pos x="1984" y="2864"/>
              </a:cxn>
              <a:cxn ang="0">
                <a:pos x="1774" y="2922"/>
              </a:cxn>
              <a:cxn ang="0">
                <a:pos x="1552" y="2950"/>
              </a:cxn>
              <a:cxn ang="0">
                <a:pos x="1400" y="2950"/>
              </a:cxn>
              <a:cxn ang="0">
                <a:pos x="1178" y="2922"/>
              </a:cxn>
              <a:cxn ang="0">
                <a:pos x="968" y="2864"/>
              </a:cxn>
              <a:cxn ang="0">
                <a:pos x="772" y="2774"/>
              </a:cxn>
              <a:cxn ang="0">
                <a:pos x="592" y="2660"/>
              </a:cxn>
              <a:cxn ang="0">
                <a:pos x="432" y="2520"/>
              </a:cxn>
              <a:cxn ang="0">
                <a:pos x="294" y="2360"/>
              </a:cxn>
              <a:cxn ang="0">
                <a:pos x="178" y="2180"/>
              </a:cxn>
              <a:cxn ang="0">
                <a:pos x="90" y="1984"/>
              </a:cxn>
              <a:cxn ang="0">
                <a:pos x="30" y="1774"/>
              </a:cxn>
              <a:cxn ang="0">
                <a:pos x="2" y="1552"/>
              </a:cxn>
              <a:cxn ang="0">
                <a:pos x="2" y="1400"/>
              </a:cxn>
              <a:cxn ang="0">
                <a:pos x="30" y="1180"/>
              </a:cxn>
              <a:cxn ang="0">
                <a:pos x="90" y="970"/>
              </a:cxn>
              <a:cxn ang="0">
                <a:pos x="178" y="774"/>
              </a:cxn>
              <a:cxn ang="0">
                <a:pos x="294" y="594"/>
              </a:cxn>
              <a:cxn ang="0">
                <a:pos x="432" y="434"/>
              </a:cxn>
              <a:cxn ang="0">
                <a:pos x="592" y="294"/>
              </a:cxn>
              <a:cxn ang="0">
                <a:pos x="772" y="180"/>
              </a:cxn>
              <a:cxn ang="0">
                <a:pos x="968" y="90"/>
              </a:cxn>
              <a:cxn ang="0">
                <a:pos x="1178" y="30"/>
              </a:cxn>
              <a:cxn ang="0">
                <a:pos x="1400" y="2"/>
              </a:cxn>
              <a:cxn ang="0">
                <a:pos x="1552" y="2"/>
              </a:cxn>
              <a:cxn ang="0">
                <a:pos x="1774" y="30"/>
              </a:cxn>
              <a:cxn ang="0">
                <a:pos x="1984" y="90"/>
              </a:cxn>
              <a:cxn ang="0">
                <a:pos x="2180" y="180"/>
              </a:cxn>
              <a:cxn ang="0">
                <a:pos x="2360" y="294"/>
              </a:cxn>
              <a:cxn ang="0">
                <a:pos x="2520" y="434"/>
              </a:cxn>
              <a:cxn ang="0">
                <a:pos x="2658" y="594"/>
              </a:cxn>
              <a:cxn ang="0">
                <a:pos x="2774" y="774"/>
              </a:cxn>
              <a:cxn ang="0">
                <a:pos x="2862" y="970"/>
              </a:cxn>
              <a:cxn ang="0">
                <a:pos x="2922" y="1180"/>
              </a:cxn>
              <a:cxn ang="0">
                <a:pos x="2950" y="1400"/>
              </a:cxn>
            </a:cxnLst>
            <a:rect l="0" t="0" r="r" b="b"/>
            <a:pathLst>
              <a:path w="2952" h="2952">
                <a:moveTo>
                  <a:pt x="2952" y="1476"/>
                </a:moveTo>
                <a:lnTo>
                  <a:pt x="2952" y="1476"/>
                </a:lnTo>
                <a:lnTo>
                  <a:pt x="2950" y="1552"/>
                </a:lnTo>
                <a:lnTo>
                  <a:pt x="2944" y="1628"/>
                </a:lnTo>
                <a:lnTo>
                  <a:pt x="2934" y="1702"/>
                </a:lnTo>
                <a:lnTo>
                  <a:pt x="2922" y="1774"/>
                </a:lnTo>
                <a:lnTo>
                  <a:pt x="2906" y="1846"/>
                </a:lnTo>
                <a:lnTo>
                  <a:pt x="2886" y="1916"/>
                </a:lnTo>
                <a:lnTo>
                  <a:pt x="2862" y="1984"/>
                </a:lnTo>
                <a:lnTo>
                  <a:pt x="2836" y="2052"/>
                </a:lnTo>
                <a:lnTo>
                  <a:pt x="2806" y="2116"/>
                </a:lnTo>
                <a:lnTo>
                  <a:pt x="2774" y="2180"/>
                </a:lnTo>
                <a:lnTo>
                  <a:pt x="2738" y="2242"/>
                </a:lnTo>
                <a:lnTo>
                  <a:pt x="2700" y="2302"/>
                </a:lnTo>
                <a:lnTo>
                  <a:pt x="2658" y="2360"/>
                </a:lnTo>
                <a:lnTo>
                  <a:pt x="2614" y="2416"/>
                </a:lnTo>
                <a:lnTo>
                  <a:pt x="2568" y="2470"/>
                </a:lnTo>
                <a:lnTo>
                  <a:pt x="2520" y="2520"/>
                </a:lnTo>
                <a:lnTo>
                  <a:pt x="2468" y="2570"/>
                </a:lnTo>
                <a:lnTo>
                  <a:pt x="2414" y="2616"/>
                </a:lnTo>
                <a:lnTo>
                  <a:pt x="2360" y="2660"/>
                </a:lnTo>
                <a:lnTo>
                  <a:pt x="2302" y="2700"/>
                </a:lnTo>
                <a:lnTo>
                  <a:pt x="2242" y="2740"/>
                </a:lnTo>
                <a:lnTo>
                  <a:pt x="2180" y="2774"/>
                </a:lnTo>
                <a:lnTo>
                  <a:pt x="2116" y="2808"/>
                </a:lnTo>
                <a:lnTo>
                  <a:pt x="2050" y="2836"/>
                </a:lnTo>
                <a:lnTo>
                  <a:pt x="1984" y="2864"/>
                </a:lnTo>
                <a:lnTo>
                  <a:pt x="1914" y="2886"/>
                </a:lnTo>
                <a:lnTo>
                  <a:pt x="1844" y="2906"/>
                </a:lnTo>
                <a:lnTo>
                  <a:pt x="1774" y="2922"/>
                </a:lnTo>
                <a:lnTo>
                  <a:pt x="1700" y="2936"/>
                </a:lnTo>
                <a:lnTo>
                  <a:pt x="1626" y="2946"/>
                </a:lnTo>
                <a:lnTo>
                  <a:pt x="1552" y="2950"/>
                </a:lnTo>
                <a:lnTo>
                  <a:pt x="1476" y="2952"/>
                </a:lnTo>
                <a:lnTo>
                  <a:pt x="1476" y="2952"/>
                </a:lnTo>
                <a:lnTo>
                  <a:pt x="1400" y="2950"/>
                </a:lnTo>
                <a:lnTo>
                  <a:pt x="1326" y="2946"/>
                </a:lnTo>
                <a:lnTo>
                  <a:pt x="1252" y="2936"/>
                </a:lnTo>
                <a:lnTo>
                  <a:pt x="1178" y="2922"/>
                </a:lnTo>
                <a:lnTo>
                  <a:pt x="1108" y="2906"/>
                </a:lnTo>
                <a:lnTo>
                  <a:pt x="1038" y="2886"/>
                </a:lnTo>
                <a:lnTo>
                  <a:pt x="968" y="2864"/>
                </a:lnTo>
                <a:lnTo>
                  <a:pt x="902" y="2836"/>
                </a:lnTo>
                <a:lnTo>
                  <a:pt x="836" y="2808"/>
                </a:lnTo>
                <a:lnTo>
                  <a:pt x="772" y="2774"/>
                </a:lnTo>
                <a:lnTo>
                  <a:pt x="710" y="2740"/>
                </a:lnTo>
                <a:lnTo>
                  <a:pt x="650" y="2700"/>
                </a:lnTo>
                <a:lnTo>
                  <a:pt x="592" y="2660"/>
                </a:lnTo>
                <a:lnTo>
                  <a:pt x="538" y="2616"/>
                </a:lnTo>
                <a:lnTo>
                  <a:pt x="484" y="2570"/>
                </a:lnTo>
                <a:lnTo>
                  <a:pt x="432" y="2520"/>
                </a:lnTo>
                <a:lnTo>
                  <a:pt x="384" y="2470"/>
                </a:lnTo>
                <a:lnTo>
                  <a:pt x="338" y="2416"/>
                </a:lnTo>
                <a:lnTo>
                  <a:pt x="294" y="2360"/>
                </a:lnTo>
                <a:lnTo>
                  <a:pt x="252" y="2302"/>
                </a:lnTo>
                <a:lnTo>
                  <a:pt x="214" y="2242"/>
                </a:lnTo>
                <a:lnTo>
                  <a:pt x="178" y="2180"/>
                </a:lnTo>
                <a:lnTo>
                  <a:pt x="146" y="2116"/>
                </a:lnTo>
                <a:lnTo>
                  <a:pt x="116" y="2052"/>
                </a:lnTo>
                <a:lnTo>
                  <a:pt x="90" y="1984"/>
                </a:lnTo>
                <a:lnTo>
                  <a:pt x="66" y="1916"/>
                </a:lnTo>
                <a:lnTo>
                  <a:pt x="46" y="1846"/>
                </a:lnTo>
                <a:lnTo>
                  <a:pt x="30" y="1774"/>
                </a:lnTo>
                <a:lnTo>
                  <a:pt x="18" y="1702"/>
                </a:lnTo>
                <a:lnTo>
                  <a:pt x="8" y="1628"/>
                </a:lnTo>
                <a:lnTo>
                  <a:pt x="2" y="1552"/>
                </a:lnTo>
                <a:lnTo>
                  <a:pt x="0" y="1476"/>
                </a:lnTo>
                <a:lnTo>
                  <a:pt x="0" y="1476"/>
                </a:lnTo>
                <a:lnTo>
                  <a:pt x="2" y="1400"/>
                </a:lnTo>
                <a:lnTo>
                  <a:pt x="8" y="1326"/>
                </a:lnTo>
                <a:lnTo>
                  <a:pt x="18" y="1252"/>
                </a:lnTo>
                <a:lnTo>
                  <a:pt x="30" y="1180"/>
                </a:lnTo>
                <a:lnTo>
                  <a:pt x="46" y="1108"/>
                </a:lnTo>
                <a:lnTo>
                  <a:pt x="66" y="1038"/>
                </a:lnTo>
                <a:lnTo>
                  <a:pt x="90" y="970"/>
                </a:lnTo>
                <a:lnTo>
                  <a:pt x="116" y="902"/>
                </a:lnTo>
                <a:lnTo>
                  <a:pt x="146" y="836"/>
                </a:lnTo>
                <a:lnTo>
                  <a:pt x="178" y="774"/>
                </a:lnTo>
                <a:lnTo>
                  <a:pt x="214" y="712"/>
                </a:lnTo>
                <a:lnTo>
                  <a:pt x="252" y="652"/>
                </a:lnTo>
                <a:lnTo>
                  <a:pt x="294" y="594"/>
                </a:lnTo>
                <a:lnTo>
                  <a:pt x="338" y="538"/>
                </a:lnTo>
                <a:lnTo>
                  <a:pt x="384" y="484"/>
                </a:lnTo>
                <a:lnTo>
                  <a:pt x="432" y="434"/>
                </a:lnTo>
                <a:lnTo>
                  <a:pt x="484" y="384"/>
                </a:lnTo>
                <a:lnTo>
                  <a:pt x="538" y="338"/>
                </a:lnTo>
                <a:lnTo>
                  <a:pt x="592" y="294"/>
                </a:lnTo>
                <a:lnTo>
                  <a:pt x="650" y="252"/>
                </a:lnTo>
                <a:lnTo>
                  <a:pt x="710" y="214"/>
                </a:lnTo>
                <a:lnTo>
                  <a:pt x="772" y="180"/>
                </a:lnTo>
                <a:lnTo>
                  <a:pt x="836" y="146"/>
                </a:lnTo>
                <a:lnTo>
                  <a:pt x="902" y="116"/>
                </a:lnTo>
                <a:lnTo>
                  <a:pt x="968" y="90"/>
                </a:lnTo>
                <a:lnTo>
                  <a:pt x="1038" y="68"/>
                </a:lnTo>
                <a:lnTo>
                  <a:pt x="1108" y="48"/>
                </a:lnTo>
                <a:lnTo>
                  <a:pt x="1178" y="30"/>
                </a:lnTo>
                <a:lnTo>
                  <a:pt x="1252" y="18"/>
                </a:lnTo>
                <a:lnTo>
                  <a:pt x="1326" y="8"/>
                </a:lnTo>
                <a:lnTo>
                  <a:pt x="1400" y="2"/>
                </a:lnTo>
                <a:lnTo>
                  <a:pt x="1476" y="0"/>
                </a:lnTo>
                <a:lnTo>
                  <a:pt x="1476" y="0"/>
                </a:lnTo>
                <a:lnTo>
                  <a:pt x="1552" y="2"/>
                </a:lnTo>
                <a:lnTo>
                  <a:pt x="1626" y="8"/>
                </a:lnTo>
                <a:lnTo>
                  <a:pt x="1700" y="18"/>
                </a:lnTo>
                <a:lnTo>
                  <a:pt x="1774" y="30"/>
                </a:lnTo>
                <a:lnTo>
                  <a:pt x="1844" y="48"/>
                </a:lnTo>
                <a:lnTo>
                  <a:pt x="1914" y="68"/>
                </a:lnTo>
                <a:lnTo>
                  <a:pt x="1984" y="90"/>
                </a:lnTo>
                <a:lnTo>
                  <a:pt x="2050" y="116"/>
                </a:lnTo>
                <a:lnTo>
                  <a:pt x="2116" y="146"/>
                </a:lnTo>
                <a:lnTo>
                  <a:pt x="2180" y="180"/>
                </a:lnTo>
                <a:lnTo>
                  <a:pt x="2242" y="214"/>
                </a:lnTo>
                <a:lnTo>
                  <a:pt x="2302" y="252"/>
                </a:lnTo>
                <a:lnTo>
                  <a:pt x="2360" y="294"/>
                </a:lnTo>
                <a:lnTo>
                  <a:pt x="2414" y="338"/>
                </a:lnTo>
                <a:lnTo>
                  <a:pt x="2468" y="384"/>
                </a:lnTo>
                <a:lnTo>
                  <a:pt x="2520" y="434"/>
                </a:lnTo>
                <a:lnTo>
                  <a:pt x="2568" y="484"/>
                </a:lnTo>
                <a:lnTo>
                  <a:pt x="2614" y="538"/>
                </a:lnTo>
                <a:lnTo>
                  <a:pt x="2658" y="594"/>
                </a:lnTo>
                <a:lnTo>
                  <a:pt x="2700" y="652"/>
                </a:lnTo>
                <a:lnTo>
                  <a:pt x="2738" y="712"/>
                </a:lnTo>
                <a:lnTo>
                  <a:pt x="2774" y="774"/>
                </a:lnTo>
                <a:lnTo>
                  <a:pt x="2806" y="836"/>
                </a:lnTo>
                <a:lnTo>
                  <a:pt x="2836" y="902"/>
                </a:lnTo>
                <a:lnTo>
                  <a:pt x="2862" y="970"/>
                </a:lnTo>
                <a:lnTo>
                  <a:pt x="2886" y="1038"/>
                </a:lnTo>
                <a:lnTo>
                  <a:pt x="2906" y="1108"/>
                </a:lnTo>
                <a:lnTo>
                  <a:pt x="2922" y="1180"/>
                </a:lnTo>
                <a:lnTo>
                  <a:pt x="2934" y="1252"/>
                </a:lnTo>
                <a:lnTo>
                  <a:pt x="2944" y="1326"/>
                </a:lnTo>
                <a:lnTo>
                  <a:pt x="2950" y="1400"/>
                </a:lnTo>
                <a:lnTo>
                  <a:pt x="2952" y="1476"/>
                </a:lnTo>
                <a:lnTo>
                  <a:pt x="2952" y="14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8"/>
          <p:cNvSpPr>
            <a:spLocks/>
          </p:cNvSpPr>
          <p:nvPr/>
        </p:nvSpPr>
        <p:spPr bwMode="auto">
          <a:xfrm>
            <a:off x="922675" y="2702135"/>
            <a:ext cx="1528972" cy="1288586"/>
          </a:xfrm>
          <a:custGeom>
            <a:avLst/>
            <a:gdLst/>
            <a:ahLst/>
            <a:cxnLst>
              <a:cxn ang="0">
                <a:pos x="0" y="0"/>
              </a:cxn>
              <a:cxn ang="0">
                <a:pos x="6" y="48"/>
              </a:cxn>
              <a:cxn ang="0">
                <a:pos x="18" y="90"/>
              </a:cxn>
              <a:cxn ang="0">
                <a:pos x="36" y="130"/>
              </a:cxn>
              <a:cxn ang="0">
                <a:pos x="78" y="198"/>
              </a:cxn>
              <a:cxn ang="0">
                <a:pos x="130" y="254"/>
              </a:cxn>
              <a:cxn ang="0">
                <a:pos x="182" y="296"/>
              </a:cxn>
              <a:cxn ang="0">
                <a:pos x="232" y="328"/>
              </a:cxn>
              <a:cxn ang="0">
                <a:pos x="284" y="354"/>
              </a:cxn>
              <a:cxn ang="0">
                <a:pos x="296" y="358"/>
              </a:cxn>
              <a:cxn ang="0">
                <a:pos x="314" y="302"/>
              </a:cxn>
              <a:cxn ang="0">
                <a:pos x="340" y="250"/>
              </a:cxn>
              <a:cxn ang="0">
                <a:pos x="374" y="198"/>
              </a:cxn>
              <a:cxn ang="0">
                <a:pos x="406" y="164"/>
              </a:cxn>
              <a:cxn ang="0">
                <a:pos x="432" y="150"/>
              </a:cxn>
              <a:cxn ang="0">
                <a:pos x="460" y="140"/>
              </a:cxn>
              <a:cxn ang="0">
                <a:pos x="490" y="140"/>
              </a:cxn>
              <a:cxn ang="0">
                <a:pos x="522" y="148"/>
              </a:cxn>
              <a:cxn ang="0">
                <a:pos x="558" y="168"/>
              </a:cxn>
              <a:cxn ang="0">
                <a:pos x="598" y="200"/>
              </a:cxn>
              <a:cxn ang="0">
                <a:pos x="618" y="222"/>
              </a:cxn>
              <a:cxn ang="0">
                <a:pos x="650" y="262"/>
              </a:cxn>
              <a:cxn ang="0">
                <a:pos x="672" y="298"/>
              </a:cxn>
              <a:cxn ang="0">
                <a:pos x="684" y="332"/>
              </a:cxn>
              <a:cxn ang="0">
                <a:pos x="688" y="362"/>
              </a:cxn>
              <a:cxn ang="0">
                <a:pos x="684" y="390"/>
              </a:cxn>
              <a:cxn ang="0">
                <a:pos x="674" y="414"/>
              </a:cxn>
              <a:cxn ang="0">
                <a:pos x="660" y="436"/>
              </a:cxn>
              <a:cxn ang="0">
                <a:pos x="618" y="468"/>
              </a:cxn>
              <a:cxn ang="0">
                <a:pos x="570" y="490"/>
              </a:cxn>
              <a:cxn ang="0">
                <a:pos x="522" y="500"/>
              </a:cxn>
              <a:cxn ang="0">
                <a:pos x="484" y="498"/>
              </a:cxn>
              <a:cxn ang="0">
                <a:pos x="472" y="494"/>
              </a:cxn>
              <a:cxn ang="0">
                <a:pos x="490" y="536"/>
              </a:cxn>
              <a:cxn ang="0">
                <a:pos x="522" y="596"/>
              </a:cxn>
              <a:cxn ang="0">
                <a:pos x="566" y="664"/>
              </a:cxn>
              <a:cxn ang="0">
                <a:pos x="594" y="696"/>
              </a:cxn>
              <a:cxn ang="0">
                <a:pos x="628" y="722"/>
              </a:cxn>
              <a:cxn ang="0">
                <a:pos x="666" y="744"/>
              </a:cxn>
              <a:cxn ang="0">
                <a:pos x="748" y="772"/>
              </a:cxn>
              <a:cxn ang="0">
                <a:pos x="814" y="788"/>
              </a:cxn>
            </a:cxnLst>
            <a:rect l="0" t="0" r="r" b="b"/>
            <a:pathLst>
              <a:path w="842" h="790">
                <a:moveTo>
                  <a:pt x="0" y="0"/>
                </a:moveTo>
                <a:lnTo>
                  <a:pt x="0" y="0"/>
                </a:lnTo>
                <a:lnTo>
                  <a:pt x="2" y="24"/>
                </a:lnTo>
                <a:lnTo>
                  <a:pt x="6" y="48"/>
                </a:lnTo>
                <a:lnTo>
                  <a:pt x="12" y="70"/>
                </a:lnTo>
                <a:lnTo>
                  <a:pt x="18" y="90"/>
                </a:lnTo>
                <a:lnTo>
                  <a:pt x="26" y="110"/>
                </a:lnTo>
                <a:lnTo>
                  <a:pt x="36" y="130"/>
                </a:lnTo>
                <a:lnTo>
                  <a:pt x="56" y="166"/>
                </a:lnTo>
                <a:lnTo>
                  <a:pt x="78" y="198"/>
                </a:lnTo>
                <a:lnTo>
                  <a:pt x="104" y="228"/>
                </a:lnTo>
                <a:lnTo>
                  <a:pt x="130" y="254"/>
                </a:lnTo>
                <a:lnTo>
                  <a:pt x="156" y="278"/>
                </a:lnTo>
                <a:lnTo>
                  <a:pt x="182" y="296"/>
                </a:lnTo>
                <a:lnTo>
                  <a:pt x="208" y="314"/>
                </a:lnTo>
                <a:lnTo>
                  <a:pt x="232" y="328"/>
                </a:lnTo>
                <a:lnTo>
                  <a:pt x="252" y="340"/>
                </a:lnTo>
                <a:lnTo>
                  <a:pt x="284" y="354"/>
                </a:lnTo>
                <a:lnTo>
                  <a:pt x="296" y="358"/>
                </a:lnTo>
                <a:lnTo>
                  <a:pt x="296" y="358"/>
                </a:lnTo>
                <a:lnTo>
                  <a:pt x="300" y="342"/>
                </a:lnTo>
                <a:lnTo>
                  <a:pt x="314" y="302"/>
                </a:lnTo>
                <a:lnTo>
                  <a:pt x="326" y="278"/>
                </a:lnTo>
                <a:lnTo>
                  <a:pt x="340" y="250"/>
                </a:lnTo>
                <a:lnTo>
                  <a:pt x="354" y="224"/>
                </a:lnTo>
                <a:lnTo>
                  <a:pt x="374" y="198"/>
                </a:lnTo>
                <a:lnTo>
                  <a:pt x="394" y="174"/>
                </a:lnTo>
                <a:lnTo>
                  <a:pt x="406" y="164"/>
                </a:lnTo>
                <a:lnTo>
                  <a:pt x="418" y="156"/>
                </a:lnTo>
                <a:lnTo>
                  <a:pt x="432" y="150"/>
                </a:lnTo>
                <a:lnTo>
                  <a:pt x="444" y="144"/>
                </a:lnTo>
                <a:lnTo>
                  <a:pt x="460" y="140"/>
                </a:lnTo>
                <a:lnTo>
                  <a:pt x="474" y="138"/>
                </a:lnTo>
                <a:lnTo>
                  <a:pt x="490" y="140"/>
                </a:lnTo>
                <a:lnTo>
                  <a:pt x="506" y="142"/>
                </a:lnTo>
                <a:lnTo>
                  <a:pt x="522" y="148"/>
                </a:lnTo>
                <a:lnTo>
                  <a:pt x="540" y="156"/>
                </a:lnTo>
                <a:lnTo>
                  <a:pt x="558" y="168"/>
                </a:lnTo>
                <a:lnTo>
                  <a:pt x="578" y="182"/>
                </a:lnTo>
                <a:lnTo>
                  <a:pt x="598" y="200"/>
                </a:lnTo>
                <a:lnTo>
                  <a:pt x="618" y="222"/>
                </a:lnTo>
                <a:lnTo>
                  <a:pt x="618" y="222"/>
                </a:lnTo>
                <a:lnTo>
                  <a:pt x="636" y="242"/>
                </a:lnTo>
                <a:lnTo>
                  <a:pt x="650" y="262"/>
                </a:lnTo>
                <a:lnTo>
                  <a:pt x="662" y="280"/>
                </a:lnTo>
                <a:lnTo>
                  <a:pt x="672" y="298"/>
                </a:lnTo>
                <a:lnTo>
                  <a:pt x="680" y="316"/>
                </a:lnTo>
                <a:lnTo>
                  <a:pt x="684" y="332"/>
                </a:lnTo>
                <a:lnTo>
                  <a:pt x="688" y="348"/>
                </a:lnTo>
                <a:lnTo>
                  <a:pt x="688" y="362"/>
                </a:lnTo>
                <a:lnTo>
                  <a:pt x="688" y="376"/>
                </a:lnTo>
                <a:lnTo>
                  <a:pt x="684" y="390"/>
                </a:lnTo>
                <a:lnTo>
                  <a:pt x="680" y="402"/>
                </a:lnTo>
                <a:lnTo>
                  <a:pt x="674" y="414"/>
                </a:lnTo>
                <a:lnTo>
                  <a:pt x="668" y="424"/>
                </a:lnTo>
                <a:lnTo>
                  <a:pt x="660" y="436"/>
                </a:lnTo>
                <a:lnTo>
                  <a:pt x="640" y="454"/>
                </a:lnTo>
                <a:lnTo>
                  <a:pt x="618" y="468"/>
                </a:lnTo>
                <a:lnTo>
                  <a:pt x="594" y="480"/>
                </a:lnTo>
                <a:lnTo>
                  <a:pt x="570" y="490"/>
                </a:lnTo>
                <a:lnTo>
                  <a:pt x="546" y="496"/>
                </a:lnTo>
                <a:lnTo>
                  <a:pt x="522" y="500"/>
                </a:lnTo>
                <a:lnTo>
                  <a:pt x="502" y="500"/>
                </a:lnTo>
                <a:lnTo>
                  <a:pt x="484" y="498"/>
                </a:lnTo>
                <a:lnTo>
                  <a:pt x="472" y="494"/>
                </a:lnTo>
                <a:lnTo>
                  <a:pt x="472" y="494"/>
                </a:lnTo>
                <a:lnTo>
                  <a:pt x="480" y="514"/>
                </a:lnTo>
                <a:lnTo>
                  <a:pt x="490" y="536"/>
                </a:lnTo>
                <a:lnTo>
                  <a:pt x="504" y="564"/>
                </a:lnTo>
                <a:lnTo>
                  <a:pt x="522" y="596"/>
                </a:lnTo>
                <a:lnTo>
                  <a:pt x="542" y="630"/>
                </a:lnTo>
                <a:lnTo>
                  <a:pt x="566" y="664"/>
                </a:lnTo>
                <a:lnTo>
                  <a:pt x="594" y="696"/>
                </a:lnTo>
                <a:lnTo>
                  <a:pt x="594" y="696"/>
                </a:lnTo>
                <a:lnTo>
                  <a:pt x="610" y="710"/>
                </a:lnTo>
                <a:lnTo>
                  <a:pt x="628" y="722"/>
                </a:lnTo>
                <a:lnTo>
                  <a:pt x="646" y="734"/>
                </a:lnTo>
                <a:lnTo>
                  <a:pt x="666" y="744"/>
                </a:lnTo>
                <a:lnTo>
                  <a:pt x="708" y="760"/>
                </a:lnTo>
                <a:lnTo>
                  <a:pt x="748" y="772"/>
                </a:lnTo>
                <a:lnTo>
                  <a:pt x="784" y="782"/>
                </a:lnTo>
                <a:lnTo>
                  <a:pt x="814" y="788"/>
                </a:lnTo>
                <a:lnTo>
                  <a:pt x="842" y="790"/>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9"/>
          <p:cNvSpPr>
            <a:spLocks/>
          </p:cNvSpPr>
          <p:nvPr/>
        </p:nvSpPr>
        <p:spPr bwMode="auto">
          <a:xfrm>
            <a:off x="1729125" y="4708734"/>
            <a:ext cx="831850" cy="1660525"/>
          </a:xfrm>
          <a:custGeom>
            <a:avLst/>
            <a:gdLst/>
            <a:ahLst/>
            <a:cxnLst>
              <a:cxn ang="0">
                <a:pos x="22" y="1046"/>
              </a:cxn>
              <a:cxn ang="0">
                <a:pos x="64" y="1026"/>
              </a:cxn>
              <a:cxn ang="0">
                <a:pos x="102" y="1000"/>
              </a:cxn>
              <a:cxn ang="0">
                <a:pos x="134" y="972"/>
              </a:cxn>
              <a:cxn ang="0">
                <a:pos x="186" y="910"/>
              </a:cxn>
              <a:cxn ang="0">
                <a:pos x="222" y="844"/>
              </a:cxn>
              <a:cxn ang="0">
                <a:pos x="246" y="782"/>
              </a:cxn>
              <a:cxn ang="0">
                <a:pos x="262" y="724"/>
              </a:cxn>
              <a:cxn ang="0">
                <a:pos x="270" y="666"/>
              </a:cxn>
              <a:cxn ang="0">
                <a:pos x="270" y="654"/>
              </a:cxn>
              <a:cxn ang="0">
                <a:pos x="212" y="654"/>
              </a:cxn>
              <a:cxn ang="0">
                <a:pos x="154" y="646"/>
              </a:cxn>
              <a:cxn ang="0">
                <a:pos x="92" y="630"/>
              </a:cxn>
              <a:cxn ang="0">
                <a:pos x="52" y="610"/>
              </a:cxn>
              <a:cxn ang="0">
                <a:pos x="28" y="590"/>
              </a:cxn>
              <a:cxn ang="0">
                <a:pos x="12" y="566"/>
              </a:cxn>
              <a:cxn ang="0">
                <a:pos x="2" y="538"/>
              </a:cxn>
              <a:cxn ang="0">
                <a:pos x="0" y="504"/>
              </a:cxn>
              <a:cxn ang="0">
                <a:pos x="6" y="464"/>
              </a:cxn>
              <a:cxn ang="0">
                <a:pos x="26" y="416"/>
              </a:cxn>
              <a:cxn ang="0">
                <a:pos x="40" y="390"/>
              </a:cxn>
              <a:cxn ang="0">
                <a:pos x="68" y="348"/>
              </a:cxn>
              <a:cxn ang="0">
                <a:pos x="96" y="316"/>
              </a:cxn>
              <a:cxn ang="0">
                <a:pos x="124" y="292"/>
              </a:cxn>
              <a:cxn ang="0">
                <a:pos x="152" y="280"/>
              </a:cxn>
              <a:cxn ang="0">
                <a:pos x="178" y="274"/>
              </a:cxn>
              <a:cxn ang="0">
                <a:pos x="204" y="276"/>
              </a:cxn>
              <a:cxn ang="0">
                <a:pos x="230" y="284"/>
              </a:cxn>
              <a:cxn ang="0">
                <a:pos x="274" y="312"/>
              </a:cxn>
              <a:cxn ang="0">
                <a:pos x="308" y="352"/>
              </a:cxn>
              <a:cxn ang="0">
                <a:pos x="334" y="396"/>
              </a:cxn>
              <a:cxn ang="0">
                <a:pos x="344" y="432"/>
              </a:cxn>
              <a:cxn ang="0">
                <a:pos x="344" y="446"/>
              </a:cxn>
              <a:cxn ang="0">
                <a:pos x="378" y="414"/>
              </a:cxn>
              <a:cxn ang="0">
                <a:pos x="426" y="366"/>
              </a:cxn>
              <a:cxn ang="0">
                <a:pos x="476" y="302"/>
              </a:cxn>
              <a:cxn ang="0">
                <a:pos x="496" y="266"/>
              </a:cxn>
              <a:cxn ang="0">
                <a:pos x="512" y="226"/>
              </a:cxn>
              <a:cxn ang="0">
                <a:pos x="520" y="182"/>
              </a:cxn>
              <a:cxn ang="0">
                <a:pos x="522" y="96"/>
              </a:cxn>
              <a:cxn ang="0">
                <a:pos x="516" y="28"/>
              </a:cxn>
            </a:cxnLst>
            <a:rect l="0" t="0" r="r" b="b"/>
            <a:pathLst>
              <a:path w="524" h="1046">
                <a:moveTo>
                  <a:pt x="22" y="1046"/>
                </a:moveTo>
                <a:lnTo>
                  <a:pt x="22" y="1046"/>
                </a:lnTo>
                <a:lnTo>
                  <a:pt x="44" y="1036"/>
                </a:lnTo>
                <a:lnTo>
                  <a:pt x="64" y="1026"/>
                </a:lnTo>
                <a:lnTo>
                  <a:pt x="84" y="1014"/>
                </a:lnTo>
                <a:lnTo>
                  <a:pt x="102" y="1000"/>
                </a:lnTo>
                <a:lnTo>
                  <a:pt x="118" y="988"/>
                </a:lnTo>
                <a:lnTo>
                  <a:pt x="134" y="972"/>
                </a:lnTo>
                <a:lnTo>
                  <a:pt x="162" y="942"/>
                </a:lnTo>
                <a:lnTo>
                  <a:pt x="186" y="910"/>
                </a:lnTo>
                <a:lnTo>
                  <a:pt x="206" y="878"/>
                </a:lnTo>
                <a:lnTo>
                  <a:pt x="222" y="844"/>
                </a:lnTo>
                <a:lnTo>
                  <a:pt x="236" y="812"/>
                </a:lnTo>
                <a:lnTo>
                  <a:pt x="246" y="782"/>
                </a:lnTo>
                <a:lnTo>
                  <a:pt x="256" y="752"/>
                </a:lnTo>
                <a:lnTo>
                  <a:pt x="262" y="724"/>
                </a:lnTo>
                <a:lnTo>
                  <a:pt x="266" y="702"/>
                </a:lnTo>
                <a:lnTo>
                  <a:pt x="270" y="666"/>
                </a:lnTo>
                <a:lnTo>
                  <a:pt x="270" y="654"/>
                </a:lnTo>
                <a:lnTo>
                  <a:pt x="270" y="654"/>
                </a:lnTo>
                <a:lnTo>
                  <a:pt x="254" y="654"/>
                </a:lnTo>
                <a:lnTo>
                  <a:pt x="212" y="654"/>
                </a:lnTo>
                <a:lnTo>
                  <a:pt x="184" y="652"/>
                </a:lnTo>
                <a:lnTo>
                  <a:pt x="154" y="646"/>
                </a:lnTo>
                <a:lnTo>
                  <a:pt x="122" y="640"/>
                </a:lnTo>
                <a:lnTo>
                  <a:pt x="92" y="630"/>
                </a:lnTo>
                <a:lnTo>
                  <a:pt x="64" y="618"/>
                </a:lnTo>
                <a:lnTo>
                  <a:pt x="52" y="610"/>
                </a:lnTo>
                <a:lnTo>
                  <a:pt x="40" y="600"/>
                </a:lnTo>
                <a:lnTo>
                  <a:pt x="28" y="590"/>
                </a:lnTo>
                <a:lnTo>
                  <a:pt x="20" y="580"/>
                </a:lnTo>
                <a:lnTo>
                  <a:pt x="12" y="566"/>
                </a:lnTo>
                <a:lnTo>
                  <a:pt x="6" y="554"/>
                </a:lnTo>
                <a:lnTo>
                  <a:pt x="2" y="538"/>
                </a:lnTo>
                <a:lnTo>
                  <a:pt x="0" y="522"/>
                </a:lnTo>
                <a:lnTo>
                  <a:pt x="0" y="504"/>
                </a:lnTo>
                <a:lnTo>
                  <a:pt x="2" y="484"/>
                </a:lnTo>
                <a:lnTo>
                  <a:pt x="6" y="464"/>
                </a:lnTo>
                <a:lnTo>
                  <a:pt x="14" y="440"/>
                </a:lnTo>
                <a:lnTo>
                  <a:pt x="26" y="416"/>
                </a:lnTo>
                <a:lnTo>
                  <a:pt x="40" y="390"/>
                </a:lnTo>
                <a:lnTo>
                  <a:pt x="40" y="390"/>
                </a:lnTo>
                <a:lnTo>
                  <a:pt x="54" y="368"/>
                </a:lnTo>
                <a:lnTo>
                  <a:pt x="68" y="348"/>
                </a:lnTo>
                <a:lnTo>
                  <a:pt x="82" y="330"/>
                </a:lnTo>
                <a:lnTo>
                  <a:pt x="96" y="316"/>
                </a:lnTo>
                <a:lnTo>
                  <a:pt x="110" y="302"/>
                </a:lnTo>
                <a:lnTo>
                  <a:pt x="124" y="292"/>
                </a:lnTo>
                <a:lnTo>
                  <a:pt x="138" y="286"/>
                </a:lnTo>
                <a:lnTo>
                  <a:pt x="152" y="280"/>
                </a:lnTo>
                <a:lnTo>
                  <a:pt x="166" y="276"/>
                </a:lnTo>
                <a:lnTo>
                  <a:pt x="178" y="274"/>
                </a:lnTo>
                <a:lnTo>
                  <a:pt x="192" y="274"/>
                </a:lnTo>
                <a:lnTo>
                  <a:pt x="204" y="276"/>
                </a:lnTo>
                <a:lnTo>
                  <a:pt x="218" y="280"/>
                </a:lnTo>
                <a:lnTo>
                  <a:pt x="230" y="284"/>
                </a:lnTo>
                <a:lnTo>
                  <a:pt x="252" y="296"/>
                </a:lnTo>
                <a:lnTo>
                  <a:pt x="274" y="312"/>
                </a:lnTo>
                <a:lnTo>
                  <a:pt x="292" y="332"/>
                </a:lnTo>
                <a:lnTo>
                  <a:pt x="308" y="352"/>
                </a:lnTo>
                <a:lnTo>
                  <a:pt x="322" y="374"/>
                </a:lnTo>
                <a:lnTo>
                  <a:pt x="334" y="396"/>
                </a:lnTo>
                <a:lnTo>
                  <a:pt x="340" y="414"/>
                </a:lnTo>
                <a:lnTo>
                  <a:pt x="344" y="432"/>
                </a:lnTo>
                <a:lnTo>
                  <a:pt x="344" y="446"/>
                </a:lnTo>
                <a:lnTo>
                  <a:pt x="344" y="446"/>
                </a:lnTo>
                <a:lnTo>
                  <a:pt x="360" y="430"/>
                </a:lnTo>
                <a:lnTo>
                  <a:pt x="378" y="414"/>
                </a:lnTo>
                <a:lnTo>
                  <a:pt x="402" y="392"/>
                </a:lnTo>
                <a:lnTo>
                  <a:pt x="426" y="366"/>
                </a:lnTo>
                <a:lnTo>
                  <a:pt x="452" y="334"/>
                </a:lnTo>
                <a:lnTo>
                  <a:pt x="476" y="302"/>
                </a:lnTo>
                <a:lnTo>
                  <a:pt x="496" y="266"/>
                </a:lnTo>
                <a:lnTo>
                  <a:pt x="496" y="266"/>
                </a:lnTo>
                <a:lnTo>
                  <a:pt x="506" y="246"/>
                </a:lnTo>
                <a:lnTo>
                  <a:pt x="512" y="226"/>
                </a:lnTo>
                <a:lnTo>
                  <a:pt x="516" y="204"/>
                </a:lnTo>
                <a:lnTo>
                  <a:pt x="520" y="182"/>
                </a:lnTo>
                <a:lnTo>
                  <a:pt x="524" y="138"/>
                </a:lnTo>
                <a:lnTo>
                  <a:pt x="522" y="96"/>
                </a:lnTo>
                <a:lnTo>
                  <a:pt x="520" y="58"/>
                </a:lnTo>
                <a:lnTo>
                  <a:pt x="516" y="28"/>
                </a:lnTo>
                <a:lnTo>
                  <a:pt x="510" y="0"/>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0"/>
          <p:cNvSpPr>
            <a:spLocks/>
          </p:cNvSpPr>
          <p:nvPr/>
        </p:nvSpPr>
        <p:spPr bwMode="auto">
          <a:xfrm>
            <a:off x="438389" y="4184859"/>
            <a:ext cx="2076209" cy="685800"/>
          </a:xfrm>
          <a:custGeom>
            <a:avLst/>
            <a:gdLst/>
            <a:ahLst/>
            <a:cxnLst>
              <a:cxn ang="0">
                <a:pos x="0" y="382"/>
              </a:cxn>
              <a:cxn ang="0">
                <a:pos x="42" y="402"/>
              </a:cxn>
              <a:cxn ang="0">
                <a:pos x="84" y="418"/>
              </a:cxn>
              <a:cxn ang="0">
                <a:pos x="126" y="428"/>
              </a:cxn>
              <a:cxn ang="0">
                <a:pos x="206" y="432"/>
              </a:cxn>
              <a:cxn ang="0">
                <a:pos x="280" y="422"/>
              </a:cxn>
              <a:cxn ang="0">
                <a:pos x="346" y="402"/>
              </a:cxn>
              <a:cxn ang="0">
                <a:pos x="400" y="380"/>
              </a:cxn>
              <a:cxn ang="0">
                <a:pos x="452" y="352"/>
              </a:cxn>
              <a:cxn ang="0">
                <a:pos x="462" y="346"/>
              </a:cxn>
              <a:cxn ang="0">
                <a:pos x="426" y="298"/>
              </a:cxn>
              <a:cxn ang="0">
                <a:pos x="398" y="248"/>
              </a:cxn>
              <a:cxn ang="0">
                <a:pos x="374" y="190"/>
              </a:cxn>
              <a:cxn ang="0">
                <a:pos x="366" y="144"/>
              </a:cxn>
              <a:cxn ang="0">
                <a:pos x="368" y="114"/>
              </a:cxn>
              <a:cxn ang="0">
                <a:pos x="376" y="86"/>
              </a:cxn>
              <a:cxn ang="0">
                <a:pos x="394" y="60"/>
              </a:cxn>
              <a:cxn ang="0">
                <a:pos x="420" y="38"/>
              </a:cxn>
              <a:cxn ang="0">
                <a:pos x="456" y="20"/>
              </a:cxn>
              <a:cxn ang="0">
                <a:pos x="506" y="8"/>
              </a:cxn>
              <a:cxn ang="0">
                <a:pos x="534" y="2"/>
              </a:cxn>
              <a:cxn ang="0">
                <a:pos x="586" y="0"/>
              </a:cxn>
              <a:cxn ang="0">
                <a:pos x="630" y="2"/>
              </a:cxn>
              <a:cxn ang="0">
                <a:pos x="664" y="12"/>
              </a:cxn>
              <a:cxn ang="0">
                <a:pos x="690" y="26"/>
              </a:cxn>
              <a:cxn ang="0">
                <a:pos x="712" y="46"/>
              </a:cxn>
              <a:cxn ang="0">
                <a:pos x="726" y="68"/>
              </a:cxn>
              <a:cxn ang="0">
                <a:pos x="734" y="92"/>
              </a:cxn>
              <a:cxn ang="0">
                <a:pos x="738" y="144"/>
              </a:cxn>
              <a:cxn ang="0">
                <a:pos x="726" y="196"/>
              </a:cxn>
              <a:cxn ang="0">
                <a:pos x="708" y="240"/>
              </a:cxn>
              <a:cxn ang="0">
                <a:pos x="684" y="272"/>
              </a:cxn>
              <a:cxn ang="0">
                <a:pos x="672" y="278"/>
              </a:cxn>
              <a:cxn ang="0">
                <a:pos x="718" y="288"/>
              </a:cxn>
              <a:cxn ang="0">
                <a:pos x="786" y="298"/>
              </a:cxn>
              <a:cxn ang="0">
                <a:pos x="868" y="300"/>
              </a:cxn>
              <a:cxn ang="0">
                <a:pos x="908" y="294"/>
              </a:cxn>
              <a:cxn ang="0">
                <a:pos x="950" y="282"/>
              </a:cxn>
              <a:cxn ang="0">
                <a:pos x="990" y="264"/>
              </a:cxn>
              <a:cxn ang="0">
                <a:pos x="1060" y="214"/>
              </a:cxn>
              <a:cxn ang="0">
                <a:pos x="1110" y="168"/>
              </a:cxn>
            </a:cxnLst>
            <a:rect l="0" t="0" r="r" b="b"/>
            <a:pathLst>
              <a:path w="1130" h="432">
                <a:moveTo>
                  <a:pt x="0" y="382"/>
                </a:moveTo>
                <a:lnTo>
                  <a:pt x="0" y="382"/>
                </a:lnTo>
                <a:lnTo>
                  <a:pt x="20" y="394"/>
                </a:lnTo>
                <a:lnTo>
                  <a:pt x="42" y="402"/>
                </a:lnTo>
                <a:lnTo>
                  <a:pt x="62" y="412"/>
                </a:lnTo>
                <a:lnTo>
                  <a:pt x="84" y="418"/>
                </a:lnTo>
                <a:lnTo>
                  <a:pt x="104" y="424"/>
                </a:lnTo>
                <a:lnTo>
                  <a:pt x="126" y="428"/>
                </a:lnTo>
                <a:lnTo>
                  <a:pt x="166" y="432"/>
                </a:lnTo>
                <a:lnTo>
                  <a:pt x="206" y="432"/>
                </a:lnTo>
                <a:lnTo>
                  <a:pt x="244" y="428"/>
                </a:lnTo>
                <a:lnTo>
                  <a:pt x="280" y="422"/>
                </a:lnTo>
                <a:lnTo>
                  <a:pt x="314" y="412"/>
                </a:lnTo>
                <a:lnTo>
                  <a:pt x="346" y="402"/>
                </a:lnTo>
                <a:lnTo>
                  <a:pt x="374" y="392"/>
                </a:lnTo>
                <a:lnTo>
                  <a:pt x="400" y="380"/>
                </a:lnTo>
                <a:lnTo>
                  <a:pt x="422" y="370"/>
                </a:lnTo>
                <a:lnTo>
                  <a:pt x="452" y="352"/>
                </a:lnTo>
                <a:lnTo>
                  <a:pt x="462" y="346"/>
                </a:lnTo>
                <a:lnTo>
                  <a:pt x="462" y="346"/>
                </a:lnTo>
                <a:lnTo>
                  <a:pt x="452" y="332"/>
                </a:lnTo>
                <a:lnTo>
                  <a:pt x="426" y="298"/>
                </a:lnTo>
                <a:lnTo>
                  <a:pt x="412" y="274"/>
                </a:lnTo>
                <a:lnTo>
                  <a:pt x="398" y="248"/>
                </a:lnTo>
                <a:lnTo>
                  <a:pt x="386" y="220"/>
                </a:lnTo>
                <a:lnTo>
                  <a:pt x="374" y="190"/>
                </a:lnTo>
                <a:lnTo>
                  <a:pt x="368" y="158"/>
                </a:lnTo>
                <a:lnTo>
                  <a:pt x="366" y="144"/>
                </a:lnTo>
                <a:lnTo>
                  <a:pt x="366" y="128"/>
                </a:lnTo>
                <a:lnTo>
                  <a:pt x="368" y="114"/>
                </a:lnTo>
                <a:lnTo>
                  <a:pt x="372" y="100"/>
                </a:lnTo>
                <a:lnTo>
                  <a:pt x="376" y="86"/>
                </a:lnTo>
                <a:lnTo>
                  <a:pt x="384" y="74"/>
                </a:lnTo>
                <a:lnTo>
                  <a:pt x="394" y="60"/>
                </a:lnTo>
                <a:lnTo>
                  <a:pt x="406" y="50"/>
                </a:lnTo>
                <a:lnTo>
                  <a:pt x="420" y="38"/>
                </a:lnTo>
                <a:lnTo>
                  <a:pt x="436" y="28"/>
                </a:lnTo>
                <a:lnTo>
                  <a:pt x="456" y="20"/>
                </a:lnTo>
                <a:lnTo>
                  <a:pt x="480" y="14"/>
                </a:lnTo>
                <a:lnTo>
                  <a:pt x="506" y="8"/>
                </a:lnTo>
                <a:lnTo>
                  <a:pt x="534" y="2"/>
                </a:lnTo>
                <a:lnTo>
                  <a:pt x="534" y="2"/>
                </a:lnTo>
                <a:lnTo>
                  <a:pt x="562" y="0"/>
                </a:lnTo>
                <a:lnTo>
                  <a:pt x="586" y="0"/>
                </a:lnTo>
                <a:lnTo>
                  <a:pt x="608" y="0"/>
                </a:lnTo>
                <a:lnTo>
                  <a:pt x="630" y="2"/>
                </a:lnTo>
                <a:lnTo>
                  <a:pt x="648" y="6"/>
                </a:lnTo>
                <a:lnTo>
                  <a:pt x="664" y="12"/>
                </a:lnTo>
                <a:lnTo>
                  <a:pt x="678" y="18"/>
                </a:lnTo>
                <a:lnTo>
                  <a:pt x="690" y="26"/>
                </a:lnTo>
                <a:lnTo>
                  <a:pt x="702" y="36"/>
                </a:lnTo>
                <a:lnTo>
                  <a:pt x="712" y="46"/>
                </a:lnTo>
                <a:lnTo>
                  <a:pt x="718" y="56"/>
                </a:lnTo>
                <a:lnTo>
                  <a:pt x="726" y="68"/>
                </a:lnTo>
                <a:lnTo>
                  <a:pt x="730" y="80"/>
                </a:lnTo>
                <a:lnTo>
                  <a:pt x="734" y="92"/>
                </a:lnTo>
                <a:lnTo>
                  <a:pt x="738" y="118"/>
                </a:lnTo>
                <a:lnTo>
                  <a:pt x="738" y="144"/>
                </a:lnTo>
                <a:lnTo>
                  <a:pt x="734" y="170"/>
                </a:lnTo>
                <a:lnTo>
                  <a:pt x="726" y="196"/>
                </a:lnTo>
                <a:lnTo>
                  <a:pt x="718" y="220"/>
                </a:lnTo>
                <a:lnTo>
                  <a:pt x="708" y="240"/>
                </a:lnTo>
                <a:lnTo>
                  <a:pt x="696" y="258"/>
                </a:lnTo>
                <a:lnTo>
                  <a:pt x="684" y="272"/>
                </a:lnTo>
                <a:lnTo>
                  <a:pt x="672" y="278"/>
                </a:lnTo>
                <a:lnTo>
                  <a:pt x="672" y="278"/>
                </a:lnTo>
                <a:lnTo>
                  <a:pt x="694" y="284"/>
                </a:lnTo>
                <a:lnTo>
                  <a:pt x="718" y="288"/>
                </a:lnTo>
                <a:lnTo>
                  <a:pt x="750" y="294"/>
                </a:lnTo>
                <a:lnTo>
                  <a:pt x="786" y="298"/>
                </a:lnTo>
                <a:lnTo>
                  <a:pt x="826" y="300"/>
                </a:lnTo>
                <a:lnTo>
                  <a:pt x="868" y="300"/>
                </a:lnTo>
                <a:lnTo>
                  <a:pt x="908" y="294"/>
                </a:lnTo>
                <a:lnTo>
                  <a:pt x="908" y="294"/>
                </a:lnTo>
                <a:lnTo>
                  <a:pt x="930" y="290"/>
                </a:lnTo>
                <a:lnTo>
                  <a:pt x="950" y="282"/>
                </a:lnTo>
                <a:lnTo>
                  <a:pt x="970" y="274"/>
                </a:lnTo>
                <a:lnTo>
                  <a:pt x="990" y="264"/>
                </a:lnTo>
                <a:lnTo>
                  <a:pt x="1026" y="240"/>
                </a:lnTo>
                <a:lnTo>
                  <a:pt x="1060" y="214"/>
                </a:lnTo>
                <a:lnTo>
                  <a:pt x="1088" y="188"/>
                </a:lnTo>
                <a:lnTo>
                  <a:pt x="1110" y="168"/>
                </a:lnTo>
                <a:lnTo>
                  <a:pt x="1130" y="146"/>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1"/>
          <p:cNvSpPr>
            <a:spLocks/>
          </p:cNvSpPr>
          <p:nvPr/>
        </p:nvSpPr>
        <p:spPr bwMode="auto">
          <a:xfrm>
            <a:off x="3141108" y="4660682"/>
            <a:ext cx="920043" cy="1541178"/>
          </a:xfrm>
          <a:custGeom>
            <a:avLst/>
            <a:gdLst/>
            <a:ahLst/>
            <a:cxnLst>
              <a:cxn ang="0">
                <a:pos x="496" y="1062"/>
              </a:cxn>
              <a:cxn ang="0">
                <a:pos x="508" y="1016"/>
              </a:cxn>
              <a:cxn ang="0">
                <a:pos x="514" y="972"/>
              </a:cxn>
              <a:cxn ang="0">
                <a:pos x="516" y="930"/>
              </a:cxn>
              <a:cxn ang="0">
                <a:pos x="504" y="850"/>
              </a:cxn>
              <a:cxn ang="0">
                <a:pos x="480" y="778"/>
              </a:cxn>
              <a:cxn ang="0">
                <a:pos x="448" y="718"/>
              </a:cxn>
              <a:cxn ang="0">
                <a:pos x="416" y="670"/>
              </a:cxn>
              <a:cxn ang="0">
                <a:pos x="378" y="624"/>
              </a:cxn>
              <a:cxn ang="0">
                <a:pos x="368" y="616"/>
              </a:cxn>
              <a:cxn ang="0">
                <a:pos x="328" y="660"/>
              </a:cxn>
              <a:cxn ang="0">
                <a:pos x="286" y="698"/>
              </a:cxn>
              <a:cxn ang="0">
                <a:pos x="232" y="732"/>
              </a:cxn>
              <a:cxn ang="0">
                <a:pos x="190" y="748"/>
              </a:cxn>
              <a:cxn ang="0">
                <a:pos x="160" y="752"/>
              </a:cxn>
              <a:cxn ang="0">
                <a:pos x="132" y="750"/>
              </a:cxn>
              <a:cxn ang="0">
                <a:pos x="104" y="738"/>
              </a:cxn>
              <a:cxn ang="0">
                <a:pos x="76" y="718"/>
              </a:cxn>
              <a:cxn ang="0">
                <a:pos x="52" y="684"/>
              </a:cxn>
              <a:cxn ang="0">
                <a:pos x="28" y="640"/>
              </a:cxn>
              <a:cxn ang="0">
                <a:pos x="18" y="612"/>
              </a:cxn>
              <a:cxn ang="0">
                <a:pos x="4" y="562"/>
              </a:cxn>
              <a:cxn ang="0">
                <a:pos x="0" y="520"/>
              </a:cxn>
              <a:cxn ang="0">
                <a:pos x="2" y="484"/>
              </a:cxn>
              <a:cxn ang="0">
                <a:pos x="10" y="454"/>
              </a:cxn>
              <a:cxn ang="0">
                <a:pos x="26" y="430"/>
              </a:cxn>
              <a:cxn ang="0">
                <a:pos x="44" y="412"/>
              </a:cxn>
              <a:cxn ang="0">
                <a:pos x="66" y="400"/>
              </a:cxn>
              <a:cxn ang="0">
                <a:pos x="116" y="386"/>
              </a:cxn>
              <a:cxn ang="0">
                <a:pos x="170" y="386"/>
              </a:cxn>
              <a:cxn ang="0">
                <a:pos x="218" y="396"/>
              </a:cxn>
              <a:cxn ang="0">
                <a:pos x="252" y="412"/>
              </a:cxn>
              <a:cxn ang="0">
                <a:pos x="262" y="422"/>
              </a:cxn>
              <a:cxn ang="0">
                <a:pos x="262" y="374"/>
              </a:cxn>
              <a:cxn ang="0">
                <a:pos x="258" y="306"/>
              </a:cxn>
              <a:cxn ang="0">
                <a:pos x="242" y="228"/>
              </a:cxn>
              <a:cxn ang="0">
                <a:pos x="230" y="188"/>
              </a:cxn>
              <a:cxn ang="0">
                <a:pos x="210" y="150"/>
              </a:cxn>
              <a:cxn ang="0">
                <a:pos x="184" y="114"/>
              </a:cxn>
              <a:cxn ang="0">
                <a:pos x="122" y="56"/>
              </a:cxn>
              <a:cxn ang="0">
                <a:pos x="66" y="14"/>
              </a:cxn>
            </a:cxnLst>
            <a:rect l="0" t="0" r="r" b="b"/>
            <a:pathLst>
              <a:path w="516" h="1062">
                <a:moveTo>
                  <a:pt x="496" y="1062"/>
                </a:moveTo>
                <a:lnTo>
                  <a:pt x="496" y="1062"/>
                </a:lnTo>
                <a:lnTo>
                  <a:pt x="504" y="1040"/>
                </a:lnTo>
                <a:lnTo>
                  <a:pt x="508" y="1016"/>
                </a:lnTo>
                <a:lnTo>
                  <a:pt x="512" y="994"/>
                </a:lnTo>
                <a:lnTo>
                  <a:pt x="514" y="972"/>
                </a:lnTo>
                <a:lnTo>
                  <a:pt x="516" y="950"/>
                </a:lnTo>
                <a:lnTo>
                  <a:pt x="516" y="930"/>
                </a:lnTo>
                <a:lnTo>
                  <a:pt x="512" y="888"/>
                </a:lnTo>
                <a:lnTo>
                  <a:pt x="504" y="850"/>
                </a:lnTo>
                <a:lnTo>
                  <a:pt x="492" y="812"/>
                </a:lnTo>
                <a:lnTo>
                  <a:pt x="480" y="778"/>
                </a:lnTo>
                <a:lnTo>
                  <a:pt x="464" y="746"/>
                </a:lnTo>
                <a:lnTo>
                  <a:pt x="448" y="718"/>
                </a:lnTo>
                <a:lnTo>
                  <a:pt x="432" y="692"/>
                </a:lnTo>
                <a:lnTo>
                  <a:pt x="416" y="670"/>
                </a:lnTo>
                <a:lnTo>
                  <a:pt x="400" y="650"/>
                </a:lnTo>
                <a:lnTo>
                  <a:pt x="378" y="624"/>
                </a:lnTo>
                <a:lnTo>
                  <a:pt x="368" y="616"/>
                </a:lnTo>
                <a:lnTo>
                  <a:pt x="368" y="616"/>
                </a:lnTo>
                <a:lnTo>
                  <a:pt x="358" y="628"/>
                </a:lnTo>
                <a:lnTo>
                  <a:pt x="328" y="660"/>
                </a:lnTo>
                <a:lnTo>
                  <a:pt x="308" y="678"/>
                </a:lnTo>
                <a:lnTo>
                  <a:pt x="286" y="698"/>
                </a:lnTo>
                <a:lnTo>
                  <a:pt x="260" y="716"/>
                </a:lnTo>
                <a:lnTo>
                  <a:pt x="232" y="732"/>
                </a:lnTo>
                <a:lnTo>
                  <a:pt x="204" y="744"/>
                </a:lnTo>
                <a:lnTo>
                  <a:pt x="190" y="748"/>
                </a:lnTo>
                <a:lnTo>
                  <a:pt x="176" y="752"/>
                </a:lnTo>
                <a:lnTo>
                  <a:pt x="160" y="752"/>
                </a:lnTo>
                <a:lnTo>
                  <a:pt x="146" y="752"/>
                </a:lnTo>
                <a:lnTo>
                  <a:pt x="132" y="750"/>
                </a:lnTo>
                <a:lnTo>
                  <a:pt x="118" y="746"/>
                </a:lnTo>
                <a:lnTo>
                  <a:pt x="104" y="738"/>
                </a:lnTo>
                <a:lnTo>
                  <a:pt x="90" y="730"/>
                </a:lnTo>
                <a:lnTo>
                  <a:pt x="76" y="718"/>
                </a:lnTo>
                <a:lnTo>
                  <a:pt x="64" y="702"/>
                </a:lnTo>
                <a:lnTo>
                  <a:pt x="52" y="684"/>
                </a:lnTo>
                <a:lnTo>
                  <a:pt x="40" y="664"/>
                </a:lnTo>
                <a:lnTo>
                  <a:pt x="28" y="640"/>
                </a:lnTo>
                <a:lnTo>
                  <a:pt x="18" y="612"/>
                </a:lnTo>
                <a:lnTo>
                  <a:pt x="18" y="612"/>
                </a:lnTo>
                <a:lnTo>
                  <a:pt x="10" y="586"/>
                </a:lnTo>
                <a:lnTo>
                  <a:pt x="4" y="562"/>
                </a:lnTo>
                <a:lnTo>
                  <a:pt x="2" y="540"/>
                </a:lnTo>
                <a:lnTo>
                  <a:pt x="0" y="520"/>
                </a:lnTo>
                <a:lnTo>
                  <a:pt x="0" y="500"/>
                </a:lnTo>
                <a:lnTo>
                  <a:pt x="2" y="484"/>
                </a:lnTo>
                <a:lnTo>
                  <a:pt x="6" y="468"/>
                </a:lnTo>
                <a:lnTo>
                  <a:pt x="10" y="454"/>
                </a:lnTo>
                <a:lnTo>
                  <a:pt x="18" y="442"/>
                </a:lnTo>
                <a:lnTo>
                  <a:pt x="26" y="430"/>
                </a:lnTo>
                <a:lnTo>
                  <a:pt x="34" y="422"/>
                </a:lnTo>
                <a:lnTo>
                  <a:pt x="44" y="412"/>
                </a:lnTo>
                <a:lnTo>
                  <a:pt x="54" y="406"/>
                </a:lnTo>
                <a:lnTo>
                  <a:pt x="66" y="400"/>
                </a:lnTo>
                <a:lnTo>
                  <a:pt x="90" y="390"/>
                </a:lnTo>
                <a:lnTo>
                  <a:pt x="116" y="386"/>
                </a:lnTo>
                <a:lnTo>
                  <a:pt x="144" y="384"/>
                </a:lnTo>
                <a:lnTo>
                  <a:pt x="170" y="386"/>
                </a:lnTo>
                <a:lnTo>
                  <a:pt x="194" y="390"/>
                </a:lnTo>
                <a:lnTo>
                  <a:pt x="218" y="396"/>
                </a:lnTo>
                <a:lnTo>
                  <a:pt x="236" y="404"/>
                </a:lnTo>
                <a:lnTo>
                  <a:pt x="252" y="412"/>
                </a:lnTo>
                <a:lnTo>
                  <a:pt x="262" y="422"/>
                </a:lnTo>
                <a:lnTo>
                  <a:pt x="262" y="422"/>
                </a:lnTo>
                <a:lnTo>
                  <a:pt x="262" y="400"/>
                </a:lnTo>
                <a:lnTo>
                  <a:pt x="262" y="374"/>
                </a:lnTo>
                <a:lnTo>
                  <a:pt x="260" y="344"/>
                </a:lnTo>
                <a:lnTo>
                  <a:pt x="258" y="306"/>
                </a:lnTo>
                <a:lnTo>
                  <a:pt x="252" y="268"/>
                </a:lnTo>
                <a:lnTo>
                  <a:pt x="242" y="228"/>
                </a:lnTo>
                <a:lnTo>
                  <a:pt x="230" y="188"/>
                </a:lnTo>
                <a:lnTo>
                  <a:pt x="230" y="188"/>
                </a:lnTo>
                <a:lnTo>
                  <a:pt x="222" y="168"/>
                </a:lnTo>
                <a:lnTo>
                  <a:pt x="210" y="150"/>
                </a:lnTo>
                <a:lnTo>
                  <a:pt x="198" y="132"/>
                </a:lnTo>
                <a:lnTo>
                  <a:pt x="184" y="114"/>
                </a:lnTo>
                <a:lnTo>
                  <a:pt x="154" y="82"/>
                </a:lnTo>
                <a:lnTo>
                  <a:pt x="122" y="56"/>
                </a:lnTo>
                <a:lnTo>
                  <a:pt x="90" y="32"/>
                </a:lnTo>
                <a:lnTo>
                  <a:pt x="66" y="14"/>
                </a:lnTo>
                <a:lnTo>
                  <a:pt x="42" y="0"/>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2"/>
          <p:cNvSpPr>
            <a:spLocks/>
          </p:cNvSpPr>
          <p:nvPr/>
        </p:nvSpPr>
        <p:spPr bwMode="auto">
          <a:xfrm>
            <a:off x="3372973" y="4261592"/>
            <a:ext cx="1755775" cy="742950"/>
          </a:xfrm>
          <a:custGeom>
            <a:avLst/>
            <a:gdLst/>
            <a:ahLst/>
            <a:cxnLst>
              <a:cxn ang="0">
                <a:pos x="1106" y="366"/>
              </a:cxn>
              <a:cxn ang="0">
                <a:pos x="1080" y="328"/>
              </a:cxn>
              <a:cxn ang="0">
                <a:pos x="1050" y="294"/>
              </a:cxn>
              <a:cxn ang="0">
                <a:pos x="1018" y="266"/>
              </a:cxn>
              <a:cxn ang="0">
                <a:pos x="948" y="224"/>
              </a:cxn>
              <a:cxn ang="0">
                <a:pos x="878" y="198"/>
              </a:cxn>
              <a:cxn ang="0">
                <a:pos x="812" y="184"/>
              </a:cxn>
              <a:cxn ang="0">
                <a:pos x="754" y="178"/>
              </a:cxn>
              <a:cxn ang="0">
                <a:pos x="696" y="178"/>
              </a:cxn>
              <a:cxn ang="0">
                <a:pos x="682" y="178"/>
              </a:cxn>
              <a:cxn ang="0">
                <a:pos x="690" y="238"/>
              </a:cxn>
              <a:cxn ang="0">
                <a:pos x="692" y="294"/>
              </a:cxn>
              <a:cxn ang="0">
                <a:pos x="684" y="358"/>
              </a:cxn>
              <a:cxn ang="0">
                <a:pos x="670" y="402"/>
              </a:cxn>
              <a:cxn ang="0">
                <a:pos x="654" y="426"/>
              </a:cxn>
              <a:cxn ang="0">
                <a:pos x="634" y="446"/>
              </a:cxn>
              <a:cxn ang="0">
                <a:pos x="608" y="462"/>
              </a:cxn>
              <a:cxn ang="0">
                <a:pos x="574" y="468"/>
              </a:cxn>
              <a:cxn ang="0">
                <a:pos x="532" y="466"/>
              </a:cxn>
              <a:cxn ang="0">
                <a:pos x="484" y="456"/>
              </a:cxn>
              <a:cxn ang="0">
                <a:pos x="456" y="446"/>
              </a:cxn>
              <a:cxn ang="0">
                <a:pos x="408" y="424"/>
              </a:cxn>
              <a:cxn ang="0">
                <a:pos x="372" y="400"/>
              </a:cxn>
              <a:cxn ang="0">
                <a:pos x="346" y="376"/>
              </a:cxn>
              <a:cxn ang="0">
                <a:pos x="330" y="350"/>
              </a:cxn>
              <a:cxn ang="0">
                <a:pos x="320" y="324"/>
              </a:cxn>
              <a:cxn ang="0">
                <a:pos x="318" y="298"/>
              </a:cxn>
              <a:cxn ang="0">
                <a:pos x="322" y="272"/>
              </a:cxn>
              <a:cxn ang="0">
                <a:pos x="344" y="224"/>
              </a:cxn>
              <a:cxn ang="0">
                <a:pos x="378" y="184"/>
              </a:cxn>
              <a:cxn ang="0">
                <a:pos x="418" y="154"/>
              </a:cxn>
              <a:cxn ang="0">
                <a:pos x="452" y="138"/>
              </a:cxn>
              <a:cxn ang="0">
                <a:pos x="466" y="136"/>
              </a:cxn>
              <a:cxn ang="0">
                <a:pos x="430" y="106"/>
              </a:cxn>
              <a:cxn ang="0">
                <a:pos x="374" y="66"/>
              </a:cxn>
              <a:cxn ang="0">
                <a:pos x="304" y="26"/>
              </a:cxn>
              <a:cxn ang="0">
                <a:pos x="266" y="10"/>
              </a:cxn>
              <a:cxn ang="0">
                <a:pos x="224" y="2"/>
              </a:cxn>
              <a:cxn ang="0">
                <a:pos x="180" y="0"/>
              </a:cxn>
              <a:cxn ang="0">
                <a:pos x="94" y="10"/>
              </a:cxn>
              <a:cxn ang="0">
                <a:pos x="28" y="26"/>
              </a:cxn>
            </a:cxnLst>
            <a:rect l="0" t="0" r="r" b="b"/>
            <a:pathLst>
              <a:path w="1106" h="468">
                <a:moveTo>
                  <a:pt x="1106" y="366"/>
                </a:moveTo>
                <a:lnTo>
                  <a:pt x="1106" y="366"/>
                </a:lnTo>
                <a:lnTo>
                  <a:pt x="1094" y="346"/>
                </a:lnTo>
                <a:lnTo>
                  <a:pt x="1080" y="328"/>
                </a:lnTo>
                <a:lnTo>
                  <a:pt x="1066" y="310"/>
                </a:lnTo>
                <a:lnTo>
                  <a:pt x="1050" y="294"/>
                </a:lnTo>
                <a:lnTo>
                  <a:pt x="1034" y="280"/>
                </a:lnTo>
                <a:lnTo>
                  <a:pt x="1018" y="266"/>
                </a:lnTo>
                <a:lnTo>
                  <a:pt x="984" y="244"/>
                </a:lnTo>
                <a:lnTo>
                  <a:pt x="948" y="224"/>
                </a:lnTo>
                <a:lnTo>
                  <a:pt x="914" y="210"/>
                </a:lnTo>
                <a:lnTo>
                  <a:pt x="878" y="198"/>
                </a:lnTo>
                <a:lnTo>
                  <a:pt x="844" y="190"/>
                </a:lnTo>
                <a:lnTo>
                  <a:pt x="812" y="184"/>
                </a:lnTo>
                <a:lnTo>
                  <a:pt x="782" y="180"/>
                </a:lnTo>
                <a:lnTo>
                  <a:pt x="754" y="178"/>
                </a:lnTo>
                <a:lnTo>
                  <a:pt x="730" y="176"/>
                </a:lnTo>
                <a:lnTo>
                  <a:pt x="696" y="178"/>
                </a:lnTo>
                <a:lnTo>
                  <a:pt x="682" y="178"/>
                </a:lnTo>
                <a:lnTo>
                  <a:pt x="682" y="178"/>
                </a:lnTo>
                <a:lnTo>
                  <a:pt x="686" y="194"/>
                </a:lnTo>
                <a:lnTo>
                  <a:pt x="690" y="238"/>
                </a:lnTo>
                <a:lnTo>
                  <a:pt x="692" y="264"/>
                </a:lnTo>
                <a:lnTo>
                  <a:pt x="692" y="294"/>
                </a:lnTo>
                <a:lnTo>
                  <a:pt x="690" y="326"/>
                </a:lnTo>
                <a:lnTo>
                  <a:pt x="684" y="358"/>
                </a:lnTo>
                <a:lnTo>
                  <a:pt x="676" y="388"/>
                </a:lnTo>
                <a:lnTo>
                  <a:pt x="670" y="402"/>
                </a:lnTo>
                <a:lnTo>
                  <a:pt x="664" y="414"/>
                </a:lnTo>
                <a:lnTo>
                  <a:pt x="654" y="426"/>
                </a:lnTo>
                <a:lnTo>
                  <a:pt x="646" y="438"/>
                </a:lnTo>
                <a:lnTo>
                  <a:pt x="634" y="446"/>
                </a:lnTo>
                <a:lnTo>
                  <a:pt x="622" y="454"/>
                </a:lnTo>
                <a:lnTo>
                  <a:pt x="608" y="462"/>
                </a:lnTo>
                <a:lnTo>
                  <a:pt x="592" y="466"/>
                </a:lnTo>
                <a:lnTo>
                  <a:pt x="574" y="468"/>
                </a:lnTo>
                <a:lnTo>
                  <a:pt x="554" y="468"/>
                </a:lnTo>
                <a:lnTo>
                  <a:pt x="532" y="466"/>
                </a:lnTo>
                <a:lnTo>
                  <a:pt x="508" y="462"/>
                </a:lnTo>
                <a:lnTo>
                  <a:pt x="484" y="456"/>
                </a:lnTo>
                <a:lnTo>
                  <a:pt x="456" y="446"/>
                </a:lnTo>
                <a:lnTo>
                  <a:pt x="456" y="446"/>
                </a:lnTo>
                <a:lnTo>
                  <a:pt x="430" y="434"/>
                </a:lnTo>
                <a:lnTo>
                  <a:pt x="408" y="424"/>
                </a:lnTo>
                <a:lnTo>
                  <a:pt x="390" y="412"/>
                </a:lnTo>
                <a:lnTo>
                  <a:pt x="372" y="400"/>
                </a:lnTo>
                <a:lnTo>
                  <a:pt x="358" y="388"/>
                </a:lnTo>
                <a:lnTo>
                  <a:pt x="346" y="376"/>
                </a:lnTo>
                <a:lnTo>
                  <a:pt x="338" y="362"/>
                </a:lnTo>
                <a:lnTo>
                  <a:pt x="330" y="350"/>
                </a:lnTo>
                <a:lnTo>
                  <a:pt x="324" y="336"/>
                </a:lnTo>
                <a:lnTo>
                  <a:pt x="320" y="324"/>
                </a:lnTo>
                <a:lnTo>
                  <a:pt x="318" y="310"/>
                </a:lnTo>
                <a:lnTo>
                  <a:pt x="318" y="298"/>
                </a:lnTo>
                <a:lnTo>
                  <a:pt x="320" y="286"/>
                </a:lnTo>
                <a:lnTo>
                  <a:pt x="322" y="272"/>
                </a:lnTo>
                <a:lnTo>
                  <a:pt x="332" y="248"/>
                </a:lnTo>
                <a:lnTo>
                  <a:pt x="344" y="224"/>
                </a:lnTo>
                <a:lnTo>
                  <a:pt x="360" y="204"/>
                </a:lnTo>
                <a:lnTo>
                  <a:pt x="378" y="184"/>
                </a:lnTo>
                <a:lnTo>
                  <a:pt x="398" y="168"/>
                </a:lnTo>
                <a:lnTo>
                  <a:pt x="418" y="154"/>
                </a:lnTo>
                <a:lnTo>
                  <a:pt x="436" y="144"/>
                </a:lnTo>
                <a:lnTo>
                  <a:pt x="452" y="138"/>
                </a:lnTo>
                <a:lnTo>
                  <a:pt x="466" y="136"/>
                </a:lnTo>
                <a:lnTo>
                  <a:pt x="466" y="136"/>
                </a:lnTo>
                <a:lnTo>
                  <a:pt x="448" y="122"/>
                </a:lnTo>
                <a:lnTo>
                  <a:pt x="430" y="106"/>
                </a:lnTo>
                <a:lnTo>
                  <a:pt x="404" y="86"/>
                </a:lnTo>
                <a:lnTo>
                  <a:pt x="374" y="66"/>
                </a:lnTo>
                <a:lnTo>
                  <a:pt x="340" y="46"/>
                </a:lnTo>
                <a:lnTo>
                  <a:pt x="304" y="26"/>
                </a:lnTo>
                <a:lnTo>
                  <a:pt x="266" y="10"/>
                </a:lnTo>
                <a:lnTo>
                  <a:pt x="266" y="10"/>
                </a:lnTo>
                <a:lnTo>
                  <a:pt x="246" y="4"/>
                </a:lnTo>
                <a:lnTo>
                  <a:pt x="224" y="2"/>
                </a:lnTo>
                <a:lnTo>
                  <a:pt x="202" y="0"/>
                </a:lnTo>
                <a:lnTo>
                  <a:pt x="180" y="0"/>
                </a:lnTo>
                <a:lnTo>
                  <a:pt x="136" y="2"/>
                </a:lnTo>
                <a:lnTo>
                  <a:pt x="94" y="10"/>
                </a:lnTo>
                <a:lnTo>
                  <a:pt x="56" y="18"/>
                </a:lnTo>
                <a:lnTo>
                  <a:pt x="28" y="26"/>
                </a:lnTo>
                <a:lnTo>
                  <a:pt x="0" y="36"/>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3"/>
          <p:cNvSpPr>
            <a:spLocks/>
          </p:cNvSpPr>
          <p:nvPr/>
        </p:nvSpPr>
        <p:spPr bwMode="auto">
          <a:xfrm>
            <a:off x="3278525" y="2686260"/>
            <a:ext cx="1395694" cy="1178270"/>
          </a:xfrm>
          <a:custGeom>
            <a:avLst/>
            <a:gdLst/>
            <a:ahLst/>
            <a:cxnLst>
              <a:cxn ang="0">
                <a:pos x="856" y="0"/>
              </a:cxn>
              <a:cxn ang="0">
                <a:pos x="808" y="2"/>
              </a:cxn>
              <a:cxn ang="0">
                <a:pos x="764" y="12"/>
              </a:cxn>
              <a:cxn ang="0">
                <a:pos x="724" y="24"/>
              </a:cxn>
              <a:cxn ang="0">
                <a:pos x="652" y="62"/>
              </a:cxn>
              <a:cxn ang="0">
                <a:pos x="592" y="108"/>
              </a:cxn>
              <a:cxn ang="0">
                <a:pos x="546" y="158"/>
              </a:cxn>
              <a:cxn ang="0">
                <a:pos x="510" y="204"/>
              </a:cxn>
              <a:cxn ang="0">
                <a:pos x="480" y="254"/>
              </a:cxn>
              <a:cxn ang="0">
                <a:pos x="474" y="264"/>
              </a:cxn>
              <a:cxn ang="0">
                <a:pos x="530" y="288"/>
              </a:cxn>
              <a:cxn ang="0">
                <a:pos x="580" y="318"/>
              </a:cxn>
              <a:cxn ang="0">
                <a:pos x="630" y="356"/>
              </a:cxn>
              <a:cxn ang="0">
                <a:pos x="660" y="390"/>
              </a:cxn>
              <a:cxn ang="0">
                <a:pos x="672" y="418"/>
              </a:cxn>
              <a:cxn ang="0">
                <a:pos x="680" y="446"/>
              </a:cxn>
              <a:cxn ang="0">
                <a:pos x="678" y="476"/>
              </a:cxn>
              <a:cxn ang="0">
                <a:pos x="666" y="508"/>
              </a:cxn>
              <a:cxn ang="0">
                <a:pos x="644" y="542"/>
              </a:cxn>
              <a:cxn ang="0">
                <a:pos x="608" y="580"/>
              </a:cxn>
              <a:cxn ang="0">
                <a:pos x="586" y="598"/>
              </a:cxn>
              <a:cxn ang="0">
                <a:pos x="542" y="626"/>
              </a:cxn>
              <a:cxn ang="0">
                <a:pos x="504" y="646"/>
              </a:cxn>
              <a:cxn ang="0">
                <a:pos x="470" y="654"/>
              </a:cxn>
              <a:cxn ang="0">
                <a:pos x="438" y="656"/>
              </a:cxn>
              <a:cxn ang="0">
                <a:pos x="412" y="650"/>
              </a:cxn>
              <a:cxn ang="0">
                <a:pos x="388" y="638"/>
              </a:cxn>
              <a:cxn ang="0">
                <a:pos x="370" y="622"/>
              </a:cxn>
              <a:cxn ang="0">
                <a:pos x="340" y="578"/>
              </a:cxn>
              <a:cxn ang="0">
                <a:pos x="322" y="528"/>
              </a:cxn>
              <a:cxn ang="0">
                <a:pos x="316" y="480"/>
              </a:cxn>
              <a:cxn ang="0">
                <a:pos x="320" y="442"/>
              </a:cxn>
              <a:cxn ang="0">
                <a:pos x="326" y="430"/>
              </a:cxn>
              <a:cxn ang="0">
                <a:pos x="282" y="444"/>
              </a:cxn>
              <a:cxn ang="0">
                <a:pos x="220" y="470"/>
              </a:cxn>
              <a:cxn ang="0">
                <a:pos x="148" y="510"/>
              </a:cxn>
              <a:cxn ang="0">
                <a:pos x="116" y="536"/>
              </a:cxn>
              <a:cxn ang="0">
                <a:pos x="86" y="566"/>
              </a:cxn>
              <a:cxn ang="0">
                <a:pos x="62" y="602"/>
              </a:cxn>
              <a:cxn ang="0">
                <a:pos x="26" y="682"/>
              </a:cxn>
              <a:cxn ang="0">
                <a:pos x="6" y="746"/>
              </a:cxn>
            </a:cxnLst>
            <a:rect l="0" t="0" r="r" b="b"/>
            <a:pathLst>
              <a:path w="856" h="774">
                <a:moveTo>
                  <a:pt x="856" y="0"/>
                </a:moveTo>
                <a:lnTo>
                  <a:pt x="856" y="0"/>
                </a:lnTo>
                <a:lnTo>
                  <a:pt x="832" y="0"/>
                </a:lnTo>
                <a:lnTo>
                  <a:pt x="808" y="2"/>
                </a:lnTo>
                <a:lnTo>
                  <a:pt x="786" y="6"/>
                </a:lnTo>
                <a:lnTo>
                  <a:pt x="764" y="12"/>
                </a:lnTo>
                <a:lnTo>
                  <a:pt x="744" y="18"/>
                </a:lnTo>
                <a:lnTo>
                  <a:pt x="724" y="24"/>
                </a:lnTo>
                <a:lnTo>
                  <a:pt x="686" y="42"/>
                </a:lnTo>
                <a:lnTo>
                  <a:pt x="652" y="62"/>
                </a:lnTo>
                <a:lnTo>
                  <a:pt x="622" y="84"/>
                </a:lnTo>
                <a:lnTo>
                  <a:pt x="592" y="108"/>
                </a:lnTo>
                <a:lnTo>
                  <a:pt x="568" y="132"/>
                </a:lnTo>
                <a:lnTo>
                  <a:pt x="546" y="158"/>
                </a:lnTo>
                <a:lnTo>
                  <a:pt x="526" y="182"/>
                </a:lnTo>
                <a:lnTo>
                  <a:pt x="510" y="204"/>
                </a:lnTo>
                <a:lnTo>
                  <a:pt x="498" y="224"/>
                </a:lnTo>
                <a:lnTo>
                  <a:pt x="480" y="254"/>
                </a:lnTo>
                <a:lnTo>
                  <a:pt x="474" y="264"/>
                </a:lnTo>
                <a:lnTo>
                  <a:pt x="474" y="264"/>
                </a:lnTo>
                <a:lnTo>
                  <a:pt x="490" y="270"/>
                </a:lnTo>
                <a:lnTo>
                  <a:pt x="530" y="288"/>
                </a:lnTo>
                <a:lnTo>
                  <a:pt x="554" y="302"/>
                </a:lnTo>
                <a:lnTo>
                  <a:pt x="580" y="318"/>
                </a:lnTo>
                <a:lnTo>
                  <a:pt x="606" y="336"/>
                </a:lnTo>
                <a:lnTo>
                  <a:pt x="630" y="356"/>
                </a:lnTo>
                <a:lnTo>
                  <a:pt x="650" y="378"/>
                </a:lnTo>
                <a:lnTo>
                  <a:pt x="660" y="390"/>
                </a:lnTo>
                <a:lnTo>
                  <a:pt x="666" y="404"/>
                </a:lnTo>
                <a:lnTo>
                  <a:pt x="672" y="418"/>
                </a:lnTo>
                <a:lnTo>
                  <a:pt x="676" y="432"/>
                </a:lnTo>
                <a:lnTo>
                  <a:pt x="680" y="446"/>
                </a:lnTo>
                <a:lnTo>
                  <a:pt x="680" y="460"/>
                </a:lnTo>
                <a:lnTo>
                  <a:pt x="678" y="476"/>
                </a:lnTo>
                <a:lnTo>
                  <a:pt x="674" y="492"/>
                </a:lnTo>
                <a:lnTo>
                  <a:pt x="666" y="508"/>
                </a:lnTo>
                <a:lnTo>
                  <a:pt x="656" y="526"/>
                </a:lnTo>
                <a:lnTo>
                  <a:pt x="644" y="542"/>
                </a:lnTo>
                <a:lnTo>
                  <a:pt x="628" y="560"/>
                </a:lnTo>
                <a:lnTo>
                  <a:pt x="608" y="580"/>
                </a:lnTo>
                <a:lnTo>
                  <a:pt x="586" y="598"/>
                </a:lnTo>
                <a:lnTo>
                  <a:pt x="586" y="598"/>
                </a:lnTo>
                <a:lnTo>
                  <a:pt x="564" y="614"/>
                </a:lnTo>
                <a:lnTo>
                  <a:pt x="542" y="626"/>
                </a:lnTo>
                <a:lnTo>
                  <a:pt x="524" y="638"/>
                </a:lnTo>
                <a:lnTo>
                  <a:pt x="504" y="646"/>
                </a:lnTo>
                <a:lnTo>
                  <a:pt x="486" y="650"/>
                </a:lnTo>
                <a:lnTo>
                  <a:pt x="470" y="654"/>
                </a:lnTo>
                <a:lnTo>
                  <a:pt x="454" y="656"/>
                </a:lnTo>
                <a:lnTo>
                  <a:pt x="438" y="656"/>
                </a:lnTo>
                <a:lnTo>
                  <a:pt x="426" y="654"/>
                </a:lnTo>
                <a:lnTo>
                  <a:pt x="412" y="650"/>
                </a:lnTo>
                <a:lnTo>
                  <a:pt x="400" y="644"/>
                </a:lnTo>
                <a:lnTo>
                  <a:pt x="388" y="638"/>
                </a:lnTo>
                <a:lnTo>
                  <a:pt x="378" y="630"/>
                </a:lnTo>
                <a:lnTo>
                  <a:pt x="370" y="622"/>
                </a:lnTo>
                <a:lnTo>
                  <a:pt x="352" y="602"/>
                </a:lnTo>
                <a:lnTo>
                  <a:pt x="340" y="578"/>
                </a:lnTo>
                <a:lnTo>
                  <a:pt x="330" y="554"/>
                </a:lnTo>
                <a:lnTo>
                  <a:pt x="322" y="528"/>
                </a:lnTo>
                <a:lnTo>
                  <a:pt x="318" y="502"/>
                </a:lnTo>
                <a:lnTo>
                  <a:pt x="316" y="480"/>
                </a:lnTo>
                <a:lnTo>
                  <a:pt x="318" y="458"/>
                </a:lnTo>
                <a:lnTo>
                  <a:pt x="320" y="442"/>
                </a:lnTo>
                <a:lnTo>
                  <a:pt x="326" y="430"/>
                </a:lnTo>
                <a:lnTo>
                  <a:pt x="326" y="430"/>
                </a:lnTo>
                <a:lnTo>
                  <a:pt x="306" y="436"/>
                </a:lnTo>
                <a:lnTo>
                  <a:pt x="282" y="444"/>
                </a:lnTo>
                <a:lnTo>
                  <a:pt x="252" y="456"/>
                </a:lnTo>
                <a:lnTo>
                  <a:pt x="220" y="470"/>
                </a:lnTo>
                <a:lnTo>
                  <a:pt x="184" y="488"/>
                </a:lnTo>
                <a:lnTo>
                  <a:pt x="148" y="510"/>
                </a:lnTo>
                <a:lnTo>
                  <a:pt x="116" y="536"/>
                </a:lnTo>
                <a:lnTo>
                  <a:pt x="116" y="536"/>
                </a:lnTo>
                <a:lnTo>
                  <a:pt x="100" y="550"/>
                </a:lnTo>
                <a:lnTo>
                  <a:pt x="86" y="566"/>
                </a:lnTo>
                <a:lnTo>
                  <a:pt x="74" y="584"/>
                </a:lnTo>
                <a:lnTo>
                  <a:pt x="62" y="602"/>
                </a:lnTo>
                <a:lnTo>
                  <a:pt x="42" y="642"/>
                </a:lnTo>
                <a:lnTo>
                  <a:pt x="26" y="682"/>
                </a:lnTo>
                <a:lnTo>
                  <a:pt x="14" y="718"/>
                </a:lnTo>
                <a:lnTo>
                  <a:pt x="6" y="746"/>
                </a:lnTo>
                <a:lnTo>
                  <a:pt x="0" y="774"/>
                </a:lnTo>
              </a:path>
            </a:pathLst>
          </a:custGeom>
          <a:noFill/>
          <a:ln w="2540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TextBox 92"/>
          <p:cNvSpPr txBox="1"/>
          <p:nvPr/>
        </p:nvSpPr>
        <p:spPr>
          <a:xfrm>
            <a:off x="3257203" y="2603173"/>
            <a:ext cx="853668" cy="553998"/>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סביבת הנכס</a:t>
            </a:r>
          </a:p>
        </p:txBody>
      </p:sp>
      <p:sp>
        <p:nvSpPr>
          <p:cNvPr id="94" name="TextBox 93"/>
          <p:cNvSpPr txBox="1"/>
          <p:nvPr/>
        </p:nvSpPr>
        <p:spPr>
          <a:xfrm>
            <a:off x="3845269" y="3881375"/>
            <a:ext cx="955331" cy="276999"/>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משפטית</a:t>
            </a:r>
          </a:p>
        </p:txBody>
      </p:sp>
      <p:sp>
        <p:nvSpPr>
          <p:cNvPr id="95" name="TextBox 94"/>
          <p:cNvSpPr txBox="1"/>
          <p:nvPr/>
        </p:nvSpPr>
        <p:spPr>
          <a:xfrm>
            <a:off x="3708932" y="5117846"/>
            <a:ext cx="990072" cy="276999"/>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היתר בנייה</a:t>
            </a:r>
          </a:p>
        </p:txBody>
      </p:sp>
      <p:sp>
        <p:nvSpPr>
          <p:cNvPr id="96" name="TextBox 95"/>
          <p:cNvSpPr txBox="1"/>
          <p:nvPr/>
        </p:nvSpPr>
        <p:spPr>
          <a:xfrm>
            <a:off x="2181603" y="5468251"/>
            <a:ext cx="1174969" cy="830997"/>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היטלים ומסים על הנכס</a:t>
            </a:r>
          </a:p>
        </p:txBody>
      </p:sp>
      <p:sp>
        <p:nvSpPr>
          <p:cNvPr id="97" name="TextBox 96"/>
          <p:cNvSpPr txBox="1"/>
          <p:nvPr/>
        </p:nvSpPr>
        <p:spPr>
          <a:xfrm>
            <a:off x="1213584" y="4840847"/>
            <a:ext cx="722456" cy="276999"/>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הנדסית</a:t>
            </a:r>
          </a:p>
        </p:txBody>
      </p:sp>
      <p:sp>
        <p:nvSpPr>
          <p:cNvPr id="98" name="Rectangle 97"/>
          <p:cNvSpPr/>
          <p:nvPr/>
        </p:nvSpPr>
        <p:spPr>
          <a:xfrm>
            <a:off x="2402958" y="3855408"/>
            <a:ext cx="1030003" cy="707886"/>
          </a:xfrm>
          <a:prstGeom prst="rect">
            <a:avLst/>
          </a:prstGeom>
          <a:noFill/>
          <a:effectLst/>
        </p:spPr>
        <p:txBody>
          <a:bodyPr wrap="square" lIns="91440" tIns="45720" rIns="91440" bIns="45720">
            <a:noAutofit/>
            <a:sp3d contourW="12700">
              <a:contourClr>
                <a:schemeClr val="tx1"/>
              </a:contourClr>
            </a:sp3d>
          </a:bodyPr>
          <a:lstStyle/>
          <a:p>
            <a:pPr algn="ctr"/>
            <a:r>
              <a:rPr lang="he-IL" sz="2000" b="1" dirty="0" smtClean="0">
                <a:ln w="0"/>
                <a:solidFill>
                  <a:schemeClr val="tx2"/>
                </a:solidFill>
                <a:effectLst>
                  <a:reflection blurRad="6350" stA="53000" endA="300" endPos="35500" dir="5400000" sy="-90000" algn="bl" rotWithShape="0"/>
                </a:effectLst>
                <a:latin typeface="Georgia" pitchFamily="18" charset="0"/>
                <a:cs typeface="Arial" pitchFamily="34" charset="0"/>
              </a:rPr>
              <a:t>מאפייני ה</a:t>
            </a:r>
            <a:r>
              <a:rPr lang="he-IL" sz="2000" b="1" cap="none" spc="0" noProof="0" dirty="0" smtClean="0">
                <a:ln w="0"/>
                <a:solidFill>
                  <a:schemeClr val="tx2"/>
                </a:solidFill>
                <a:effectLst>
                  <a:reflection blurRad="6350" stA="53000" endA="300" endPos="35500" dir="5400000" sy="-90000" algn="bl" rotWithShape="0"/>
                </a:effectLst>
                <a:latin typeface="Georgia" pitchFamily="18" charset="0"/>
                <a:cs typeface="Arial" pitchFamily="34" charset="0"/>
              </a:rPr>
              <a:t>בדיקה</a:t>
            </a:r>
            <a:endParaRPr lang="he-IL" sz="2000" b="1" cap="none" spc="0" dirty="0">
              <a:ln w="0"/>
              <a:solidFill>
                <a:schemeClr val="tx2"/>
              </a:solidFill>
              <a:effectLst>
                <a:reflection blurRad="6350" stA="53000" endA="300" endPos="35500" dir="5400000" sy="-90000" algn="bl" rotWithShape="0"/>
              </a:effectLst>
            </a:endParaRPr>
          </a:p>
        </p:txBody>
      </p:sp>
      <p:sp>
        <p:nvSpPr>
          <p:cNvPr id="99" name="TextBox 98"/>
          <p:cNvSpPr txBox="1"/>
          <p:nvPr/>
        </p:nvSpPr>
        <p:spPr>
          <a:xfrm>
            <a:off x="1096077" y="3699009"/>
            <a:ext cx="651134" cy="276999"/>
          </a:xfrm>
          <a:prstGeom prst="rect">
            <a:avLst/>
          </a:prstGeom>
          <a:noFill/>
          <a:ln>
            <a:noFill/>
          </a:ln>
        </p:spPr>
        <p:txBody>
          <a:bodyPr wrap="square" lIns="0" tIns="0" rIns="0" bIns="0" rtlCol="1">
            <a:spAutoFit/>
          </a:bodyPr>
          <a:lstStyle/>
          <a:p>
            <a:pPr algn="ctr"/>
            <a:r>
              <a:rPr lang="he-IL" sz="180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מיסוי</a:t>
            </a:r>
            <a:endPar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endParaRPr>
          </a:p>
        </p:txBody>
      </p:sp>
      <p:sp>
        <p:nvSpPr>
          <p:cNvPr id="100" name="TextBox 99"/>
          <p:cNvSpPr txBox="1"/>
          <p:nvPr/>
        </p:nvSpPr>
        <p:spPr>
          <a:xfrm>
            <a:off x="1982948" y="2454948"/>
            <a:ext cx="654468" cy="553998"/>
          </a:xfrm>
          <a:prstGeom prst="rect">
            <a:avLst/>
          </a:prstGeom>
          <a:noFill/>
          <a:ln>
            <a:noFill/>
          </a:ln>
        </p:spPr>
        <p:txBody>
          <a:bodyPr wrap="square" lIns="0" tIns="0" rIns="0" bIns="0" rtlCol="1">
            <a:spAutoFit/>
          </a:bodyPr>
          <a:lstStyle/>
          <a:p>
            <a:pPr algn="ctr"/>
            <a:r>
              <a:rPr lang="he-IL" sz="1800" noProof="0" dirty="0" smtClean="0">
                <a:ln w="0"/>
                <a:solidFill>
                  <a:schemeClr val="bg1"/>
                </a:solidFill>
                <a:effectLst>
                  <a:outerShdw blurRad="38100" dist="25400" dir="5400000" algn="ctr" rotWithShape="0">
                    <a:srgbClr val="6E747A">
                      <a:alpha val="43000"/>
                    </a:srgbClr>
                  </a:outerShdw>
                </a:effectLst>
                <a:latin typeface="Georgia" pitchFamily="18" charset="0"/>
                <a:cs typeface="Arial" pitchFamily="34" charset="0"/>
              </a:rPr>
              <a:t>מאפייני הנכס</a:t>
            </a:r>
          </a:p>
        </p:txBody>
      </p:sp>
      <p:sp>
        <p:nvSpPr>
          <p:cNvPr id="101" name="Freeform 25"/>
          <p:cNvSpPr>
            <a:spLocks/>
          </p:cNvSpPr>
          <p:nvPr/>
        </p:nvSpPr>
        <p:spPr bwMode="auto">
          <a:xfrm>
            <a:off x="4286315" y="5960210"/>
            <a:ext cx="2038285" cy="260566"/>
          </a:xfrm>
          <a:custGeom>
            <a:avLst/>
            <a:gdLst>
              <a:gd name="T0" fmla="*/ 2147483647 w 698"/>
              <a:gd name="T1" fmla="*/ 2147483647 h 290"/>
              <a:gd name="T2" fmla="*/ 2147483647 w 698"/>
              <a:gd name="T3" fmla="*/ 2147483647 h 290"/>
              <a:gd name="T4" fmla="*/ 2147483647 w 698"/>
              <a:gd name="T5" fmla="*/ 2147483647 h 290"/>
              <a:gd name="T6" fmla="*/ 2147483647 w 698"/>
              <a:gd name="T7" fmla="*/ 2147483647 h 290"/>
              <a:gd name="T8" fmla="*/ 2147483647 w 698"/>
              <a:gd name="T9" fmla="*/ 2147483647 h 290"/>
              <a:gd name="T10" fmla="*/ 0 w 698"/>
              <a:gd name="T11" fmla="*/ 2147483647 h 290"/>
              <a:gd name="T12" fmla="*/ 2147483647 w 698"/>
              <a:gd name="T13" fmla="*/ 2147483647 h 290"/>
              <a:gd name="T14" fmla="*/ 0 60000 65536"/>
              <a:gd name="T15" fmla="*/ 0 60000 65536"/>
              <a:gd name="T16" fmla="*/ 0 60000 65536"/>
              <a:gd name="T17" fmla="*/ 0 60000 65536"/>
              <a:gd name="T18" fmla="*/ 0 60000 65536"/>
              <a:gd name="T19" fmla="*/ 0 60000 65536"/>
              <a:gd name="T20" fmla="*/ 0 60000 65536"/>
              <a:gd name="T21" fmla="*/ 0 w 698"/>
              <a:gd name="T22" fmla="*/ 0 h 290"/>
              <a:gd name="T23" fmla="*/ 698 w 698"/>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8" h="290">
                <a:moveTo>
                  <a:pt x="542" y="226"/>
                </a:moveTo>
                <a:cubicBezTo>
                  <a:pt x="542" y="258"/>
                  <a:pt x="542" y="290"/>
                  <a:pt x="542" y="290"/>
                </a:cubicBezTo>
                <a:cubicBezTo>
                  <a:pt x="542" y="290"/>
                  <a:pt x="620" y="231"/>
                  <a:pt x="698" y="172"/>
                </a:cubicBezTo>
                <a:cubicBezTo>
                  <a:pt x="698" y="172"/>
                  <a:pt x="620" y="101"/>
                  <a:pt x="543" y="31"/>
                </a:cubicBezTo>
                <a:cubicBezTo>
                  <a:pt x="543" y="31"/>
                  <a:pt x="542" y="64"/>
                  <a:pt x="542" y="98"/>
                </a:cubicBezTo>
                <a:cubicBezTo>
                  <a:pt x="381" y="158"/>
                  <a:pt x="340" y="0"/>
                  <a:pt x="0" y="110"/>
                </a:cubicBezTo>
                <a:cubicBezTo>
                  <a:pt x="327" y="99"/>
                  <a:pt x="210" y="218"/>
                  <a:pt x="542" y="226"/>
                </a:cubicBezTo>
                <a:close/>
              </a:path>
            </a:pathLst>
          </a:custGeom>
          <a:solidFill>
            <a:schemeClr val="accent1"/>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 name="Freeform 25"/>
          <p:cNvSpPr>
            <a:spLocks/>
          </p:cNvSpPr>
          <p:nvPr/>
        </p:nvSpPr>
        <p:spPr bwMode="auto">
          <a:xfrm rot="10800000">
            <a:off x="4561344" y="2523146"/>
            <a:ext cx="2144256" cy="260566"/>
          </a:xfrm>
          <a:custGeom>
            <a:avLst/>
            <a:gdLst>
              <a:gd name="T0" fmla="*/ 2147483647 w 698"/>
              <a:gd name="T1" fmla="*/ 2147483647 h 290"/>
              <a:gd name="T2" fmla="*/ 2147483647 w 698"/>
              <a:gd name="T3" fmla="*/ 2147483647 h 290"/>
              <a:gd name="T4" fmla="*/ 2147483647 w 698"/>
              <a:gd name="T5" fmla="*/ 2147483647 h 290"/>
              <a:gd name="T6" fmla="*/ 2147483647 w 698"/>
              <a:gd name="T7" fmla="*/ 2147483647 h 290"/>
              <a:gd name="T8" fmla="*/ 2147483647 w 698"/>
              <a:gd name="T9" fmla="*/ 2147483647 h 290"/>
              <a:gd name="T10" fmla="*/ 0 w 698"/>
              <a:gd name="T11" fmla="*/ 2147483647 h 290"/>
              <a:gd name="T12" fmla="*/ 2147483647 w 698"/>
              <a:gd name="T13" fmla="*/ 2147483647 h 290"/>
              <a:gd name="T14" fmla="*/ 0 60000 65536"/>
              <a:gd name="T15" fmla="*/ 0 60000 65536"/>
              <a:gd name="T16" fmla="*/ 0 60000 65536"/>
              <a:gd name="T17" fmla="*/ 0 60000 65536"/>
              <a:gd name="T18" fmla="*/ 0 60000 65536"/>
              <a:gd name="T19" fmla="*/ 0 60000 65536"/>
              <a:gd name="T20" fmla="*/ 0 60000 65536"/>
              <a:gd name="T21" fmla="*/ 0 w 698"/>
              <a:gd name="T22" fmla="*/ 0 h 290"/>
              <a:gd name="T23" fmla="*/ 698 w 698"/>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8" h="290">
                <a:moveTo>
                  <a:pt x="542" y="226"/>
                </a:moveTo>
                <a:cubicBezTo>
                  <a:pt x="542" y="258"/>
                  <a:pt x="542" y="290"/>
                  <a:pt x="542" y="290"/>
                </a:cubicBezTo>
                <a:cubicBezTo>
                  <a:pt x="542" y="290"/>
                  <a:pt x="620" y="231"/>
                  <a:pt x="698" y="172"/>
                </a:cubicBezTo>
                <a:cubicBezTo>
                  <a:pt x="698" y="172"/>
                  <a:pt x="620" y="101"/>
                  <a:pt x="543" y="31"/>
                </a:cubicBezTo>
                <a:cubicBezTo>
                  <a:pt x="543" y="31"/>
                  <a:pt x="542" y="64"/>
                  <a:pt x="542" y="98"/>
                </a:cubicBezTo>
                <a:cubicBezTo>
                  <a:pt x="381" y="158"/>
                  <a:pt x="340" y="0"/>
                  <a:pt x="0" y="110"/>
                </a:cubicBezTo>
                <a:cubicBezTo>
                  <a:pt x="327" y="99"/>
                  <a:pt x="210" y="218"/>
                  <a:pt x="542" y="226"/>
                </a:cubicBezTo>
                <a:close/>
              </a:path>
            </a:pathLst>
          </a:custGeom>
          <a:solidFill>
            <a:schemeClr val="accent1"/>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aphicFrame>
        <p:nvGraphicFramePr>
          <p:cNvPr id="103" name="Diagram 102"/>
          <p:cNvGraphicFramePr/>
          <p:nvPr>
            <p:extLst>
              <p:ext uri="{D42A27DB-BD31-4B8C-83A1-F6EECF244321}">
                <p14:modId xmlns:p14="http://schemas.microsoft.com/office/powerpoint/2010/main" val="2369448523"/>
              </p:ext>
            </p:extLst>
          </p:nvPr>
        </p:nvGraphicFramePr>
        <p:xfrm>
          <a:off x="5105400" y="2250369"/>
          <a:ext cx="4679275" cy="3766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4" name="Oval 103"/>
          <p:cNvSpPr/>
          <p:nvPr/>
        </p:nvSpPr>
        <p:spPr>
          <a:xfrm>
            <a:off x="2348348" y="3710382"/>
            <a:ext cx="1260000" cy="1260000"/>
          </a:xfrm>
          <a:prstGeom prst="ellipse">
            <a:avLst/>
          </a:prstGeom>
          <a:solidFill>
            <a:schemeClr val="bg1"/>
          </a:solidFill>
          <a:ln w="25400">
            <a:solidFill>
              <a:schemeClr val="bg1"/>
            </a:solidFill>
          </a:ln>
        </p:spPr>
        <p:txBody>
          <a:bodyPr vert="horz" wrap="square" lIns="91440" tIns="45720" rIns="91440" bIns="45720" rtlCol="0" anchor="ctr">
            <a:noAutofit/>
          </a:bodyPr>
          <a:lstStyle/>
          <a:p>
            <a:pPr algn="ctr"/>
            <a:r>
              <a:rPr lang="he-IL" sz="1800" dirty="0" smtClean="0">
                <a:solidFill>
                  <a:schemeClr val="tx2"/>
                </a:solidFill>
              </a:rPr>
              <a:t>מאפייני הבדיקה</a:t>
            </a:r>
          </a:p>
        </p:txBody>
      </p:sp>
    </p:spTree>
    <p:custDataLst>
      <p:tags r:id="rId1"/>
    </p:custDataLst>
    <p:extLst>
      <p:ext uri="{BB962C8B-B14F-4D97-AF65-F5344CB8AC3E}">
        <p14:creationId xmlns:p14="http://schemas.microsoft.com/office/powerpoint/2010/main" val="240934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9</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הערכת שווי נכסים</a:t>
            </a:r>
            <a:br>
              <a:rPr lang="he-IL" sz="2400" dirty="0" smtClean="0"/>
            </a:br>
            <a:r>
              <a:rPr lang="he-IL" sz="2000" dirty="0" smtClean="0"/>
              <a:t>שמאות</a:t>
            </a:r>
            <a:endParaRPr lang="he-IL" sz="2400" dirty="0"/>
          </a:p>
        </p:txBody>
      </p:sp>
      <p:sp>
        <p:nvSpPr>
          <p:cNvPr id="76" name="Rectangle 75"/>
          <p:cNvSpPr/>
          <p:nvPr/>
        </p:nvSpPr>
        <p:spPr>
          <a:xfrm>
            <a:off x="1716832" y="4232668"/>
            <a:ext cx="5486401" cy="1310266"/>
          </a:xfrm>
          <a:prstGeom prst="rect">
            <a:avLst/>
          </a:prstGeom>
          <a:noFill/>
          <a:ln w="25400">
            <a:solidFill>
              <a:schemeClr val="accent5"/>
            </a:solidFill>
            <a:prstDash val="dash"/>
          </a:ln>
        </p:spPr>
        <p:txBody>
          <a:bodyPr vert="horz" wrap="square" lIns="91440" tIns="45720" rIns="91440" bIns="45720" rtlCol="0" anchor="ctr">
            <a:noAutofit/>
          </a:bodyPr>
          <a:lstStyle/>
          <a:p>
            <a:pPr algn="ctr"/>
            <a:endParaRPr lang="he-IL" dirty="0" smtClean="0"/>
          </a:p>
        </p:txBody>
      </p:sp>
      <p:sp>
        <p:nvSpPr>
          <p:cNvPr id="77" name="Rectangle 76"/>
          <p:cNvSpPr/>
          <p:nvPr/>
        </p:nvSpPr>
        <p:spPr>
          <a:xfrm>
            <a:off x="1716832" y="3134678"/>
            <a:ext cx="5486401" cy="1029110"/>
          </a:xfrm>
          <a:prstGeom prst="rect">
            <a:avLst/>
          </a:prstGeom>
          <a:noFill/>
          <a:ln w="25400">
            <a:solidFill>
              <a:schemeClr val="accent5"/>
            </a:solidFill>
            <a:prstDash val="dash"/>
          </a:ln>
        </p:spPr>
        <p:txBody>
          <a:bodyPr vert="horz" wrap="square" lIns="91440" tIns="45720" rIns="91440" bIns="45720" rtlCol="0" anchor="ctr">
            <a:noAutofit/>
          </a:bodyPr>
          <a:lstStyle/>
          <a:p>
            <a:pPr algn="ctr"/>
            <a:endParaRPr lang="he-IL" dirty="0" smtClean="0"/>
          </a:p>
        </p:txBody>
      </p:sp>
      <p:sp>
        <p:nvSpPr>
          <p:cNvPr id="78" name="Rectangle 77"/>
          <p:cNvSpPr/>
          <p:nvPr/>
        </p:nvSpPr>
        <p:spPr>
          <a:xfrm>
            <a:off x="1716832" y="5630023"/>
            <a:ext cx="5486401" cy="1287223"/>
          </a:xfrm>
          <a:prstGeom prst="rect">
            <a:avLst/>
          </a:prstGeom>
          <a:noFill/>
          <a:ln w="25400">
            <a:solidFill>
              <a:schemeClr val="accent5"/>
            </a:solidFill>
            <a:prstDash val="dash"/>
          </a:ln>
        </p:spPr>
        <p:txBody>
          <a:bodyPr vert="horz" wrap="square" lIns="91440" tIns="45720" rIns="91440" bIns="45720" rtlCol="0" anchor="ctr">
            <a:noAutofit/>
          </a:bodyPr>
          <a:lstStyle/>
          <a:p>
            <a:pPr algn="ctr"/>
            <a:endParaRPr lang="he-IL" dirty="0" smtClean="0"/>
          </a:p>
        </p:txBody>
      </p:sp>
      <p:graphicFrame>
        <p:nvGraphicFramePr>
          <p:cNvPr id="79" name="Diagram 78"/>
          <p:cNvGraphicFramePr/>
          <p:nvPr>
            <p:extLst>
              <p:ext uri="{D42A27DB-BD31-4B8C-83A1-F6EECF244321}">
                <p14:modId xmlns:p14="http://schemas.microsoft.com/office/powerpoint/2010/main" val="957577991"/>
              </p:ext>
            </p:extLst>
          </p:nvPr>
        </p:nvGraphicFramePr>
        <p:xfrm>
          <a:off x="1944762" y="573832"/>
          <a:ext cx="5049967" cy="3094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0" name="Rectangle 17"/>
          <p:cNvSpPr>
            <a:spLocks noChangeArrowheads="1"/>
          </p:cNvSpPr>
          <p:nvPr/>
        </p:nvSpPr>
        <p:spPr bwMode="auto">
          <a:xfrm>
            <a:off x="1872167" y="3232226"/>
            <a:ext cx="1510843" cy="836107"/>
          </a:xfrm>
          <a:prstGeom prst="rect">
            <a:avLst/>
          </a:prstGeom>
          <a:solidFill>
            <a:schemeClr val="accent4"/>
          </a:solidFill>
          <a:ln w="6350">
            <a:solidFill>
              <a:schemeClr val="accent4"/>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kern="0" dirty="0" smtClean="0">
                <a:solidFill>
                  <a:srgbClr val="FFFFFF"/>
                </a:solidFill>
                <a:latin typeface="Georgia"/>
              </a:rPr>
              <a:t>עקרון התחלופה - שווי  של נכס בעל מאפיינים דומים ותועלת זהה</a:t>
            </a:r>
            <a:endParaRPr lang="he-IL" sz="1400" b="1" kern="0" dirty="0">
              <a:solidFill>
                <a:srgbClr val="FFFFFF"/>
              </a:solidFill>
              <a:latin typeface="Georgia"/>
            </a:endParaRPr>
          </a:p>
        </p:txBody>
      </p:sp>
      <p:sp>
        <p:nvSpPr>
          <p:cNvPr id="81" name="Rectangle 19"/>
          <p:cNvSpPr>
            <a:spLocks noChangeArrowheads="1"/>
          </p:cNvSpPr>
          <p:nvPr/>
        </p:nvSpPr>
        <p:spPr bwMode="auto">
          <a:xfrm>
            <a:off x="1869468" y="6189875"/>
            <a:ext cx="1510843" cy="586196"/>
          </a:xfrm>
          <a:prstGeom prst="rect">
            <a:avLst/>
          </a:prstGeom>
          <a:solidFill>
            <a:schemeClr val="accent4"/>
          </a:solidFill>
          <a:ln w="6350">
            <a:solidFill>
              <a:schemeClr val="accent4"/>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פשוטה לביצוע אך  קיים קושי באיתור מידע</a:t>
            </a:r>
            <a:endParaRPr lang="he-IL" sz="1400" b="1" dirty="0">
              <a:solidFill>
                <a:srgbClr val="FFFFFF"/>
              </a:solidFill>
              <a:latin typeface="Georgia"/>
            </a:endParaRPr>
          </a:p>
        </p:txBody>
      </p:sp>
      <p:sp>
        <p:nvSpPr>
          <p:cNvPr id="82" name="Rectangle 16"/>
          <p:cNvSpPr>
            <a:spLocks noChangeArrowheads="1"/>
          </p:cNvSpPr>
          <p:nvPr/>
        </p:nvSpPr>
        <p:spPr bwMode="auto">
          <a:xfrm>
            <a:off x="5483886" y="5702618"/>
            <a:ext cx="1510843" cy="483651"/>
          </a:xfrm>
          <a:prstGeom prst="rect">
            <a:avLst/>
          </a:prstGeom>
          <a:solidFill>
            <a:schemeClr val="tx2"/>
          </a:solidFill>
          <a:ln w="6350">
            <a:solidFill>
              <a:schemeClr val="accent1"/>
            </a:solidFill>
            <a:miter lim="800000"/>
            <a:headEnd/>
            <a:tailEnd/>
          </a:ln>
        </p:spPr>
        <p:txBody>
          <a:bodyPr lIns="54000" tIns="54000" rIns="54000" bIns="54000" anchor="ctr" anchorCtr="1"/>
          <a:lstStyle/>
          <a:p>
            <a:pPr algn="ctr" defTabSz="1042555" rtl="1">
              <a:spcAft>
                <a:spcPts val="600"/>
              </a:spcAft>
              <a:defRPr/>
            </a:pPr>
            <a:r>
              <a:rPr lang="he-IL" sz="1400" b="1" dirty="0" smtClean="0">
                <a:solidFill>
                  <a:srgbClr val="FFFFFF"/>
                </a:solidFill>
                <a:latin typeface="Georgia"/>
              </a:rPr>
              <a:t>שווי המקרקעין ולא שווי פעילות עסקית</a:t>
            </a:r>
            <a:endParaRPr lang="he-IL" sz="1400" b="1" dirty="0">
              <a:solidFill>
                <a:srgbClr val="FFFFFF"/>
              </a:solidFill>
              <a:latin typeface="Georgia"/>
            </a:endParaRPr>
          </a:p>
        </p:txBody>
      </p:sp>
      <p:sp>
        <p:nvSpPr>
          <p:cNvPr id="83" name="Rectangle 17"/>
          <p:cNvSpPr>
            <a:spLocks noChangeArrowheads="1"/>
          </p:cNvSpPr>
          <p:nvPr/>
        </p:nvSpPr>
        <p:spPr bwMode="auto">
          <a:xfrm>
            <a:off x="5483886" y="6333445"/>
            <a:ext cx="1510843" cy="430749"/>
          </a:xfrm>
          <a:prstGeom prst="rect">
            <a:avLst/>
          </a:prstGeom>
          <a:solidFill>
            <a:schemeClr val="tx2"/>
          </a:solidFill>
          <a:ln w="6350">
            <a:solidFill>
              <a:schemeClr val="accent1"/>
            </a:solidFill>
            <a:miter lim="800000"/>
            <a:headEnd/>
            <a:tailEnd/>
          </a:ln>
        </p:spPr>
        <p:txBody>
          <a:bodyPr lIns="54000" tIns="54000" rIns="54000" bIns="54000" anchor="ctr" anchorCtr="1"/>
          <a:lstStyle/>
          <a:p>
            <a:pPr algn="ctr" defTabSz="1042555">
              <a:spcAft>
                <a:spcPts val="600"/>
              </a:spcAft>
              <a:defRPr/>
            </a:pPr>
            <a:r>
              <a:rPr lang="he-IL" sz="1400" b="1" dirty="0" smtClean="0">
                <a:solidFill>
                  <a:srgbClr val="FFFFFF"/>
                </a:solidFill>
                <a:latin typeface="Georgia"/>
              </a:rPr>
              <a:t>תוחלת מימוש פוטנציאל</a:t>
            </a:r>
            <a:endParaRPr lang="he-IL" sz="1400" b="1" dirty="0">
              <a:solidFill>
                <a:srgbClr val="FFFFFF"/>
              </a:solidFill>
              <a:latin typeface="Georgia"/>
            </a:endParaRPr>
          </a:p>
        </p:txBody>
      </p:sp>
      <p:sp>
        <p:nvSpPr>
          <p:cNvPr id="84" name="Rectangle 18"/>
          <p:cNvSpPr>
            <a:spLocks noChangeArrowheads="1"/>
          </p:cNvSpPr>
          <p:nvPr/>
        </p:nvSpPr>
        <p:spPr bwMode="auto">
          <a:xfrm>
            <a:off x="5456678" y="5078536"/>
            <a:ext cx="1510843" cy="407452"/>
          </a:xfrm>
          <a:prstGeom prst="rect">
            <a:avLst/>
          </a:prstGeom>
          <a:solidFill>
            <a:schemeClr val="tx2"/>
          </a:solidFill>
          <a:ln w="6350">
            <a:solidFill>
              <a:schemeClr val="accent1"/>
            </a:solidFill>
            <a:miter lim="800000"/>
            <a:headEnd/>
            <a:tailEnd/>
          </a:ln>
        </p:spPr>
        <p:txBody>
          <a:bodyPr lIns="54000" tIns="54000" rIns="54000" bIns="54000" anchor="ctr" anchorCtr="1"/>
          <a:lstStyle/>
          <a:p>
            <a:pPr lvl="0" algn="ctr" defTabSz="762000" eaLnBrk="0" hangingPunct="0">
              <a:spcBef>
                <a:spcPct val="50000"/>
              </a:spcBef>
              <a:buClr>
                <a:srgbClr val="00279F"/>
              </a:buClr>
              <a:buSzPct val="85000"/>
              <a:defRPr/>
            </a:pPr>
            <a:r>
              <a:rPr lang="he-IL" sz="1400" b="1" dirty="0" smtClean="0">
                <a:solidFill>
                  <a:srgbClr val="FFFFFF"/>
                </a:solidFill>
                <a:latin typeface="Georgia"/>
              </a:rPr>
              <a:t>פחת, אי נזילות ויזמות</a:t>
            </a:r>
            <a:endParaRPr kumimoji="0" lang="he-IL" sz="1400" b="1" i="0" u="none" strike="noStrike" kern="0" cap="none" spc="0" normalizeH="0" baseline="0" noProof="0" dirty="0" smtClean="0">
              <a:ln>
                <a:noFill/>
              </a:ln>
              <a:solidFill>
                <a:schemeClr val="bg2"/>
              </a:solidFill>
              <a:effectLst/>
              <a:uLnTx/>
              <a:uFillTx/>
              <a:latin typeface="+mj-lt"/>
            </a:endParaRPr>
          </a:p>
        </p:txBody>
      </p:sp>
      <p:sp>
        <p:nvSpPr>
          <p:cNvPr id="85" name="Rectangle 20"/>
          <p:cNvSpPr>
            <a:spLocks noChangeArrowheads="1"/>
          </p:cNvSpPr>
          <p:nvPr/>
        </p:nvSpPr>
        <p:spPr bwMode="auto">
          <a:xfrm>
            <a:off x="5466178" y="4701334"/>
            <a:ext cx="1510843" cy="336994"/>
          </a:xfrm>
          <a:prstGeom prst="rect">
            <a:avLst/>
          </a:prstGeom>
          <a:solidFill>
            <a:schemeClr val="tx2"/>
          </a:solidFill>
          <a:ln w="6350">
            <a:solidFill>
              <a:schemeClr val="accent1"/>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מחיר הון</a:t>
            </a:r>
            <a:endParaRPr lang="he-IL" sz="1400" b="1" dirty="0">
              <a:solidFill>
                <a:srgbClr val="FFFFFF"/>
              </a:solidFill>
              <a:latin typeface="Georgia"/>
            </a:endParaRPr>
          </a:p>
        </p:txBody>
      </p:sp>
      <p:sp>
        <p:nvSpPr>
          <p:cNvPr id="105" name="Rectangle 21"/>
          <p:cNvSpPr>
            <a:spLocks noChangeArrowheads="1"/>
          </p:cNvSpPr>
          <p:nvPr/>
        </p:nvSpPr>
        <p:spPr bwMode="auto">
          <a:xfrm>
            <a:off x="5480191" y="3222207"/>
            <a:ext cx="1463817" cy="869286"/>
          </a:xfrm>
          <a:prstGeom prst="rect">
            <a:avLst/>
          </a:prstGeom>
          <a:solidFill>
            <a:schemeClr val="tx2"/>
          </a:solidFill>
          <a:ln w="6350">
            <a:solidFill>
              <a:schemeClr val="accent1"/>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עיניים כלכליות - ערך נוכחי של הנאות עתידיות</a:t>
            </a:r>
            <a:endParaRPr lang="he-IL" sz="1400" b="1" dirty="0">
              <a:solidFill>
                <a:srgbClr val="FFFFFF"/>
              </a:solidFill>
              <a:latin typeface="Georgia"/>
            </a:endParaRPr>
          </a:p>
        </p:txBody>
      </p:sp>
      <p:sp>
        <p:nvSpPr>
          <p:cNvPr id="106" name="Rectangle 16"/>
          <p:cNvSpPr>
            <a:spLocks noChangeArrowheads="1"/>
          </p:cNvSpPr>
          <p:nvPr/>
        </p:nvSpPr>
        <p:spPr bwMode="auto">
          <a:xfrm>
            <a:off x="3657230" y="3687333"/>
            <a:ext cx="1510843" cy="430748"/>
          </a:xfrm>
          <a:prstGeom prst="rect">
            <a:avLst/>
          </a:prstGeom>
          <a:solidFill>
            <a:schemeClr val="accent5"/>
          </a:solidFill>
          <a:ln w="6350">
            <a:solidFill>
              <a:schemeClr val="accent5"/>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גישת השווי השיורי</a:t>
            </a:r>
            <a:endParaRPr lang="he-IL" sz="1400" b="1" dirty="0">
              <a:solidFill>
                <a:srgbClr val="FFFFFF"/>
              </a:solidFill>
              <a:latin typeface="Georgia"/>
            </a:endParaRPr>
          </a:p>
        </p:txBody>
      </p:sp>
      <p:sp>
        <p:nvSpPr>
          <p:cNvPr id="107" name="Rectangle 17"/>
          <p:cNvSpPr>
            <a:spLocks noChangeArrowheads="1"/>
          </p:cNvSpPr>
          <p:nvPr/>
        </p:nvSpPr>
        <p:spPr bwMode="auto">
          <a:xfrm>
            <a:off x="3657230" y="4920280"/>
            <a:ext cx="1510843" cy="551877"/>
          </a:xfrm>
          <a:prstGeom prst="rect">
            <a:avLst/>
          </a:prstGeom>
          <a:solidFill>
            <a:schemeClr val="accent5"/>
          </a:solidFill>
          <a:ln w="6350">
            <a:solidFill>
              <a:schemeClr val="accent5"/>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פחת סביבתי</a:t>
            </a:r>
            <a:endParaRPr lang="he-IL" sz="1400" b="1" dirty="0">
              <a:solidFill>
                <a:srgbClr val="FFFFFF"/>
              </a:solidFill>
              <a:latin typeface="Georgia"/>
            </a:endParaRPr>
          </a:p>
        </p:txBody>
      </p:sp>
      <p:sp>
        <p:nvSpPr>
          <p:cNvPr id="108" name="Rectangle 18"/>
          <p:cNvSpPr>
            <a:spLocks noChangeArrowheads="1"/>
          </p:cNvSpPr>
          <p:nvPr/>
        </p:nvSpPr>
        <p:spPr bwMode="auto">
          <a:xfrm>
            <a:off x="3657230" y="3180384"/>
            <a:ext cx="1510843" cy="430749"/>
          </a:xfrm>
          <a:prstGeom prst="rect">
            <a:avLst/>
          </a:prstGeom>
          <a:solidFill>
            <a:schemeClr val="accent5"/>
          </a:solidFill>
          <a:ln w="6350">
            <a:solidFill>
              <a:schemeClr val="accent5"/>
            </a:solidFill>
            <a:miter lim="800000"/>
            <a:headEnd/>
            <a:tailEnd/>
          </a:ln>
        </p:spPr>
        <p:txBody>
          <a:bodyPr lIns="54000" tIns="54000" rIns="54000" bIns="54000" anchor="ctr" anchorCtr="1"/>
          <a:lstStyle/>
          <a:p>
            <a:pPr algn="ctr" defTabSz="762000" rtl="1" eaLnBrk="0" hangingPunct="0">
              <a:spcBef>
                <a:spcPct val="50000"/>
              </a:spcBef>
              <a:buClr>
                <a:srgbClr val="00279F"/>
              </a:buClr>
              <a:buSzPct val="85000"/>
              <a:defRPr/>
            </a:pPr>
            <a:r>
              <a:rPr lang="he-IL" sz="1400" b="1" kern="0" dirty="0" smtClean="0">
                <a:solidFill>
                  <a:srgbClr val="FFFFFF"/>
                </a:solidFill>
                <a:latin typeface="Georgia"/>
              </a:rPr>
              <a:t>שווי מרכיבים - קרקע, מבנה ויזמות</a:t>
            </a:r>
            <a:endParaRPr lang="he-IL" sz="1400" b="1" kern="0" dirty="0">
              <a:solidFill>
                <a:srgbClr val="FFFFFF"/>
              </a:solidFill>
              <a:latin typeface="Georgia"/>
            </a:endParaRPr>
          </a:p>
        </p:txBody>
      </p:sp>
      <p:sp>
        <p:nvSpPr>
          <p:cNvPr id="109" name="Rectangle 19"/>
          <p:cNvSpPr>
            <a:spLocks noChangeArrowheads="1"/>
          </p:cNvSpPr>
          <p:nvPr/>
        </p:nvSpPr>
        <p:spPr bwMode="auto">
          <a:xfrm>
            <a:off x="3657230" y="4281101"/>
            <a:ext cx="1510843" cy="552090"/>
          </a:xfrm>
          <a:prstGeom prst="rect">
            <a:avLst/>
          </a:prstGeom>
          <a:solidFill>
            <a:schemeClr val="accent5"/>
          </a:solidFill>
          <a:ln w="6350">
            <a:solidFill>
              <a:schemeClr val="accent5"/>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פחת תכנוני</a:t>
            </a:r>
            <a:endParaRPr lang="he-IL" sz="1400" b="1" dirty="0">
              <a:solidFill>
                <a:srgbClr val="FFFFFF"/>
              </a:solidFill>
              <a:latin typeface="Georgia"/>
            </a:endParaRPr>
          </a:p>
        </p:txBody>
      </p:sp>
      <p:sp>
        <p:nvSpPr>
          <p:cNvPr id="110" name="Rectangle 20"/>
          <p:cNvSpPr>
            <a:spLocks noChangeArrowheads="1"/>
          </p:cNvSpPr>
          <p:nvPr/>
        </p:nvSpPr>
        <p:spPr bwMode="auto">
          <a:xfrm>
            <a:off x="3665185" y="5918835"/>
            <a:ext cx="1510843" cy="631661"/>
          </a:xfrm>
          <a:prstGeom prst="rect">
            <a:avLst/>
          </a:prstGeom>
          <a:solidFill>
            <a:schemeClr val="accent5"/>
          </a:solidFill>
          <a:ln w="6350">
            <a:solidFill>
              <a:schemeClr val="accent5"/>
            </a:solidFill>
            <a:miter lim="800000"/>
            <a:headEnd/>
            <a:tailEnd/>
          </a:ln>
        </p:spPr>
        <p:txBody>
          <a:bodyPr lIns="54000" tIns="54000" rIns="54000" bIns="54000" anchor="ctr" anchorCtr="1"/>
          <a:lstStyle/>
          <a:p>
            <a:pPr marL="0" marR="0" lvl="0" indent="0" algn="ctr" defTabSz="762000" eaLnBrk="0" fontAlgn="auto" latinLnBrk="0" hangingPunct="0">
              <a:lnSpc>
                <a:spcPct val="100000"/>
              </a:lnSpc>
              <a:spcBef>
                <a:spcPct val="50000"/>
              </a:spcBef>
              <a:spcAft>
                <a:spcPts val="0"/>
              </a:spcAft>
              <a:buClr>
                <a:srgbClr val="00279F"/>
              </a:buClr>
              <a:buSzPct val="85000"/>
              <a:buFont typeface="Wingdings" pitchFamily="2" charset="2"/>
              <a:buNone/>
              <a:tabLst/>
              <a:defRPr/>
            </a:pPr>
            <a:r>
              <a:rPr lang="he-IL" sz="1400" b="1" kern="0" noProof="0" dirty="0" smtClean="0">
                <a:solidFill>
                  <a:schemeClr val="bg2"/>
                </a:solidFill>
                <a:latin typeface="+mj-lt"/>
              </a:rPr>
              <a:t>שימושית כשיש פערי מידע</a:t>
            </a:r>
            <a:endParaRPr kumimoji="0" lang="he-IL" sz="1400" b="1" i="0" u="none" strike="noStrike" kern="0" cap="none" spc="0" normalizeH="0" baseline="0" noProof="0" dirty="0" smtClean="0">
              <a:ln>
                <a:noFill/>
              </a:ln>
              <a:solidFill>
                <a:schemeClr val="bg2"/>
              </a:solidFill>
              <a:effectLst/>
              <a:uLnTx/>
              <a:uFillTx/>
              <a:latin typeface="+mj-lt"/>
            </a:endParaRPr>
          </a:p>
        </p:txBody>
      </p:sp>
      <p:sp>
        <p:nvSpPr>
          <p:cNvPr id="111" name="Rectangle 19"/>
          <p:cNvSpPr>
            <a:spLocks noChangeArrowheads="1"/>
          </p:cNvSpPr>
          <p:nvPr/>
        </p:nvSpPr>
        <p:spPr bwMode="auto">
          <a:xfrm>
            <a:off x="1869468" y="5706223"/>
            <a:ext cx="1510843" cy="430748"/>
          </a:xfrm>
          <a:prstGeom prst="rect">
            <a:avLst/>
          </a:prstGeom>
          <a:solidFill>
            <a:schemeClr val="accent4"/>
          </a:solidFill>
          <a:ln w="6350">
            <a:solidFill>
              <a:schemeClr val="accent4"/>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kern="0" dirty="0" smtClean="0">
                <a:solidFill>
                  <a:srgbClr val="FFFFFF"/>
                </a:solidFill>
                <a:latin typeface="Georgia"/>
              </a:rPr>
              <a:t>אמינה וקבילה בבימ"ש</a:t>
            </a:r>
            <a:endParaRPr lang="he-IL" sz="1400" b="1" kern="0" dirty="0">
              <a:solidFill>
                <a:srgbClr val="FFFFFF"/>
              </a:solidFill>
              <a:latin typeface="Georgia"/>
            </a:endParaRPr>
          </a:p>
        </p:txBody>
      </p:sp>
      <p:sp>
        <p:nvSpPr>
          <p:cNvPr id="112" name="Rectangle 19"/>
          <p:cNvSpPr>
            <a:spLocks noChangeArrowheads="1"/>
          </p:cNvSpPr>
          <p:nvPr/>
        </p:nvSpPr>
        <p:spPr bwMode="auto">
          <a:xfrm>
            <a:off x="1872167" y="4647788"/>
            <a:ext cx="1510843" cy="430748"/>
          </a:xfrm>
          <a:prstGeom prst="rect">
            <a:avLst/>
          </a:prstGeom>
          <a:solidFill>
            <a:schemeClr val="accent4"/>
          </a:solidFill>
          <a:ln w="6350">
            <a:solidFill>
              <a:schemeClr val="accent4"/>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גורם ומקדם התאמה</a:t>
            </a:r>
            <a:endParaRPr lang="he-IL" sz="1400" b="1" dirty="0">
              <a:solidFill>
                <a:srgbClr val="FFFFFF"/>
              </a:solidFill>
              <a:latin typeface="Georgia"/>
            </a:endParaRPr>
          </a:p>
        </p:txBody>
      </p:sp>
      <p:sp>
        <p:nvSpPr>
          <p:cNvPr id="113" name="TextBox 112"/>
          <p:cNvSpPr txBox="1"/>
          <p:nvPr/>
        </p:nvSpPr>
        <p:spPr>
          <a:xfrm>
            <a:off x="7508034" y="4661535"/>
            <a:ext cx="1533155" cy="492443"/>
          </a:xfrm>
          <a:prstGeom prst="rect">
            <a:avLst/>
          </a:prstGeom>
          <a:noFill/>
          <a:ln>
            <a:noFill/>
          </a:ln>
        </p:spPr>
        <p:txBody>
          <a:bodyPr wrap="square" lIns="0" tIns="0" rIns="0" bIns="0" rtlCol="1">
            <a:spAutoFit/>
          </a:bodyPr>
          <a:lstStyle/>
          <a:p>
            <a:pPr algn="ctr"/>
            <a:r>
              <a:rPr lang="he-IL" sz="3200" noProof="0" dirty="0" smtClean="0">
                <a:solidFill>
                  <a:schemeClr val="tx2"/>
                </a:solidFill>
                <a:latin typeface="Georgia" pitchFamily="18" charset="0"/>
                <a:cs typeface="Arial" pitchFamily="34" charset="0"/>
              </a:rPr>
              <a:t>פרמטרים</a:t>
            </a:r>
          </a:p>
        </p:txBody>
      </p:sp>
      <p:sp>
        <p:nvSpPr>
          <p:cNvPr id="114" name="TextBox 113"/>
          <p:cNvSpPr txBox="1"/>
          <p:nvPr/>
        </p:nvSpPr>
        <p:spPr>
          <a:xfrm>
            <a:off x="7508034" y="5918835"/>
            <a:ext cx="1533155" cy="492443"/>
          </a:xfrm>
          <a:prstGeom prst="rect">
            <a:avLst/>
          </a:prstGeom>
          <a:noFill/>
          <a:ln>
            <a:noFill/>
          </a:ln>
        </p:spPr>
        <p:txBody>
          <a:bodyPr wrap="square" lIns="0" tIns="0" rIns="0" bIns="0" rtlCol="1">
            <a:spAutoFit/>
          </a:bodyPr>
          <a:lstStyle/>
          <a:p>
            <a:pPr algn="ctr"/>
            <a:r>
              <a:rPr lang="he-IL" sz="3200" noProof="0" dirty="0" smtClean="0">
                <a:solidFill>
                  <a:schemeClr val="tx2"/>
                </a:solidFill>
                <a:latin typeface="Georgia" pitchFamily="18" charset="0"/>
                <a:cs typeface="Arial" pitchFamily="34" charset="0"/>
              </a:rPr>
              <a:t>תועלות</a:t>
            </a:r>
          </a:p>
        </p:txBody>
      </p:sp>
      <p:sp>
        <p:nvSpPr>
          <p:cNvPr id="115" name="TextBox 114"/>
          <p:cNvSpPr txBox="1"/>
          <p:nvPr/>
        </p:nvSpPr>
        <p:spPr>
          <a:xfrm>
            <a:off x="7508034" y="3404235"/>
            <a:ext cx="1533155" cy="492443"/>
          </a:xfrm>
          <a:prstGeom prst="rect">
            <a:avLst/>
          </a:prstGeom>
          <a:noFill/>
          <a:ln>
            <a:noFill/>
          </a:ln>
        </p:spPr>
        <p:txBody>
          <a:bodyPr wrap="square" lIns="0" tIns="0" rIns="0" bIns="0" rtlCol="1">
            <a:spAutoFit/>
          </a:bodyPr>
          <a:lstStyle/>
          <a:p>
            <a:pPr algn="ctr"/>
            <a:r>
              <a:rPr lang="he-IL" sz="3200" noProof="0" dirty="0" smtClean="0">
                <a:solidFill>
                  <a:schemeClr val="tx2"/>
                </a:solidFill>
                <a:latin typeface="Georgia" pitchFamily="18" charset="0"/>
                <a:cs typeface="Arial" pitchFamily="34" charset="0"/>
              </a:rPr>
              <a:t>עקרונות</a:t>
            </a:r>
          </a:p>
        </p:txBody>
      </p:sp>
      <p:sp>
        <p:nvSpPr>
          <p:cNvPr id="116" name="Rectangle 20"/>
          <p:cNvSpPr>
            <a:spLocks noChangeArrowheads="1"/>
          </p:cNvSpPr>
          <p:nvPr/>
        </p:nvSpPr>
        <p:spPr bwMode="auto">
          <a:xfrm>
            <a:off x="5466178" y="4289443"/>
            <a:ext cx="1510843" cy="376287"/>
          </a:xfrm>
          <a:prstGeom prst="rect">
            <a:avLst/>
          </a:prstGeom>
          <a:solidFill>
            <a:schemeClr val="tx2"/>
          </a:solidFill>
          <a:ln w="6350">
            <a:solidFill>
              <a:schemeClr val="accent1"/>
            </a:solidFill>
            <a:miter lim="800000"/>
            <a:headEnd/>
            <a:tailEnd/>
          </a:ln>
        </p:spPr>
        <p:txBody>
          <a:bodyPr lIns="54000" tIns="54000" rIns="54000" bIns="54000" anchor="ctr" anchorCtr="1"/>
          <a:lstStyle/>
          <a:p>
            <a:pPr algn="ctr" defTabSz="762000" eaLnBrk="0" hangingPunct="0">
              <a:spcBef>
                <a:spcPct val="50000"/>
              </a:spcBef>
              <a:buClr>
                <a:srgbClr val="00279F"/>
              </a:buClr>
              <a:buSzPct val="85000"/>
              <a:defRPr/>
            </a:pPr>
            <a:r>
              <a:rPr lang="he-IL" sz="1400" b="1" dirty="0" smtClean="0">
                <a:solidFill>
                  <a:srgbClr val="FFFFFF"/>
                </a:solidFill>
                <a:latin typeface="Georgia"/>
              </a:rPr>
              <a:t>הכנסות מהשכרה ומימוש</a:t>
            </a:r>
            <a:endParaRPr lang="he-IL" sz="1400" b="1" dirty="0">
              <a:solidFill>
                <a:srgbClr val="FFFFFF"/>
              </a:solidFill>
              <a:latin typeface="Georgia"/>
            </a:endParaRPr>
          </a:p>
        </p:txBody>
      </p:sp>
    </p:spTree>
    <p:custDataLst>
      <p:tags r:id="rId1"/>
    </p:custDataLst>
    <p:extLst>
      <p:ext uri="{BB962C8B-B14F-4D97-AF65-F5344CB8AC3E}">
        <p14:creationId xmlns:p14="http://schemas.microsoft.com/office/powerpoint/2010/main" val="159752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530352" y="612648"/>
            <a:ext cx="8997696" cy="6848856"/>
            <a:chOff x="530352" y="612648"/>
            <a:chExt cx="8997696" cy="6848856"/>
          </a:xfrm>
        </p:grpSpPr>
        <p:grpSp>
          <p:nvGrpSpPr>
            <p:cNvPr id="5" name="Group 4"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912813">
                  <a:defRPr/>
                </a:pPr>
                <a:endParaRPr lang="he-IL" dirty="0"/>
              </a:p>
            </p:txBody>
          </p:sp>
        </p:grpSp>
        <p:grpSp>
          <p:nvGrpSpPr>
            <p:cNvPr id="6" name="Group 5"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912813">
                  <a:defRPr/>
                </a:pPr>
                <a:endParaRPr lang="he-IL" dirty="0"/>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1688">
                <a:buSzPct val="90000"/>
                <a:defRPr/>
              </a:pPr>
              <a:endParaRPr lang="he-IL" sz="1400" dirty="0">
                <a:solidFill>
                  <a:schemeClr val="folHlink"/>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912813">
                  <a:defRPr/>
                </a:pPr>
                <a:endParaRPr lang="he-IL" dirty="0"/>
              </a:p>
            </p:txBody>
          </p:sp>
        </p:grpSp>
      </p:grpSp>
      <p:sp>
        <p:nvSpPr>
          <p:cNvPr id="55" name="Page Number"/>
          <p:cNvSpPr txBox="1"/>
          <p:nvPr>
            <p:custDataLst>
              <p:tags r:id="rId3"/>
            </p:custDataLst>
          </p:nvPr>
        </p:nvSpPr>
        <p:spPr>
          <a:xfrm>
            <a:off x="9217152" y="7315200"/>
            <a:ext cx="320040" cy="155448"/>
          </a:xfrm>
          <a:prstGeom prst="rect">
            <a:avLst/>
          </a:prstGeom>
          <a:noFill/>
        </p:spPr>
        <p:txBody>
          <a:bodyPr wrap="none" lIns="0" tIns="0" rIns="0" bIns="0" rtlCol="0">
            <a:noAutofit/>
          </a:bodyPr>
          <a:lstStyle/>
          <a:p>
            <a:pPr algn="r">
              <a:lnSpc>
                <a:spcPts val="1000"/>
              </a:lnSpc>
            </a:pPr>
            <a:r>
              <a:rPr lang="he-IL" sz="1100" noProof="1" smtClean="0"/>
              <a:t>10</a:t>
            </a:r>
          </a:p>
        </p:txBody>
      </p:sp>
      <p:sp>
        <p:nvSpPr>
          <p:cNvPr id="56" name="Section Footer"/>
          <p:cNvSpPr txBox="1"/>
          <p:nvPr>
            <p:custDataLst>
              <p:tags r:id="rId4"/>
            </p:custDataLst>
          </p:nvPr>
        </p:nvSpPr>
        <p:spPr>
          <a:xfrm>
            <a:off x="530352" y="7128974"/>
            <a:ext cx="2898648" cy="169277"/>
          </a:xfrm>
          <a:prstGeom prst="rect">
            <a:avLst/>
          </a:prstGeom>
          <a:noFill/>
          <a:ln>
            <a:noFill/>
          </a:ln>
        </p:spPr>
        <p:txBody>
          <a:bodyPr wrap="square" lIns="0" tIns="0" rIns="0" bIns="0" rtlCol="0" anchor="b" anchorCtr="0">
            <a:spAutoFit/>
          </a:bodyPr>
          <a:lstStyle/>
          <a:p>
            <a:r>
              <a:rPr lang="he-IL" sz="1100" noProof="1" smtClean="0">
                <a:solidFill>
                  <a:schemeClr val="tx1"/>
                </a:solidFill>
              </a:rPr>
              <a:t>מפגש בוגרים בנושא נדל"ן</a:t>
            </a:r>
          </a:p>
        </p:txBody>
      </p:sp>
      <p:sp>
        <p:nvSpPr>
          <p:cNvPr id="57" name="Section Header" hidden="1"/>
          <p:cNvSpPr txBox="1"/>
          <p:nvPr>
            <p:custDataLst>
              <p:tags r:id="rId5"/>
            </p:custDataLst>
          </p:nvPr>
        </p:nvSpPr>
        <p:spPr>
          <a:xfrm>
            <a:off x="530351" y="704088"/>
            <a:ext cx="3034379" cy="137160"/>
          </a:xfrm>
          <a:prstGeom prst="rect">
            <a:avLst/>
          </a:prstGeom>
          <a:noFill/>
        </p:spPr>
        <p:txBody>
          <a:bodyPr wrap="square" lIns="0" tIns="0" rIns="0" bIns="0" rtlCol="0" anchor="b" anchorCtr="0">
            <a:noAutofit/>
          </a:bodyPr>
          <a:lstStyle/>
          <a:p>
            <a:r>
              <a:rPr lang="he-IL" sz="900" noProof="1" smtClean="0">
                <a:solidFill>
                  <a:schemeClr val="tx1"/>
                </a:solidFill>
              </a:rPr>
              <a:t> </a:t>
            </a:r>
          </a:p>
        </p:txBody>
      </p:sp>
      <p:sp>
        <p:nvSpPr>
          <p:cNvPr id="59" name="Title 1"/>
          <p:cNvSpPr txBox="1">
            <a:spLocks/>
          </p:cNvSpPr>
          <p:nvPr/>
        </p:nvSpPr>
        <p:spPr>
          <a:xfrm>
            <a:off x="530352" y="1143000"/>
            <a:ext cx="8997696" cy="677108"/>
          </a:xfrm>
          <a:prstGeom prst="rect">
            <a:avLst/>
          </a:prstGeom>
        </p:spPr>
        <p:txBody>
          <a:bodyPr vert="horz" wrap="square" lIns="0" tIns="0" rIns="0" bIns="0" rtlCol="0" anchor="t" anchorCtr="0">
            <a:spAutoFit/>
          </a:bodyPr>
          <a:lstStyle>
            <a:lvl1pPr algn="l" defTabSz="1018824" rtl="1" eaLnBrk="1" latinLnBrk="0" hangingPunct="1">
              <a:spcBef>
                <a:spcPct val="0"/>
              </a:spcBef>
              <a:buNone/>
              <a:defRPr sz="3200" b="1" i="1" kern="1200" cap="none">
                <a:solidFill>
                  <a:schemeClr val="tx2"/>
                </a:solidFill>
                <a:latin typeface="+mj-lt"/>
                <a:ea typeface="+mj-ea"/>
                <a:cs typeface="+mj-cs"/>
              </a:defRPr>
            </a:lvl1pPr>
          </a:lstStyle>
          <a:p>
            <a:pPr algn="r"/>
            <a:r>
              <a:rPr lang="he-IL" sz="2400" dirty="0" smtClean="0"/>
              <a:t>הערכת שווי נכסים</a:t>
            </a:r>
            <a:br>
              <a:rPr lang="he-IL" sz="2400" dirty="0" smtClean="0"/>
            </a:br>
            <a:r>
              <a:rPr lang="he-IL" sz="2000" dirty="0" err="1" smtClean="0"/>
              <a:t>Discounted</a:t>
            </a:r>
            <a:r>
              <a:rPr lang="he-IL" sz="2000" dirty="0" smtClean="0"/>
              <a:t> </a:t>
            </a:r>
            <a:r>
              <a:rPr lang="he-IL" sz="2000" dirty="0" err="1" smtClean="0"/>
              <a:t>Cash</a:t>
            </a:r>
            <a:r>
              <a:rPr lang="he-IL" sz="2000" dirty="0" smtClean="0"/>
              <a:t> </a:t>
            </a:r>
            <a:r>
              <a:rPr lang="he-IL" sz="2000" dirty="0" err="1" smtClean="0"/>
              <a:t>Flow</a:t>
            </a:r>
            <a:r>
              <a:rPr lang="he-IL" sz="2000" dirty="0" smtClean="0"/>
              <a:t> - </a:t>
            </a:r>
            <a:r>
              <a:rPr lang="en-US" sz="2000" dirty="0" smtClean="0"/>
              <a:t> </a:t>
            </a:r>
            <a:r>
              <a:rPr lang="he-IL" sz="2000" dirty="0" smtClean="0"/>
              <a:t>DCF</a:t>
            </a:r>
            <a:endParaRPr lang="he-IL" sz="2400" dirty="0"/>
          </a:p>
        </p:txBody>
      </p:sp>
      <p:sp>
        <p:nvSpPr>
          <p:cNvPr id="76" name="TextBox 75"/>
          <p:cNvSpPr txBox="1"/>
          <p:nvPr/>
        </p:nvSpPr>
        <p:spPr>
          <a:xfrm>
            <a:off x="4147597" y="2751987"/>
            <a:ext cx="1061148" cy="492443"/>
          </a:xfrm>
          <a:prstGeom prst="rect">
            <a:avLst/>
          </a:prstGeom>
          <a:noFill/>
          <a:ln>
            <a:noFill/>
          </a:ln>
        </p:spPr>
        <p:txBody>
          <a:bodyPr wrap="square" lIns="0" tIns="0" rIns="0" bIns="0" rtlCol="1">
            <a:spAutoFit/>
          </a:bodyPr>
          <a:lstStyle/>
          <a:p>
            <a:pPr algn="just" rtl="1"/>
            <a:r>
              <a:rPr lang="he-IL" sz="1600" dirty="0" smtClean="0">
                <a:solidFill>
                  <a:schemeClr val="bg1"/>
                </a:solidFill>
                <a:latin typeface="Georgia" pitchFamily="18" charset="0"/>
                <a:cs typeface="Arial" pitchFamily="34" charset="0"/>
              </a:rPr>
              <a:t> יכולת הפקת מזומנים</a:t>
            </a:r>
            <a:endParaRPr lang="he-IL" sz="1600" noProof="0" dirty="0" smtClean="0">
              <a:solidFill>
                <a:schemeClr val="bg1"/>
              </a:solidFill>
              <a:latin typeface="Georgia" pitchFamily="18" charset="0"/>
              <a:cs typeface="Arial" pitchFamily="34" charset="0"/>
            </a:endParaRPr>
          </a:p>
        </p:txBody>
      </p:sp>
      <p:grpSp>
        <p:nvGrpSpPr>
          <p:cNvPr id="77" name="Group 62"/>
          <p:cNvGrpSpPr>
            <a:grpSpLocks/>
          </p:cNvGrpSpPr>
          <p:nvPr/>
        </p:nvGrpSpPr>
        <p:grpSpPr bwMode="auto">
          <a:xfrm rot="10800000">
            <a:off x="307054" y="2320645"/>
            <a:ext cx="9221597" cy="865187"/>
            <a:chOff x="2509" y="2688"/>
            <a:chExt cx="1776" cy="372"/>
          </a:xfrm>
          <a:solidFill>
            <a:schemeClr val="tx2"/>
          </a:solidFill>
        </p:grpSpPr>
        <p:sp>
          <p:nvSpPr>
            <p:cNvPr id="78" name="AutoShape 63"/>
            <p:cNvSpPr>
              <a:spLocks noChangeArrowheads="1"/>
            </p:cNvSpPr>
            <p:nvPr/>
          </p:nvSpPr>
          <p:spPr bwMode="auto">
            <a:xfrm>
              <a:off x="2509" y="2688"/>
              <a:ext cx="842" cy="372"/>
            </a:xfrm>
            <a:prstGeom prst="chevron">
              <a:avLst>
                <a:gd name="adj" fmla="val 38168"/>
              </a:avLst>
            </a:prstGeom>
            <a:grp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sp>
          <p:nvSpPr>
            <p:cNvPr id="79" name="AutoShape 64"/>
            <p:cNvSpPr>
              <a:spLocks noChangeArrowheads="1"/>
            </p:cNvSpPr>
            <p:nvPr/>
          </p:nvSpPr>
          <p:spPr bwMode="auto">
            <a:xfrm>
              <a:off x="3212" y="2688"/>
              <a:ext cx="633" cy="372"/>
            </a:xfrm>
            <a:prstGeom prst="chevron">
              <a:avLst>
                <a:gd name="adj" fmla="val 38168"/>
              </a:avLst>
            </a:prstGeom>
            <a:solidFill>
              <a:schemeClr val="accent2"/>
            </a:solid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sp>
          <p:nvSpPr>
            <p:cNvPr id="80" name="AutoShape 65"/>
            <p:cNvSpPr>
              <a:spLocks noChangeArrowheads="1"/>
            </p:cNvSpPr>
            <p:nvPr/>
          </p:nvSpPr>
          <p:spPr bwMode="auto">
            <a:xfrm>
              <a:off x="3705" y="2688"/>
              <a:ext cx="580" cy="372"/>
            </a:xfrm>
            <a:prstGeom prst="chevron">
              <a:avLst>
                <a:gd name="adj" fmla="val 38168"/>
              </a:avLst>
            </a:prstGeom>
            <a:solidFill>
              <a:schemeClr val="accent5"/>
            </a:solid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grpSp>
      <p:sp>
        <p:nvSpPr>
          <p:cNvPr id="81" name="TextBox 80"/>
          <p:cNvSpPr txBox="1"/>
          <p:nvPr/>
        </p:nvSpPr>
        <p:spPr>
          <a:xfrm>
            <a:off x="572830" y="2547882"/>
            <a:ext cx="2996652" cy="276999"/>
          </a:xfrm>
          <a:prstGeom prst="rect">
            <a:avLst/>
          </a:prstGeom>
          <a:noFill/>
          <a:ln>
            <a:noFill/>
          </a:ln>
        </p:spPr>
        <p:txBody>
          <a:bodyPr wrap="square" lIns="0" tIns="0" rIns="0" bIns="0" rtlCol="1">
            <a:spAutoFit/>
          </a:bodyPr>
          <a:lstStyle/>
          <a:p>
            <a:pPr algn="ctr" rtl="1"/>
            <a:r>
              <a:rPr lang="he-IL" sz="1800" noProof="0" dirty="0" smtClean="0">
                <a:solidFill>
                  <a:schemeClr val="bg1"/>
                </a:solidFill>
                <a:latin typeface="Georgia" pitchFamily="18" charset="0"/>
                <a:cs typeface="Arial" pitchFamily="34" charset="0"/>
              </a:rPr>
              <a:t>שיעור ההיוון</a:t>
            </a:r>
          </a:p>
        </p:txBody>
      </p:sp>
      <p:sp>
        <p:nvSpPr>
          <p:cNvPr id="82" name="TextBox 81"/>
          <p:cNvSpPr txBox="1"/>
          <p:nvPr/>
        </p:nvSpPr>
        <p:spPr>
          <a:xfrm>
            <a:off x="7014927" y="2414587"/>
            <a:ext cx="1492337" cy="553998"/>
          </a:xfrm>
          <a:prstGeom prst="rect">
            <a:avLst/>
          </a:prstGeom>
          <a:noFill/>
          <a:ln>
            <a:noFill/>
          </a:ln>
        </p:spPr>
        <p:txBody>
          <a:bodyPr wrap="square" lIns="0" tIns="0" rIns="0" bIns="0" rtlCol="1">
            <a:spAutoFit/>
          </a:bodyPr>
          <a:lstStyle/>
          <a:p>
            <a:pPr algn="ctr" rtl="1"/>
            <a:r>
              <a:rPr lang="he-IL" sz="1800" noProof="0" dirty="0" smtClean="0">
                <a:solidFill>
                  <a:schemeClr val="bg1"/>
                </a:solidFill>
                <a:latin typeface="Georgia" pitchFamily="18" charset="0"/>
                <a:cs typeface="Arial" pitchFamily="34" charset="0"/>
              </a:rPr>
              <a:t>תקופת התחזית: עיתוי </a:t>
            </a:r>
            <a:r>
              <a:rPr lang="he-IL" sz="1800" noProof="0" dirty="0" err="1" smtClean="0">
                <a:solidFill>
                  <a:schemeClr val="bg1"/>
                </a:solidFill>
                <a:latin typeface="Georgia" pitchFamily="18" charset="0"/>
                <a:cs typeface="Arial" pitchFamily="34" charset="0"/>
              </a:rPr>
              <a:t>התזרימים</a:t>
            </a:r>
            <a:endParaRPr lang="he-IL" sz="1800" noProof="0" dirty="0" smtClean="0">
              <a:solidFill>
                <a:schemeClr val="bg1"/>
              </a:solidFill>
              <a:latin typeface="Georgia" pitchFamily="18" charset="0"/>
              <a:cs typeface="Arial" pitchFamily="34" charset="0"/>
            </a:endParaRPr>
          </a:p>
        </p:txBody>
      </p:sp>
      <p:sp>
        <p:nvSpPr>
          <p:cNvPr id="83" name="TextBox 82"/>
          <p:cNvSpPr txBox="1"/>
          <p:nvPr/>
        </p:nvSpPr>
        <p:spPr>
          <a:xfrm>
            <a:off x="3811198" y="2553086"/>
            <a:ext cx="1691665" cy="276999"/>
          </a:xfrm>
          <a:prstGeom prst="rect">
            <a:avLst/>
          </a:prstGeom>
          <a:noFill/>
          <a:ln>
            <a:noFill/>
          </a:ln>
        </p:spPr>
        <p:txBody>
          <a:bodyPr wrap="square" lIns="0" tIns="0" rIns="0" bIns="0" rtlCol="1">
            <a:spAutoFit/>
          </a:bodyPr>
          <a:lstStyle/>
          <a:p>
            <a:pPr algn="ctr" rtl="1"/>
            <a:r>
              <a:rPr lang="he-IL" sz="1800" noProof="0" dirty="0" smtClean="0">
                <a:solidFill>
                  <a:schemeClr val="bg1"/>
                </a:solidFill>
                <a:latin typeface="Georgia" pitchFamily="18" charset="0"/>
                <a:cs typeface="Arial" pitchFamily="34" charset="0"/>
              </a:rPr>
              <a:t>גובה התזרימים</a:t>
            </a:r>
          </a:p>
        </p:txBody>
      </p:sp>
      <p:sp>
        <p:nvSpPr>
          <p:cNvPr id="84" name="Freeform 61"/>
          <p:cNvSpPr>
            <a:spLocks/>
          </p:cNvSpPr>
          <p:nvPr/>
        </p:nvSpPr>
        <p:spPr bwMode="auto">
          <a:xfrm>
            <a:off x="1700109" y="3265366"/>
            <a:ext cx="907546" cy="1884591"/>
          </a:xfrm>
          <a:custGeom>
            <a:avLst/>
            <a:gdLst>
              <a:gd name="T0" fmla="*/ 109 w 275"/>
              <a:gd name="T1" fmla="*/ 219 h 559"/>
              <a:gd name="T2" fmla="*/ 145 w 275"/>
              <a:gd name="T3" fmla="*/ 219 h 559"/>
              <a:gd name="T4" fmla="*/ 73 w 275"/>
              <a:gd name="T5" fmla="*/ 313 h 559"/>
              <a:gd name="T6" fmla="*/ 0 w 275"/>
              <a:gd name="T7" fmla="*/ 219 h 559"/>
              <a:gd name="T8" fmla="*/ 33 w 275"/>
              <a:gd name="T9" fmla="*/ 220 h 559"/>
              <a:gd name="T10" fmla="*/ 71 w 275"/>
              <a:gd name="T11" fmla="*/ 1 h 559"/>
              <a:gd name="T12" fmla="*/ 109 w 275"/>
              <a:gd name="T13" fmla="*/ 219 h 559"/>
              <a:gd name="T14" fmla="*/ 0 60000 65536"/>
              <a:gd name="T15" fmla="*/ 0 60000 65536"/>
              <a:gd name="T16" fmla="*/ 0 60000 65536"/>
              <a:gd name="T17" fmla="*/ 0 60000 65536"/>
              <a:gd name="T18" fmla="*/ 0 60000 65536"/>
              <a:gd name="T19" fmla="*/ 0 60000 65536"/>
              <a:gd name="T20" fmla="*/ 0 60000 65536"/>
              <a:gd name="T21" fmla="*/ 0 w 275"/>
              <a:gd name="T22" fmla="*/ 0 h 559"/>
              <a:gd name="T23" fmla="*/ 275 w 275"/>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559">
                <a:moveTo>
                  <a:pt x="207" y="391"/>
                </a:moveTo>
                <a:cubicBezTo>
                  <a:pt x="273" y="391"/>
                  <a:pt x="275" y="391"/>
                  <a:pt x="275" y="391"/>
                </a:cubicBezTo>
                <a:cubicBezTo>
                  <a:pt x="275" y="391"/>
                  <a:pt x="273" y="391"/>
                  <a:pt x="137" y="559"/>
                </a:cubicBezTo>
                <a:cubicBezTo>
                  <a:pt x="137" y="559"/>
                  <a:pt x="74" y="472"/>
                  <a:pt x="0" y="392"/>
                </a:cubicBezTo>
                <a:cubicBezTo>
                  <a:pt x="0" y="392"/>
                  <a:pt x="2" y="393"/>
                  <a:pt x="63" y="393"/>
                </a:cubicBezTo>
                <a:cubicBezTo>
                  <a:pt x="132" y="0"/>
                  <a:pt x="63" y="391"/>
                  <a:pt x="135" y="1"/>
                </a:cubicBezTo>
                <a:cubicBezTo>
                  <a:pt x="207" y="393"/>
                  <a:pt x="134" y="0"/>
                  <a:pt x="207" y="391"/>
                </a:cubicBezTo>
                <a:close/>
              </a:path>
            </a:pathLst>
          </a:custGeom>
          <a:solidFill>
            <a:schemeClr val="tx2"/>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 name="Freeform 61"/>
          <p:cNvSpPr>
            <a:spLocks/>
          </p:cNvSpPr>
          <p:nvPr/>
        </p:nvSpPr>
        <p:spPr bwMode="auto">
          <a:xfrm>
            <a:off x="7248901" y="3348264"/>
            <a:ext cx="907546" cy="1884591"/>
          </a:xfrm>
          <a:custGeom>
            <a:avLst/>
            <a:gdLst>
              <a:gd name="T0" fmla="*/ 109 w 275"/>
              <a:gd name="T1" fmla="*/ 219 h 559"/>
              <a:gd name="T2" fmla="*/ 145 w 275"/>
              <a:gd name="T3" fmla="*/ 219 h 559"/>
              <a:gd name="T4" fmla="*/ 73 w 275"/>
              <a:gd name="T5" fmla="*/ 313 h 559"/>
              <a:gd name="T6" fmla="*/ 0 w 275"/>
              <a:gd name="T7" fmla="*/ 219 h 559"/>
              <a:gd name="T8" fmla="*/ 33 w 275"/>
              <a:gd name="T9" fmla="*/ 220 h 559"/>
              <a:gd name="T10" fmla="*/ 71 w 275"/>
              <a:gd name="T11" fmla="*/ 1 h 559"/>
              <a:gd name="T12" fmla="*/ 109 w 275"/>
              <a:gd name="T13" fmla="*/ 219 h 559"/>
              <a:gd name="T14" fmla="*/ 0 60000 65536"/>
              <a:gd name="T15" fmla="*/ 0 60000 65536"/>
              <a:gd name="T16" fmla="*/ 0 60000 65536"/>
              <a:gd name="T17" fmla="*/ 0 60000 65536"/>
              <a:gd name="T18" fmla="*/ 0 60000 65536"/>
              <a:gd name="T19" fmla="*/ 0 60000 65536"/>
              <a:gd name="T20" fmla="*/ 0 60000 65536"/>
              <a:gd name="T21" fmla="*/ 0 w 275"/>
              <a:gd name="T22" fmla="*/ 0 h 559"/>
              <a:gd name="T23" fmla="*/ 275 w 275"/>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559">
                <a:moveTo>
                  <a:pt x="207" y="391"/>
                </a:moveTo>
                <a:cubicBezTo>
                  <a:pt x="273" y="391"/>
                  <a:pt x="275" y="391"/>
                  <a:pt x="275" y="391"/>
                </a:cubicBezTo>
                <a:cubicBezTo>
                  <a:pt x="275" y="391"/>
                  <a:pt x="273" y="391"/>
                  <a:pt x="137" y="559"/>
                </a:cubicBezTo>
                <a:cubicBezTo>
                  <a:pt x="137" y="559"/>
                  <a:pt x="74" y="472"/>
                  <a:pt x="0" y="392"/>
                </a:cubicBezTo>
                <a:cubicBezTo>
                  <a:pt x="0" y="392"/>
                  <a:pt x="2" y="393"/>
                  <a:pt x="63" y="393"/>
                </a:cubicBezTo>
                <a:cubicBezTo>
                  <a:pt x="132" y="0"/>
                  <a:pt x="63" y="391"/>
                  <a:pt x="135" y="1"/>
                </a:cubicBezTo>
                <a:cubicBezTo>
                  <a:pt x="207" y="393"/>
                  <a:pt x="134" y="0"/>
                  <a:pt x="207" y="391"/>
                </a:cubicBezTo>
                <a:close/>
              </a:path>
            </a:pathLst>
          </a:custGeom>
          <a:solidFill>
            <a:schemeClr val="tx2"/>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 name="Freeform 61"/>
          <p:cNvSpPr>
            <a:spLocks/>
          </p:cNvSpPr>
          <p:nvPr/>
        </p:nvSpPr>
        <p:spPr bwMode="auto">
          <a:xfrm>
            <a:off x="4219677" y="3315578"/>
            <a:ext cx="907546" cy="1884591"/>
          </a:xfrm>
          <a:custGeom>
            <a:avLst/>
            <a:gdLst>
              <a:gd name="T0" fmla="*/ 109 w 275"/>
              <a:gd name="T1" fmla="*/ 219 h 559"/>
              <a:gd name="T2" fmla="*/ 145 w 275"/>
              <a:gd name="T3" fmla="*/ 219 h 559"/>
              <a:gd name="T4" fmla="*/ 73 w 275"/>
              <a:gd name="T5" fmla="*/ 313 h 559"/>
              <a:gd name="T6" fmla="*/ 0 w 275"/>
              <a:gd name="T7" fmla="*/ 219 h 559"/>
              <a:gd name="T8" fmla="*/ 33 w 275"/>
              <a:gd name="T9" fmla="*/ 220 h 559"/>
              <a:gd name="T10" fmla="*/ 71 w 275"/>
              <a:gd name="T11" fmla="*/ 1 h 559"/>
              <a:gd name="T12" fmla="*/ 109 w 275"/>
              <a:gd name="T13" fmla="*/ 219 h 559"/>
              <a:gd name="T14" fmla="*/ 0 60000 65536"/>
              <a:gd name="T15" fmla="*/ 0 60000 65536"/>
              <a:gd name="T16" fmla="*/ 0 60000 65536"/>
              <a:gd name="T17" fmla="*/ 0 60000 65536"/>
              <a:gd name="T18" fmla="*/ 0 60000 65536"/>
              <a:gd name="T19" fmla="*/ 0 60000 65536"/>
              <a:gd name="T20" fmla="*/ 0 60000 65536"/>
              <a:gd name="T21" fmla="*/ 0 w 275"/>
              <a:gd name="T22" fmla="*/ 0 h 559"/>
              <a:gd name="T23" fmla="*/ 275 w 275"/>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5" h="559">
                <a:moveTo>
                  <a:pt x="207" y="391"/>
                </a:moveTo>
                <a:cubicBezTo>
                  <a:pt x="273" y="391"/>
                  <a:pt x="275" y="391"/>
                  <a:pt x="275" y="391"/>
                </a:cubicBezTo>
                <a:cubicBezTo>
                  <a:pt x="275" y="391"/>
                  <a:pt x="273" y="391"/>
                  <a:pt x="137" y="559"/>
                </a:cubicBezTo>
                <a:cubicBezTo>
                  <a:pt x="137" y="559"/>
                  <a:pt x="74" y="472"/>
                  <a:pt x="0" y="392"/>
                </a:cubicBezTo>
                <a:cubicBezTo>
                  <a:pt x="0" y="392"/>
                  <a:pt x="2" y="393"/>
                  <a:pt x="63" y="393"/>
                </a:cubicBezTo>
                <a:cubicBezTo>
                  <a:pt x="132" y="0"/>
                  <a:pt x="63" y="391"/>
                  <a:pt x="135" y="1"/>
                </a:cubicBezTo>
                <a:cubicBezTo>
                  <a:pt x="207" y="393"/>
                  <a:pt x="134" y="0"/>
                  <a:pt x="207" y="391"/>
                </a:cubicBezTo>
                <a:close/>
              </a:path>
            </a:pathLst>
          </a:custGeom>
          <a:solidFill>
            <a:schemeClr val="tx2"/>
          </a:solidFill>
          <a:ln w="9525" cap="flat" cmpd="sng">
            <a:noFill/>
            <a:prstDash val="solid"/>
            <a:round/>
            <a:headEnd/>
            <a:tailEnd/>
          </a:ln>
        </p:spPr>
        <p:txBody>
          <a:bodyPr lIns="6350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nvGrpSpPr>
          <p:cNvPr id="106" name="Group 62"/>
          <p:cNvGrpSpPr>
            <a:grpSpLocks/>
          </p:cNvGrpSpPr>
          <p:nvPr/>
        </p:nvGrpSpPr>
        <p:grpSpPr bwMode="auto">
          <a:xfrm rot="10800000">
            <a:off x="304800" y="5243402"/>
            <a:ext cx="9211213" cy="865187"/>
            <a:chOff x="2509" y="2688"/>
            <a:chExt cx="1774" cy="372"/>
          </a:xfrm>
          <a:solidFill>
            <a:schemeClr val="tx2"/>
          </a:solidFill>
        </p:grpSpPr>
        <p:sp>
          <p:nvSpPr>
            <p:cNvPr id="107" name="AutoShape 63"/>
            <p:cNvSpPr>
              <a:spLocks noChangeArrowheads="1"/>
            </p:cNvSpPr>
            <p:nvPr/>
          </p:nvSpPr>
          <p:spPr bwMode="auto">
            <a:xfrm>
              <a:off x="2509" y="2688"/>
              <a:ext cx="842" cy="372"/>
            </a:xfrm>
            <a:prstGeom prst="chevron">
              <a:avLst>
                <a:gd name="adj" fmla="val 38168"/>
              </a:avLst>
            </a:prstGeom>
            <a:grp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sp>
          <p:nvSpPr>
            <p:cNvPr id="108" name="AutoShape 64"/>
            <p:cNvSpPr>
              <a:spLocks noChangeArrowheads="1"/>
            </p:cNvSpPr>
            <p:nvPr/>
          </p:nvSpPr>
          <p:spPr bwMode="auto">
            <a:xfrm>
              <a:off x="3212" y="2688"/>
              <a:ext cx="633" cy="372"/>
            </a:xfrm>
            <a:prstGeom prst="chevron">
              <a:avLst>
                <a:gd name="adj" fmla="val 38168"/>
              </a:avLst>
            </a:prstGeom>
            <a:solidFill>
              <a:schemeClr val="accent2"/>
            </a:solid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sp>
          <p:nvSpPr>
            <p:cNvPr id="109" name="AutoShape 65"/>
            <p:cNvSpPr>
              <a:spLocks noChangeArrowheads="1"/>
            </p:cNvSpPr>
            <p:nvPr/>
          </p:nvSpPr>
          <p:spPr bwMode="auto">
            <a:xfrm>
              <a:off x="3705" y="2688"/>
              <a:ext cx="578" cy="372"/>
            </a:xfrm>
            <a:prstGeom prst="chevron">
              <a:avLst>
                <a:gd name="adj" fmla="val 38168"/>
              </a:avLst>
            </a:prstGeom>
            <a:solidFill>
              <a:schemeClr val="accent5"/>
            </a:solidFill>
            <a:ln w="19050" algn="ctr">
              <a:solidFill>
                <a:srgbClr val="FFFFFF"/>
              </a:solidFill>
              <a:miter lim="800000"/>
              <a:headEnd/>
              <a:tailEnd/>
            </a:ln>
          </p:spPr>
          <p:txBody>
            <a:bodyPr lIns="69145" tIns="0" rIns="0" bIns="0"/>
            <a:lstStyle/>
            <a:p>
              <a:pPr marL="0" marR="0" lvl="0" indent="0" defTabSz="995363" eaLnBrk="1" fontAlgn="auto" latinLnBrk="0" hangingPunct="1">
                <a:lnSpc>
                  <a:spcPct val="100000"/>
                </a:lnSpc>
                <a:spcBef>
                  <a:spcPts val="0"/>
                </a:spcBef>
                <a:spcAft>
                  <a:spcPts val="0"/>
                </a:spcAft>
                <a:buClrTx/>
                <a:buSzPct val="90000"/>
                <a:buFontTx/>
                <a:buNone/>
                <a:tabLst/>
                <a:defRPr/>
              </a:pPr>
              <a:endParaRPr kumimoji="0" lang="he-IL" sz="2600" b="0" i="0" u="none" strike="noStrike" kern="0" cap="none" spc="0" normalizeH="0" baseline="0" noProof="0" dirty="0" smtClean="0">
                <a:ln>
                  <a:noFill/>
                </a:ln>
                <a:solidFill>
                  <a:srgbClr val="001C43"/>
                </a:solidFill>
                <a:effectLst/>
                <a:uLnTx/>
                <a:uFillTx/>
                <a:cs typeface="Arial" charset="0"/>
              </a:endParaRPr>
            </a:p>
          </p:txBody>
        </p:sp>
      </p:grpSp>
      <p:sp>
        <p:nvSpPr>
          <p:cNvPr id="110" name="TextBox 109"/>
          <p:cNvSpPr txBox="1"/>
          <p:nvPr/>
        </p:nvSpPr>
        <p:spPr>
          <a:xfrm>
            <a:off x="6473951" y="5509797"/>
            <a:ext cx="2365205" cy="276999"/>
          </a:xfrm>
          <a:prstGeom prst="rect">
            <a:avLst/>
          </a:prstGeom>
          <a:noFill/>
          <a:ln>
            <a:noFill/>
          </a:ln>
        </p:spPr>
        <p:txBody>
          <a:bodyPr wrap="square" lIns="0" tIns="0" rIns="0" bIns="0" rtlCol="1">
            <a:spAutoFit/>
          </a:bodyPr>
          <a:lstStyle/>
          <a:p>
            <a:pPr algn="ctr" rtl="1"/>
            <a:r>
              <a:rPr lang="he-IL" sz="1800" dirty="0" smtClean="0">
                <a:solidFill>
                  <a:schemeClr val="bg1"/>
                </a:solidFill>
                <a:latin typeface="Georgia" pitchFamily="18" charset="0"/>
                <a:cs typeface="Arial" pitchFamily="34" charset="0"/>
              </a:rPr>
              <a:t>מטרת הפרויקט</a:t>
            </a:r>
            <a:endParaRPr lang="he-IL" sz="1800" dirty="0">
              <a:solidFill>
                <a:schemeClr val="bg1"/>
              </a:solidFill>
              <a:latin typeface="Georgia" pitchFamily="18" charset="0"/>
              <a:cs typeface="Arial" pitchFamily="34" charset="0"/>
            </a:endParaRPr>
          </a:p>
        </p:txBody>
      </p:sp>
      <p:sp>
        <p:nvSpPr>
          <p:cNvPr id="111" name="TextBox 110"/>
          <p:cNvSpPr txBox="1"/>
          <p:nvPr/>
        </p:nvSpPr>
        <p:spPr>
          <a:xfrm>
            <a:off x="3124200" y="5287451"/>
            <a:ext cx="2449817" cy="830997"/>
          </a:xfrm>
          <a:prstGeom prst="rect">
            <a:avLst/>
          </a:prstGeom>
          <a:noFill/>
          <a:ln>
            <a:noFill/>
          </a:ln>
        </p:spPr>
        <p:txBody>
          <a:bodyPr wrap="square" lIns="0" tIns="0" rIns="0" bIns="0" rtlCol="1">
            <a:spAutoFit/>
          </a:bodyPr>
          <a:lstStyle/>
          <a:p>
            <a:pPr algn="ctr" rtl="1"/>
            <a:r>
              <a:rPr lang="he-IL" sz="1800" dirty="0" smtClean="0">
                <a:solidFill>
                  <a:schemeClr val="bg1"/>
                </a:solidFill>
                <a:latin typeface="Georgia" pitchFamily="18" charset="0"/>
                <a:cs typeface="Arial" pitchFamily="34" charset="0"/>
              </a:rPr>
              <a:t>היקף הכנסות והוצאות חזויות והשינוי בהן לאורך זמן</a:t>
            </a:r>
            <a:endParaRPr lang="he-IL" sz="1800" dirty="0">
              <a:solidFill>
                <a:schemeClr val="bg1"/>
              </a:solidFill>
              <a:latin typeface="Georgia" pitchFamily="18" charset="0"/>
              <a:cs typeface="Arial" pitchFamily="34" charset="0"/>
            </a:endParaRPr>
          </a:p>
        </p:txBody>
      </p:sp>
      <p:sp>
        <p:nvSpPr>
          <p:cNvPr id="112" name="TextBox 111"/>
          <p:cNvSpPr txBox="1"/>
          <p:nvPr/>
        </p:nvSpPr>
        <p:spPr>
          <a:xfrm>
            <a:off x="990600" y="5275224"/>
            <a:ext cx="1950003" cy="830997"/>
          </a:xfrm>
          <a:prstGeom prst="rect">
            <a:avLst/>
          </a:prstGeom>
          <a:noFill/>
          <a:ln>
            <a:noFill/>
          </a:ln>
        </p:spPr>
        <p:txBody>
          <a:bodyPr wrap="square" lIns="0" tIns="0" rIns="0" bIns="0" rtlCol="1">
            <a:spAutoFit/>
          </a:bodyPr>
          <a:lstStyle/>
          <a:p>
            <a:pPr algn="ctr" rtl="1"/>
            <a:r>
              <a:rPr lang="he-IL" sz="1800" dirty="0">
                <a:solidFill>
                  <a:schemeClr val="bg1"/>
                </a:solidFill>
                <a:latin typeface="Georgia" pitchFamily="18" charset="0"/>
                <a:cs typeface="Arial" pitchFamily="34" charset="0"/>
              </a:rPr>
              <a:t>סיכון עסקי כולל או ספציפי לכל תזרימי המזומנים</a:t>
            </a:r>
          </a:p>
        </p:txBody>
      </p:sp>
    </p:spTree>
    <p:custDataLst>
      <p:tags r:id="rId1"/>
    </p:custDataLst>
    <p:extLst>
      <p:ext uri="{BB962C8B-B14F-4D97-AF65-F5344CB8AC3E}">
        <p14:creationId xmlns:p14="http://schemas.microsoft.com/office/powerpoint/2010/main" val="9217944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ISABLE EXECUTIVE SUMMARY" val="Yes"/>
  <p:tag name="FOOTERHEIGHT" val="550"/>
  <p:tag name="FORECASTBOXCOLOR" val="252,212,182"/>
  <p:tag name="FORECASTBOXTRANSPARENCY" val="0"/>
  <p:tag name="HIGHLIGHTBOXCOLOR" val="232,230,223"/>
  <p:tag name="HIGHLIGHTBOXTRANSPARENCY" val="0"/>
  <p:tag name="HORIZONTALTOCTYPE" val="Header TOC"/>
  <p:tag name="INCLUDEINHORIZONTALTOC" val="Yes"/>
  <p:tag name="PAGINATIONSTART" val="Slide 1"/>
  <p:tag name="SHOWDISCLAIMERCLIENTNAME" val="No"/>
  <p:tag name="SHOWPRESENTATIONDISCLAIMER" val="Yes"/>
  <p:tag name="SMARTISVISIBLE" val="{@PresentationDisclaimer}!=No Disclaimer"/>
  <p:tag name="SMARTSHAPETYPE" val="PresentationDisclaimer"/>
  <p:tag name="SMRTDOCUMENTTYPE" val="2"/>
  <p:tag name="TABLEDEFAULTFONTSIZE" val="10"/>
  <p:tag name="TABLEHEADERFONTSIZE" val="12"/>
  <p:tag name="TABLESTYLEID" val="{74ED0A72-4B8E-423B-AE2F-120ADE3C16FB}"/>
  <p:tag name="TOCAPPENDIXTEXT" val="Appendices"/>
  <p:tag name="TOCOVERVIEWTEXT" val="Overview"/>
  <p:tag name="TOCSECTIONHEADERTEXT" val="Section"/>
  <p:tag name="TOCSECTIONTEXT" val=" "/>
  <p:tag name="SMARTTOCSLIDENUMBER" val="2"/>
  <p:tag name="TOCAGENDATEXT" val="Agenda"/>
  <p:tag name="TOCPAGETEXT" val="Page"/>
  <p:tag name="PRESENTATIONDISCLAIMER" val="Standard Disclaimer"/>
  <p:tag name="PRESENTATIONDISCLAIMERTEXT" val="Strictly private and confidential"/>
  <p:tag name="THINKCELLUNDODONOTDELETE" val="0"/>
  <p:tag name="GRIDON" val="No"/>
  <p:tag name="TOCTEXT" val="Contents"/>
  <p:tag name="SMARTTOCHYPERLINK" val="YES"/>
  <p:tag name="SHOW DRAFT STAMP" val="NO"/>
  <p:tag name="SHOW DATE FILEPATH" val="NO"/>
  <p:tag name="PRESENTATION THEME COLOR" val="Smart Report"/>
  <p:tag name="PICTURE" val="Doctors in Surgery"/>
  <p:tag name="HASFRONTIMAGE" val="YES"/>
  <p:tag name="BUSINESSUNITCOVERTEXT" val="Advisory"/>
  <p:tag name="TITLE" val="מפגש בוגרים בנושא נדל&quot;ן"/>
  <p:tag name="SUBTITLE" val="הערכת חברות נדל&quot;ן&#10;מול&#10; הערכת נכסים"/>
  <p:tag name="REPORT DATE" val="15 יוני 2016"/>
  <p:tag name="DRAFT STAMP" val="Draft"/>
  <p:tag name="CONFIDENTIALITY STAMP" val="סודי וחסוי"/>
  <p:tag name="LANGUAGE" val="Hebrew"/>
</p:tagLst>
</file>

<file path=ppt/tags/tag10.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0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0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0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0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04.xml><?xml version="1.0" encoding="utf-8"?>
<p:tagLst xmlns:a="http://schemas.openxmlformats.org/drawingml/2006/main" xmlns:r="http://schemas.openxmlformats.org/officeDocument/2006/relationships" xmlns:p="http://schemas.openxmlformats.org/presentationml/2006/main">
  <p:tag name="SMARTSLIDETYPE" val="Divider"/>
  <p:tag name="SMARTDIVIDERTYPE" val="Section"/>
  <p:tag name="SMARTDIVIDERTEXT" val="Section"/>
  <p:tag name="SMARTDIVIDERLEVEL" val="0"/>
  <p:tag name="SMARTDIVIDERTOCSTYLE" val="Section TOC"/>
</p:tagLst>
</file>

<file path=ppt/tags/tag105.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106.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10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0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0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1.xml><?xml version="1.0" encoding="utf-8"?>
<p:tagLst xmlns:a="http://schemas.openxmlformats.org/drawingml/2006/main" xmlns:r="http://schemas.openxmlformats.org/officeDocument/2006/relationships" xmlns:p="http://schemas.openxmlformats.org/presentationml/2006/main">
  <p:tag name="FULLLENGTH" val="True"/>
</p:tagLst>
</file>

<file path=ppt/tags/tag11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1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1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1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1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15.xml><?xml version="1.0" encoding="utf-8"?>
<p:tagLst xmlns:a="http://schemas.openxmlformats.org/drawingml/2006/main" xmlns:r="http://schemas.openxmlformats.org/officeDocument/2006/relationships" xmlns:p="http://schemas.openxmlformats.org/presentationml/2006/main">
  <p:tag name="SMARTSLIDETYPE" val="Divider"/>
  <p:tag name="SHOW EXECUTIVE SUMMARY" val="No"/>
  <p:tag name="SMARTDIVIDERTYPE" val="Section"/>
  <p:tag name="SMARTDIVIDERLEVEL" val="0"/>
  <p:tag name="SMARTDIVIDERTEXT" val="Section"/>
  <p:tag name="SMARTDIVIDERTOCSTYLE" val="Section TOC"/>
</p:tagLst>
</file>

<file path=ppt/tags/tag11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17.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18.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19.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12.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120.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21.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22.xml><?xml version="1.0" encoding="utf-8"?>
<p:tagLst xmlns:a="http://schemas.openxmlformats.org/drawingml/2006/main" xmlns:r="http://schemas.openxmlformats.org/officeDocument/2006/relationships" xmlns:p="http://schemas.openxmlformats.org/presentationml/2006/main">
  <p:tag name="SMARTOBJECT" val="Cover Content"/>
</p:tagLst>
</file>

<file path=ppt/tags/tag123.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24.xml><?xml version="1.0" encoding="utf-8"?>
<p:tagLst xmlns:a="http://schemas.openxmlformats.org/drawingml/2006/main" xmlns:r="http://schemas.openxmlformats.org/officeDocument/2006/relationships" xmlns:p="http://schemas.openxmlformats.org/presentationml/2006/main">
  <p:tag name="UNLOCK SHAPES" val="NO"/>
</p:tagLst>
</file>

<file path=ppt/tags/tag12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26.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127.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128.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12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13.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30.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131.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132.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13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3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3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3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3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3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3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4.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14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4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4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4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4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4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4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4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4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5.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5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5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5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5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5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5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5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5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6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6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6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6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6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7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7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7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7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7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7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7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18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8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8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8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8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8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8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9.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19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9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9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9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19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19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19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0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0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20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0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0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08.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20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xml><?xml version="1.0" encoding="utf-8"?>
<p:tagLst xmlns:a="http://schemas.openxmlformats.org/drawingml/2006/main" xmlns:r="http://schemas.openxmlformats.org/officeDocument/2006/relationships" xmlns:p="http://schemas.openxmlformats.org/presentationml/2006/main">
  <p:tag name="FULLLENGTH" val="True"/>
</p:tagLst>
</file>

<file path=ppt/tags/tag210.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1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1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3.xml><?xml version="1.0" encoding="utf-8"?>
<p:tagLst xmlns:a="http://schemas.openxmlformats.org/drawingml/2006/main" xmlns:r="http://schemas.openxmlformats.org/officeDocument/2006/relationships" xmlns:p="http://schemas.openxmlformats.org/presentationml/2006/main">
  <p:tag name="SMARTDIVIDERTYPE" val="Section"/>
  <p:tag name="SMARTDIVIDERTOCSTYLE" val="Section TOC"/>
  <p:tag name="SMARTDIVIDERTEXT" val="Section"/>
</p:tagLst>
</file>

<file path=ppt/tags/tag214.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16.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1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18.xml><?xml version="1.0" encoding="utf-8"?>
<p:tagLst xmlns:a="http://schemas.openxmlformats.org/drawingml/2006/main" xmlns:r="http://schemas.openxmlformats.org/officeDocument/2006/relationships" xmlns:p="http://schemas.openxmlformats.org/presentationml/2006/main">
  <p:tag name="SMARTSHAPETYPE" val="Table"/>
  <p:tag name="TABLEID" val="90bdeaf3-b02e-4b8c-b5c2-219425b07418"/>
</p:tagLst>
</file>

<file path=ppt/tags/tag21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2.xml><?xml version="1.0" encoding="utf-8"?>
<p:tagLst xmlns:a="http://schemas.openxmlformats.org/drawingml/2006/main" xmlns:r="http://schemas.openxmlformats.org/officeDocument/2006/relationships" xmlns:p="http://schemas.openxmlformats.org/presentationml/2006/main">
  <p:tag name="FULLLENGTH" val="True"/>
</p:tagLst>
</file>

<file path=ppt/tags/tag23.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4.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2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26.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2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9.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0.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3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2.xml><?xml version="1.0" encoding="utf-8"?>
<p:tagLst xmlns:a="http://schemas.openxmlformats.org/drawingml/2006/main" xmlns:r="http://schemas.openxmlformats.org/officeDocument/2006/relationships" xmlns:p="http://schemas.openxmlformats.org/presentationml/2006/main">
  <p:tag name="FULLLENGTH" val="True"/>
</p:tagLst>
</file>

<file path=ppt/tags/tag33.xml><?xml version="1.0" encoding="utf-8"?>
<p:tagLst xmlns:a="http://schemas.openxmlformats.org/drawingml/2006/main" xmlns:r="http://schemas.openxmlformats.org/officeDocument/2006/relationships" xmlns:p="http://schemas.openxmlformats.org/presentationml/2006/main">
  <p:tag name="FULLLENGTH" val="True"/>
</p:tagLst>
</file>

<file path=ppt/tags/tag3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3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3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3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3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xml><?xml version="1.0" encoding="utf-8"?>
<p:tagLst xmlns:a="http://schemas.openxmlformats.org/drawingml/2006/main" xmlns:r="http://schemas.openxmlformats.org/officeDocument/2006/relationships" xmlns:p="http://schemas.openxmlformats.org/presentationml/2006/main">
  <p:tag name="SMARTWRITE" val="{@BusinessUnitCoverText}"/>
  <p:tag name="SMARTREAD" val="{@BusinessUnitCoverText}"/>
  <p:tag name="SMARTOBJECT" val="Descriptor Large Title and Subtitle v.2"/>
</p:tagLst>
</file>

<file path=ppt/tags/tag4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4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43.xml><?xml version="1.0" encoding="utf-8"?>
<p:tagLst xmlns:a="http://schemas.openxmlformats.org/drawingml/2006/main" xmlns:r="http://schemas.openxmlformats.org/officeDocument/2006/relationships" xmlns:p="http://schemas.openxmlformats.org/presentationml/2006/main">
  <p:tag name="FULLLENGTH" val="True"/>
</p:tagLst>
</file>

<file path=ppt/tags/tag44.xml><?xml version="1.0" encoding="utf-8"?>
<p:tagLst xmlns:a="http://schemas.openxmlformats.org/drawingml/2006/main" xmlns:r="http://schemas.openxmlformats.org/officeDocument/2006/relationships" xmlns:p="http://schemas.openxmlformats.org/presentationml/2006/main">
  <p:tag name="FULLLENGTH" val="True"/>
</p:tagLst>
</file>

<file path=ppt/tags/tag45.xml><?xml version="1.0" encoding="utf-8"?>
<p:tagLst xmlns:a="http://schemas.openxmlformats.org/drawingml/2006/main" xmlns:r="http://schemas.openxmlformats.org/officeDocument/2006/relationships" xmlns:p="http://schemas.openxmlformats.org/presentationml/2006/main">
  <p:tag name="FULLLENGTH" val="True"/>
</p:tagLst>
</file>

<file path=ppt/tags/tag4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4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4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4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xml><?xml version="1.0" encoding="utf-8"?>
<p:tagLst xmlns:a="http://schemas.openxmlformats.org/drawingml/2006/main" xmlns:r="http://schemas.openxmlformats.org/officeDocument/2006/relationships" xmlns:p="http://schemas.openxmlformats.org/presentationml/2006/main">
  <p:tag name="SMARTWRITE" val="{@Title}"/>
  <p:tag name="SMARTREAD" val="{@Title}"/>
  <p:tag name="SMARTLINKEDSHAPEID" val="Title"/>
</p:tagLst>
</file>

<file path=ppt/tags/tag5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5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52.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5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5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5.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56.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57.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58.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59.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6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6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6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6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64.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65.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66.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67.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68.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6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LINKEDSHAPEID" val="SideBar"/>
  <p:tag name="SMARTOBJECT" val="Draft stamp Default Cover v.3"/>
</p:tagLst>
</file>

<file path=ppt/tags/tag70.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71.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7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5.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7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77.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7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79.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xml><?xml version="1.0" encoding="utf-8"?>
<p:tagLst xmlns:a="http://schemas.openxmlformats.org/drawingml/2006/main" xmlns:r="http://schemas.openxmlformats.org/officeDocument/2006/relationships" xmlns:p="http://schemas.openxmlformats.org/presentationml/2006/main">
  <p:tag name="SMARTREAD" val="{@Confidentiality stamp}"/>
  <p:tag name="SMARTWRITE" val="{@Confidentiality stamp}"/>
  <p:tag name="SMARTOBJECT" val="Confidentiality stamp Default Cover v.3"/>
  <p:tag name="SMARTLINKEDSHAPEID" val="SideBar"/>
</p:tagLst>
</file>

<file path=ppt/tags/tag80.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81.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82.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83.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84.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8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8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8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9.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LINKEDSHAPEID" val="SideBar"/>
  <p:tag name="SMARTOBJECT" val="Report date Default Cover v.3"/>
</p:tagLst>
</file>

<file path=ppt/tags/tag90.xml><?xml version="1.0" encoding="utf-8"?>
<p:tagLst xmlns:a="http://schemas.openxmlformats.org/drawingml/2006/main" xmlns:r="http://schemas.openxmlformats.org/officeDocument/2006/relationships" xmlns:p="http://schemas.openxmlformats.org/presentationml/2006/main">
  <p:tag name="SMARTLOCKSHAPE" val="Yes"/>
  <p:tag name="SMARTOBJECT" val="Section Footer v.2"/>
  <p:tag name="SMARTWRITE" val="{@Title}"/>
</p:tagLst>
</file>

<file path=ppt/tags/tag91.xml><?xml version="1.0" encoding="utf-8"?>
<p:tagLst xmlns:a="http://schemas.openxmlformats.org/drawingml/2006/main" xmlns:r="http://schemas.openxmlformats.org/officeDocument/2006/relationships" xmlns:p="http://schemas.openxmlformats.org/presentationml/2006/main">
  <p:tag name="SMARTISVISIBLE" val="{@Show Draft stamp} = Yes"/>
  <p:tag name="SMARTWRITE" val="{@Draft stamp}"/>
  <p:tag name="SMARTLOCKSHAPE" val="Yes"/>
</p:tagLst>
</file>

<file path=ppt/tags/tag92.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93.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94.xml><?xml version="1.0" encoding="utf-8"?>
<p:tagLst xmlns:a="http://schemas.openxmlformats.org/drawingml/2006/main" xmlns:r="http://schemas.openxmlformats.org/officeDocument/2006/relationships" xmlns:p="http://schemas.openxmlformats.org/presentationml/2006/main">
  <p:tag name="SMARTREAD" val="{Smart Divider title}"/>
  <p:tag name="SMARTWRITE" val="{Smart Divider title}"/>
</p:tagLst>
</file>

<file path=ppt/tags/tag95.xml><?xml version="1.0" encoding="utf-8"?>
<p:tagLst xmlns:a="http://schemas.openxmlformats.org/drawingml/2006/main" xmlns:r="http://schemas.openxmlformats.org/officeDocument/2006/relationships" xmlns:p="http://schemas.openxmlformats.org/presentationml/2006/main">
  <p:tag name="SMARTSHAPETYPE" val="dividertocplaceholder"/>
</p:tagLst>
</file>

<file path=ppt/tags/tag96.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97.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98.xml><?xml version="1.0" encoding="utf-8"?>
<p:tagLst xmlns:a="http://schemas.openxmlformats.org/drawingml/2006/main" xmlns:r="http://schemas.openxmlformats.org/officeDocument/2006/relationships" xmlns:p="http://schemas.openxmlformats.org/presentationml/2006/main">
  <p:tag name="SMARTSHAPETYPE" val="HORIZONTALTOCPLACEHOLDER"/>
</p:tagLst>
</file>

<file path=ppt/tags/tag99.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heme/theme1.xml><?xml version="1.0" encoding="utf-8"?>
<a:theme xmlns:a="http://schemas.openxmlformats.org/drawingml/2006/main" name="Presentation">
  <a:themeElements>
    <a:clrScheme name="Smart Report">
      <a:dk1>
        <a:srgbClr val="000000"/>
      </a:dk1>
      <a:lt1>
        <a:srgbClr val="FFFFFF"/>
      </a:lt1>
      <a:dk2>
        <a:srgbClr val="821A1A"/>
      </a:dk2>
      <a:lt2>
        <a:srgbClr val="FFFFFF"/>
      </a:lt2>
      <a:accent1>
        <a:srgbClr val="821A1A"/>
      </a:accent1>
      <a:accent2>
        <a:srgbClr val="D62E1C"/>
      </a:accent2>
      <a:accent3>
        <a:srgbClr val="FFCF48"/>
      </a:accent3>
      <a:accent4>
        <a:srgbClr val="E36A00"/>
      </a:accent4>
      <a:accent5>
        <a:srgbClr val="ABA591"/>
      </a:accent5>
      <a:accent6>
        <a:srgbClr val="877E62"/>
      </a:accent6>
      <a:hlink>
        <a:srgbClr val="821A1A"/>
      </a:hlink>
      <a:folHlink>
        <a:srgbClr val="821A1A"/>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635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3675</TotalTime>
  <Words>1003</Words>
  <Application>Microsoft Office PowerPoint</Application>
  <PresentationFormat>Custom</PresentationFormat>
  <Paragraphs>308</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Georgia</vt:lpstr>
      <vt:lpstr>Times New Roman</vt:lpstr>
      <vt:lpstr>Wingdings</vt:lpstr>
      <vt:lpstr>Presentation</vt:lpstr>
      <vt:lpstr>think-cell Slide</vt:lpstr>
      <vt:lpstr>מפגש בוגרים בנושא נדל"ן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PricewaterhouseCoopers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הערכות שווי חברות</dc:title>
  <dc:creator>Doron Shohet</dc:creator>
  <dc:description>Presentation</dc:description>
  <cp:lastModifiedBy>Tzur Fenigstein</cp:lastModifiedBy>
  <cp:revision>144</cp:revision>
  <dcterms:created xsi:type="dcterms:W3CDTF">2016-06-02T06:29:08Z</dcterms:created>
  <dcterms:modified xsi:type="dcterms:W3CDTF">2016-06-14T20:23:04Z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Report Template Version">
    <vt:lpwstr>TS Global ND 20140514</vt:lpwstr>
  </property>
  <property fmtid="{D5CDD505-2E9C-101B-9397-08002B2CF9AE}" pid="3" name="Go Live Date">
    <vt:lpwstr>03_24_2015</vt:lpwstr>
  </property>
</Properties>
</file>