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2"/>
  </p:notesMasterIdLst>
  <p:handoutMasterIdLst>
    <p:handoutMasterId r:id="rId23"/>
  </p:handoutMasterIdLst>
  <p:sldIdLst>
    <p:sldId id="355" r:id="rId5"/>
    <p:sldId id="376" r:id="rId6"/>
    <p:sldId id="358" r:id="rId7"/>
    <p:sldId id="293" r:id="rId8"/>
    <p:sldId id="373" r:id="rId9"/>
    <p:sldId id="361" r:id="rId10"/>
    <p:sldId id="377" r:id="rId11"/>
    <p:sldId id="374" r:id="rId12"/>
    <p:sldId id="363" r:id="rId13"/>
    <p:sldId id="378" r:id="rId14"/>
    <p:sldId id="365" r:id="rId15"/>
    <p:sldId id="375" r:id="rId16"/>
    <p:sldId id="357" r:id="rId17"/>
    <p:sldId id="379" r:id="rId18"/>
    <p:sldId id="367" r:id="rId19"/>
    <p:sldId id="382" r:id="rId20"/>
    <p:sldId id="380" r:id="rId21"/>
  </p:sldIdLst>
  <p:sldSz cx="9144000" cy="6858000" type="screen4x3"/>
  <p:notesSz cx="6670675" cy="9929813"/>
  <p:embeddedFontLst>
    <p:embeddedFont>
      <p:font typeface="DotumChe" panose="020B0609000101010101" pitchFamily="49" charset="-127"/>
      <p:regular r:id="rId24"/>
    </p:embeddedFont>
    <p:embeddedFont>
      <p:font typeface="Calibri" panose="020F0502020204030204" pitchFamily="34" charset="0"/>
      <p:regular r:id="rId25"/>
      <p:bold r:id="rId26"/>
      <p:italic r:id="rId27"/>
      <p:boldItalic r:id="rId28"/>
    </p:embeddedFont>
    <p:embeddedFont>
      <p:font typeface="David" panose="020E0502060401010101" pitchFamily="34" charset="-79"/>
      <p:regular r:id="rId29"/>
      <p:bold r:id="rId30"/>
    </p:embeddedFont>
    <p:embeddedFont>
      <p:font typeface="Guttman-Aram" panose="02010401010101010101" pitchFamily="2" charset="-79"/>
      <p:regular r:id="rId31"/>
    </p:embeddedFont>
    <p:embeddedFont>
      <p:font typeface="Georgia" panose="02040502050405020303" pitchFamily="18" charset="0"/>
      <p:regular r:id="rId32"/>
      <p:bold r:id="rId33"/>
      <p:italic r:id="rId34"/>
      <p:boldItalic r:id="rId35"/>
    </p:embeddedFont>
    <p:embeddedFont>
      <p:font typeface="Arial Unicode MS" panose="020B0604020202020204" pitchFamily="34" charset="-128"/>
      <p:regular r:id="rId36"/>
    </p:embeddedFont>
  </p:embeddedFontLst>
  <p:custDataLst>
    <p:tags r:id="rId37"/>
  </p:custData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na Shaposhnik" initials="AS" lastIdx="7" clrIdx="0"/>
  <p:cmAuthor id="1" name="shirii" initials="WU" lastIdx="3" clrIdx="1"/>
  <p:cmAuthor id="2" name="adive" initials="WU" lastIdx="8" clrIdx="2"/>
  <p:cmAuthor id="3" name="gerassi" initials="WU"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2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3301" autoAdjust="0"/>
  </p:normalViewPr>
  <p:slideViewPr>
    <p:cSldViewPr snapToObjects="1">
      <p:cViewPr varScale="1">
        <p:scale>
          <a:sx n="110" d="100"/>
          <a:sy n="110" d="100"/>
        </p:scale>
        <p:origin x="177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C6F69-3FF9-4BD7-958C-8B201AE40005}" type="doc">
      <dgm:prSet loTypeId="urn:microsoft.com/office/officeart/2005/8/layout/hList7" loCatId="relationship" qsTypeId="urn:microsoft.com/office/officeart/2005/8/quickstyle/simple1" qsCatId="simple" csTypeId="urn:microsoft.com/office/officeart/2005/8/colors/accent1_2" csCatId="accent1" phldr="1"/>
      <dgm:spPr/>
    </dgm:pt>
    <dgm:pt modelId="{D22EE9EF-DFA8-4A08-A4FE-938C1E5D6C5D}">
      <dgm:prSet phldrT="[Text]" custT="1"/>
      <dgm:spPr>
        <a:solidFill>
          <a:schemeClr val="bg2"/>
        </a:solidFill>
        <a:ln>
          <a:solidFill>
            <a:schemeClr val="tx2"/>
          </a:solidFill>
        </a:ln>
      </dgm:spPr>
      <dgm:t>
        <a:bodyPr/>
        <a:lstStyle/>
        <a:p>
          <a:pPr rtl="1"/>
          <a:r>
            <a:rPr lang="he-IL" sz="1800" dirty="0" smtClean="0">
              <a:solidFill>
                <a:schemeClr val="tx1"/>
              </a:solidFill>
            </a:rPr>
            <a:t>הכרה בהכנסה עם      מסירת הדירה</a:t>
          </a:r>
          <a:endParaRPr lang="he-IL" sz="1800" dirty="0">
            <a:solidFill>
              <a:schemeClr val="tx1"/>
            </a:solidFill>
          </a:endParaRPr>
        </a:p>
      </dgm:t>
    </dgm:pt>
    <dgm:pt modelId="{7CCC645C-6B42-4EB1-9C9A-1887F264E31D}" type="parTrans" cxnId="{8CFC8F60-D90D-45E2-A1F2-5001C03D7348}">
      <dgm:prSet/>
      <dgm:spPr/>
      <dgm:t>
        <a:bodyPr/>
        <a:lstStyle/>
        <a:p>
          <a:pPr rtl="1"/>
          <a:endParaRPr lang="he-IL"/>
        </a:p>
      </dgm:t>
    </dgm:pt>
    <dgm:pt modelId="{F24D73C3-EE20-4B8A-A407-C916A0211BDC}" type="sibTrans" cxnId="{8CFC8F60-D90D-45E2-A1F2-5001C03D7348}">
      <dgm:prSet/>
      <dgm:spPr/>
      <dgm:t>
        <a:bodyPr/>
        <a:lstStyle/>
        <a:p>
          <a:pPr rtl="1"/>
          <a:endParaRPr lang="he-IL"/>
        </a:p>
      </dgm:t>
    </dgm:pt>
    <dgm:pt modelId="{E748AD17-BA27-4D30-A801-EE436CFFF8D0}">
      <dgm:prSet phldrT="[Text]" custT="1"/>
      <dgm:spPr>
        <a:solidFill>
          <a:schemeClr val="bg2"/>
        </a:solidFill>
        <a:ln>
          <a:solidFill>
            <a:schemeClr val="tx2"/>
          </a:solidFill>
        </a:ln>
      </dgm:spPr>
      <dgm:t>
        <a:bodyPr/>
        <a:lstStyle/>
        <a:p>
          <a:pPr rtl="1"/>
          <a:r>
            <a:rPr lang="he-IL" sz="1800" dirty="0" smtClean="0">
              <a:solidFill>
                <a:schemeClr val="tx1"/>
              </a:solidFill>
            </a:rPr>
            <a:t>השלמה של 25% מהעלויות</a:t>
          </a:r>
        </a:p>
        <a:p>
          <a:pPr rtl="1"/>
          <a:r>
            <a:rPr lang="he-IL" sz="1800" dirty="0" smtClean="0">
              <a:solidFill>
                <a:schemeClr val="tx1"/>
              </a:solidFill>
            </a:rPr>
            <a:t>השלמה של 50% מהמכירות</a:t>
          </a:r>
          <a:endParaRPr lang="he-IL" sz="1800" dirty="0">
            <a:solidFill>
              <a:schemeClr val="tx1"/>
            </a:solidFill>
          </a:endParaRPr>
        </a:p>
      </dgm:t>
    </dgm:pt>
    <dgm:pt modelId="{CB378CB9-1C1A-4C88-A16F-3B0334BFE1DD}" type="parTrans" cxnId="{D4610998-1E6B-4F57-BE11-7C382E17B406}">
      <dgm:prSet/>
      <dgm:spPr/>
      <dgm:t>
        <a:bodyPr/>
        <a:lstStyle/>
        <a:p>
          <a:pPr rtl="1"/>
          <a:endParaRPr lang="he-IL"/>
        </a:p>
      </dgm:t>
    </dgm:pt>
    <dgm:pt modelId="{6515C9D7-4BD6-4103-89F6-41149E8675C0}" type="sibTrans" cxnId="{D4610998-1E6B-4F57-BE11-7C382E17B406}">
      <dgm:prSet/>
      <dgm:spPr/>
      <dgm:t>
        <a:bodyPr/>
        <a:lstStyle/>
        <a:p>
          <a:pPr rtl="1"/>
          <a:endParaRPr lang="he-IL"/>
        </a:p>
      </dgm:t>
    </dgm:pt>
    <dgm:pt modelId="{2FF5A091-8064-4349-A167-9F5E74302231}">
      <dgm:prSet phldrT="[Text]" custT="1"/>
      <dgm:spPr>
        <a:solidFill>
          <a:schemeClr val="bg2"/>
        </a:solidFill>
        <a:ln>
          <a:solidFill>
            <a:schemeClr val="tx2"/>
          </a:solidFill>
        </a:ln>
      </dgm:spPr>
      <dgm:t>
        <a:bodyPr/>
        <a:lstStyle/>
        <a:p>
          <a:pPr rtl="1"/>
          <a:r>
            <a:rPr lang="he-IL" sz="1800" dirty="0" smtClean="0">
              <a:solidFill>
                <a:schemeClr val="tx1"/>
              </a:solidFill>
            </a:rPr>
            <a:t>השלמה של 75% מהעלויות</a:t>
          </a:r>
        </a:p>
        <a:p>
          <a:pPr rtl="1"/>
          <a:r>
            <a:rPr lang="he-IL" sz="1800" dirty="0" smtClean="0">
              <a:solidFill>
                <a:schemeClr val="tx1"/>
              </a:solidFill>
            </a:rPr>
            <a:t>השלמה של 90% מהמכירות</a:t>
          </a:r>
        </a:p>
      </dgm:t>
    </dgm:pt>
    <dgm:pt modelId="{08C5428B-7BA9-4419-BB34-6B0F3E42DE2C}" type="parTrans" cxnId="{7E018F88-6A56-44A3-8554-D704F48839E7}">
      <dgm:prSet/>
      <dgm:spPr/>
      <dgm:t>
        <a:bodyPr/>
        <a:lstStyle/>
        <a:p>
          <a:pPr rtl="1"/>
          <a:endParaRPr lang="he-IL"/>
        </a:p>
      </dgm:t>
    </dgm:pt>
    <dgm:pt modelId="{C140FFF7-EB49-4BFF-BDAB-20A1E15EA951}" type="sibTrans" cxnId="{7E018F88-6A56-44A3-8554-D704F48839E7}">
      <dgm:prSet/>
      <dgm:spPr/>
      <dgm:t>
        <a:bodyPr/>
        <a:lstStyle/>
        <a:p>
          <a:pPr rtl="1"/>
          <a:endParaRPr lang="he-IL"/>
        </a:p>
      </dgm:t>
    </dgm:pt>
    <dgm:pt modelId="{E04633DD-C46E-4D7F-B32A-B8CA368E6328}" type="pres">
      <dgm:prSet presAssocID="{51AC6F69-3FF9-4BD7-958C-8B201AE40005}" presName="Name0" presStyleCnt="0">
        <dgm:presLayoutVars>
          <dgm:dir/>
          <dgm:resizeHandles val="exact"/>
        </dgm:presLayoutVars>
      </dgm:prSet>
      <dgm:spPr/>
    </dgm:pt>
    <dgm:pt modelId="{A8044EA2-FA28-4F89-90E9-E13ADBF5EF1E}" type="pres">
      <dgm:prSet presAssocID="{51AC6F69-3FF9-4BD7-958C-8B201AE40005}" presName="fgShape" presStyleLbl="fgShp" presStyleIdx="0" presStyleCnt="1"/>
      <dgm:spPr>
        <a:prstGeom prst="leftArrow">
          <a:avLst/>
        </a:prstGeom>
        <a:solidFill>
          <a:schemeClr val="accent1"/>
        </a:solidFill>
      </dgm:spPr>
    </dgm:pt>
    <dgm:pt modelId="{CB734709-40C8-4424-99F1-5D8FC5882AC4}" type="pres">
      <dgm:prSet presAssocID="{51AC6F69-3FF9-4BD7-958C-8B201AE40005}" presName="linComp" presStyleCnt="0"/>
      <dgm:spPr/>
    </dgm:pt>
    <dgm:pt modelId="{581CDDD3-B5F3-4292-8F6D-6CF923B9AC52}" type="pres">
      <dgm:prSet presAssocID="{D22EE9EF-DFA8-4A08-A4FE-938C1E5D6C5D}" presName="compNode" presStyleCnt="0"/>
      <dgm:spPr/>
    </dgm:pt>
    <dgm:pt modelId="{1CB47E95-43E0-4820-A561-2BA76CF3AD02}" type="pres">
      <dgm:prSet presAssocID="{D22EE9EF-DFA8-4A08-A4FE-938C1E5D6C5D}" presName="bkgdShape" presStyleLbl="node1" presStyleIdx="0" presStyleCnt="3"/>
      <dgm:spPr/>
      <dgm:t>
        <a:bodyPr/>
        <a:lstStyle/>
        <a:p>
          <a:pPr rtl="1"/>
          <a:endParaRPr lang="he-IL"/>
        </a:p>
      </dgm:t>
    </dgm:pt>
    <dgm:pt modelId="{89113E18-26A2-463F-9263-CB94AFD26EEC}" type="pres">
      <dgm:prSet presAssocID="{D22EE9EF-DFA8-4A08-A4FE-938C1E5D6C5D}" presName="nodeTx" presStyleLbl="node1" presStyleIdx="0" presStyleCnt="3">
        <dgm:presLayoutVars>
          <dgm:bulletEnabled val="1"/>
        </dgm:presLayoutVars>
      </dgm:prSet>
      <dgm:spPr/>
      <dgm:t>
        <a:bodyPr/>
        <a:lstStyle/>
        <a:p>
          <a:pPr rtl="1"/>
          <a:endParaRPr lang="he-IL"/>
        </a:p>
      </dgm:t>
    </dgm:pt>
    <dgm:pt modelId="{3239FBA8-A2DF-4000-B39F-506A6E60AB15}" type="pres">
      <dgm:prSet presAssocID="{D22EE9EF-DFA8-4A08-A4FE-938C1E5D6C5D}" presName="invisiNode" presStyleLbl="node1" presStyleIdx="0" presStyleCnt="3"/>
      <dgm:spPr/>
    </dgm:pt>
    <dgm:pt modelId="{CB759E48-9AA7-4C48-BDE7-048EEDB6C66B}" type="pres">
      <dgm:prSet presAssocID="{D22EE9EF-DFA8-4A08-A4FE-938C1E5D6C5D}" presName="imagNode" presStyleLbl="fgImgPlace1" presStyleIdx="0" presStyleCnt="3" custScaleX="150540" custLinFactNeighborX="-3058" custLinFactNeighborY="-1573"/>
      <dgm:spPr>
        <a:prstGeom prst="roundRect">
          <a:avLst/>
        </a:prstGeom>
        <a:solidFill>
          <a:schemeClr val="accent1"/>
        </a:solidFill>
      </dgm:spPr>
    </dgm:pt>
    <dgm:pt modelId="{1A61AF50-8924-4904-A486-766EE860696C}" type="pres">
      <dgm:prSet presAssocID="{F24D73C3-EE20-4B8A-A407-C916A0211BDC}" presName="sibTrans" presStyleLbl="sibTrans2D1" presStyleIdx="0" presStyleCnt="0"/>
      <dgm:spPr/>
      <dgm:t>
        <a:bodyPr/>
        <a:lstStyle/>
        <a:p>
          <a:pPr rtl="1"/>
          <a:endParaRPr lang="he-IL"/>
        </a:p>
      </dgm:t>
    </dgm:pt>
    <dgm:pt modelId="{CFE7DD22-FA02-4832-8DF3-E0C9BBC06D17}" type="pres">
      <dgm:prSet presAssocID="{E748AD17-BA27-4D30-A801-EE436CFFF8D0}" presName="compNode" presStyleCnt="0"/>
      <dgm:spPr/>
    </dgm:pt>
    <dgm:pt modelId="{52FF8A57-55BC-4435-94AB-F7D281304DB2}" type="pres">
      <dgm:prSet presAssocID="{E748AD17-BA27-4D30-A801-EE436CFFF8D0}" presName="bkgdShape" presStyleLbl="node1" presStyleIdx="1" presStyleCnt="3"/>
      <dgm:spPr/>
      <dgm:t>
        <a:bodyPr/>
        <a:lstStyle/>
        <a:p>
          <a:pPr rtl="1"/>
          <a:endParaRPr lang="he-IL"/>
        </a:p>
      </dgm:t>
    </dgm:pt>
    <dgm:pt modelId="{CF512896-6851-4CEE-945B-EDC19E20E076}" type="pres">
      <dgm:prSet presAssocID="{E748AD17-BA27-4D30-A801-EE436CFFF8D0}" presName="nodeTx" presStyleLbl="node1" presStyleIdx="1" presStyleCnt="3">
        <dgm:presLayoutVars>
          <dgm:bulletEnabled val="1"/>
        </dgm:presLayoutVars>
      </dgm:prSet>
      <dgm:spPr/>
      <dgm:t>
        <a:bodyPr/>
        <a:lstStyle/>
        <a:p>
          <a:pPr rtl="1"/>
          <a:endParaRPr lang="he-IL"/>
        </a:p>
      </dgm:t>
    </dgm:pt>
    <dgm:pt modelId="{A8FFB340-69F3-45D9-922C-B96DC0EC46B2}" type="pres">
      <dgm:prSet presAssocID="{E748AD17-BA27-4D30-A801-EE436CFFF8D0}" presName="invisiNode" presStyleLbl="node1" presStyleIdx="1" presStyleCnt="3"/>
      <dgm:spPr/>
    </dgm:pt>
    <dgm:pt modelId="{A99F5315-6175-4107-89BF-675C50395A9C}" type="pres">
      <dgm:prSet presAssocID="{E748AD17-BA27-4D30-A801-EE436CFFF8D0}" presName="imagNode" presStyleLbl="fgImgPlace1" presStyleIdx="1" presStyleCnt="3" custScaleX="152899"/>
      <dgm:spPr>
        <a:prstGeom prst="roundRect">
          <a:avLst/>
        </a:prstGeom>
        <a:solidFill>
          <a:schemeClr val="accent1"/>
        </a:solidFill>
      </dgm:spPr>
    </dgm:pt>
    <dgm:pt modelId="{3CFF169F-7971-465A-8F6D-BF77C561684C}" type="pres">
      <dgm:prSet presAssocID="{6515C9D7-4BD6-4103-89F6-41149E8675C0}" presName="sibTrans" presStyleLbl="sibTrans2D1" presStyleIdx="0" presStyleCnt="0"/>
      <dgm:spPr/>
      <dgm:t>
        <a:bodyPr/>
        <a:lstStyle/>
        <a:p>
          <a:pPr rtl="1"/>
          <a:endParaRPr lang="he-IL"/>
        </a:p>
      </dgm:t>
    </dgm:pt>
    <dgm:pt modelId="{8E84F28A-FEE7-450E-ADE9-B609611A20AC}" type="pres">
      <dgm:prSet presAssocID="{2FF5A091-8064-4349-A167-9F5E74302231}" presName="compNode" presStyleCnt="0"/>
      <dgm:spPr/>
    </dgm:pt>
    <dgm:pt modelId="{303DE9D5-2FC5-4FFA-A765-7EAEBEE408CE}" type="pres">
      <dgm:prSet presAssocID="{2FF5A091-8064-4349-A167-9F5E74302231}" presName="bkgdShape" presStyleLbl="node1" presStyleIdx="2" presStyleCnt="3"/>
      <dgm:spPr/>
      <dgm:t>
        <a:bodyPr/>
        <a:lstStyle/>
        <a:p>
          <a:pPr rtl="1"/>
          <a:endParaRPr lang="he-IL"/>
        </a:p>
      </dgm:t>
    </dgm:pt>
    <dgm:pt modelId="{2E470297-7033-4706-8941-EA68C2E4EEA7}" type="pres">
      <dgm:prSet presAssocID="{2FF5A091-8064-4349-A167-9F5E74302231}" presName="nodeTx" presStyleLbl="node1" presStyleIdx="2" presStyleCnt="3">
        <dgm:presLayoutVars>
          <dgm:bulletEnabled val="1"/>
        </dgm:presLayoutVars>
      </dgm:prSet>
      <dgm:spPr/>
      <dgm:t>
        <a:bodyPr/>
        <a:lstStyle/>
        <a:p>
          <a:pPr rtl="1"/>
          <a:endParaRPr lang="he-IL"/>
        </a:p>
      </dgm:t>
    </dgm:pt>
    <dgm:pt modelId="{A7EDDB9A-A2ED-4E7B-BCD0-BE3557089F24}" type="pres">
      <dgm:prSet presAssocID="{2FF5A091-8064-4349-A167-9F5E74302231}" presName="invisiNode" presStyleLbl="node1" presStyleIdx="2" presStyleCnt="3"/>
      <dgm:spPr/>
    </dgm:pt>
    <dgm:pt modelId="{482F8AE3-CDF7-4DD8-BFE2-02BFFB108ED6}" type="pres">
      <dgm:prSet presAssocID="{2FF5A091-8064-4349-A167-9F5E74302231}" presName="imagNode" presStyleLbl="fgImgPlace1" presStyleIdx="2" presStyleCnt="3" custScaleX="155257"/>
      <dgm:spPr>
        <a:prstGeom prst="roundRect">
          <a:avLst/>
        </a:prstGeom>
        <a:solidFill>
          <a:schemeClr val="accent1"/>
        </a:solidFill>
      </dgm:spPr>
    </dgm:pt>
  </dgm:ptLst>
  <dgm:cxnLst>
    <dgm:cxn modelId="{71C0FCAD-AE9B-4CBA-8AE8-8EF0BC0B257E}" type="presOf" srcId="{F24D73C3-EE20-4B8A-A407-C916A0211BDC}" destId="{1A61AF50-8924-4904-A486-766EE860696C}" srcOrd="0" destOrd="0" presId="urn:microsoft.com/office/officeart/2005/8/layout/hList7"/>
    <dgm:cxn modelId="{7E018F88-6A56-44A3-8554-D704F48839E7}" srcId="{51AC6F69-3FF9-4BD7-958C-8B201AE40005}" destId="{2FF5A091-8064-4349-A167-9F5E74302231}" srcOrd="2" destOrd="0" parTransId="{08C5428B-7BA9-4419-BB34-6B0F3E42DE2C}" sibTransId="{C140FFF7-EB49-4BFF-BDAB-20A1E15EA951}"/>
    <dgm:cxn modelId="{B1528623-75A9-47C8-ABEA-56C9A5D94A01}" type="presOf" srcId="{51AC6F69-3FF9-4BD7-958C-8B201AE40005}" destId="{E04633DD-C46E-4D7F-B32A-B8CA368E6328}" srcOrd="0" destOrd="0" presId="urn:microsoft.com/office/officeart/2005/8/layout/hList7"/>
    <dgm:cxn modelId="{A948AF8C-8333-4BED-83AC-1F393DF8CEA3}" type="presOf" srcId="{2FF5A091-8064-4349-A167-9F5E74302231}" destId="{2E470297-7033-4706-8941-EA68C2E4EEA7}" srcOrd="1" destOrd="0" presId="urn:microsoft.com/office/officeart/2005/8/layout/hList7"/>
    <dgm:cxn modelId="{86F11047-2228-47D8-8124-518D40FD63A6}" type="presOf" srcId="{2FF5A091-8064-4349-A167-9F5E74302231}" destId="{303DE9D5-2FC5-4FFA-A765-7EAEBEE408CE}" srcOrd="0" destOrd="0" presId="urn:microsoft.com/office/officeart/2005/8/layout/hList7"/>
    <dgm:cxn modelId="{8CB31959-9F77-4834-98C1-0A790DEBE393}" type="presOf" srcId="{E748AD17-BA27-4D30-A801-EE436CFFF8D0}" destId="{52FF8A57-55BC-4435-94AB-F7D281304DB2}" srcOrd="0" destOrd="0" presId="urn:microsoft.com/office/officeart/2005/8/layout/hList7"/>
    <dgm:cxn modelId="{D4610998-1E6B-4F57-BE11-7C382E17B406}" srcId="{51AC6F69-3FF9-4BD7-958C-8B201AE40005}" destId="{E748AD17-BA27-4D30-A801-EE436CFFF8D0}" srcOrd="1" destOrd="0" parTransId="{CB378CB9-1C1A-4C88-A16F-3B0334BFE1DD}" sibTransId="{6515C9D7-4BD6-4103-89F6-41149E8675C0}"/>
    <dgm:cxn modelId="{3AC4CE7A-B1CA-4FC3-8586-9D20FED3598E}" type="presOf" srcId="{E748AD17-BA27-4D30-A801-EE436CFFF8D0}" destId="{CF512896-6851-4CEE-945B-EDC19E20E076}" srcOrd="1" destOrd="0" presId="urn:microsoft.com/office/officeart/2005/8/layout/hList7"/>
    <dgm:cxn modelId="{17CE3FFA-2428-4ECA-B3E7-FC0F22AFB408}" type="presOf" srcId="{6515C9D7-4BD6-4103-89F6-41149E8675C0}" destId="{3CFF169F-7971-465A-8F6D-BF77C561684C}" srcOrd="0" destOrd="0" presId="urn:microsoft.com/office/officeart/2005/8/layout/hList7"/>
    <dgm:cxn modelId="{2965A39D-D500-49FF-A06E-23B71F106CA5}" type="presOf" srcId="{D22EE9EF-DFA8-4A08-A4FE-938C1E5D6C5D}" destId="{89113E18-26A2-463F-9263-CB94AFD26EEC}" srcOrd="1" destOrd="0" presId="urn:microsoft.com/office/officeart/2005/8/layout/hList7"/>
    <dgm:cxn modelId="{F6B941EF-29D3-465C-B5F0-203037317723}" type="presOf" srcId="{D22EE9EF-DFA8-4A08-A4FE-938C1E5D6C5D}" destId="{1CB47E95-43E0-4820-A561-2BA76CF3AD02}" srcOrd="0" destOrd="0" presId="urn:microsoft.com/office/officeart/2005/8/layout/hList7"/>
    <dgm:cxn modelId="{8CFC8F60-D90D-45E2-A1F2-5001C03D7348}" srcId="{51AC6F69-3FF9-4BD7-958C-8B201AE40005}" destId="{D22EE9EF-DFA8-4A08-A4FE-938C1E5D6C5D}" srcOrd="0" destOrd="0" parTransId="{7CCC645C-6B42-4EB1-9C9A-1887F264E31D}" sibTransId="{F24D73C3-EE20-4B8A-A407-C916A0211BDC}"/>
    <dgm:cxn modelId="{FD908D9F-E6E2-45AD-9121-6DE342229823}" type="presParOf" srcId="{E04633DD-C46E-4D7F-B32A-B8CA368E6328}" destId="{A8044EA2-FA28-4F89-90E9-E13ADBF5EF1E}" srcOrd="0" destOrd="0" presId="urn:microsoft.com/office/officeart/2005/8/layout/hList7"/>
    <dgm:cxn modelId="{9D81527F-B3E4-480B-BC52-B355C9E59506}" type="presParOf" srcId="{E04633DD-C46E-4D7F-B32A-B8CA368E6328}" destId="{CB734709-40C8-4424-99F1-5D8FC5882AC4}" srcOrd="1" destOrd="0" presId="urn:microsoft.com/office/officeart/2005/8/layout/hList7"/>
    <dgm:cxn modelId="{6436B10A-CA95-4F95-BAE5-E35AC0B638D3}" type="presParOf" srcId="{CB734709-40C8-4424-99F1-5D8FC5882AC4}" destId="{581CDDD3-B5F3-4292-8F6D-6CF923B9AC52}" srcOrd="0" destOrd="0" presId="urn:microsoft.com/office/officeart/2005/8/layout/hList7"/>
    <dgm:cxn modelId="{ACAF8442-C658-40D9-8F79-8B490B3F20F3}" type="presParOf" srcId="{581CDDD3-B5F3-4292-8F6D-6CF923B9AC52}" destId="{1CB47E95-43E0-4820-A561-2BA76CF3AD02}" srcOrd="0" destOrd="0" presId="urn:microsoft.com/office/officeart/2005/8/layout/hList7"/>
    <dgm:cxn modelId="{D52AA783-FABE-4A11-940D-F555CD8E6C0C}" type="presParOf" srcId="{581CDDD3-B5F3-4292-8F6D-6CF923B9AC52}" destId="{89113E18-26A2-463F-9263-CB94AFD26EEC}" srcOrd="1" destOrd="0" presId="urn:microsoft.com/office/officeart/2005/8/layout/hList7"/>
    <dgm:cxn modelId="{11C001D4-23EF-416E-BF19-1A8D833D9D1A}" type="presParOf" srcId="{581CDDD3-B5F3-4292-8F6D-6CF923B9AC52}" destId="{3239FBA8-A2DF-4000-B39F-506A6E60AB15}" srcOrd="2" destOrd="0" presId="urn:microsoft.com/office/officeart/2005/8/layout/hList7"/>
    <dgm:cxn modelId="{CC525DB0-DE84-4784-9049-8CBFAD0A25F0}" type="presParOf" srcId="{581CDDD3-B5F3-4292-8F6D-6CF923B9AC52}" destId="{CB759E48-9AA7-4C48-BDE7-048EEDB6C66B}" srcOrd="3" destOrd="0" presId="urn:microsoft.com/office/officeart/2005/8/layout/hList7"/>
    <dgm:cxn modelId="{7E87C515-6517-4CBB-ADDE-B0F04FCB355C}" type="presParOf" srcId="{CB734709-40C8-4424-99F1-5D8FC5882AC4}" destId="{1A61AF50-8924-4904-A486-766EE860696C}" srcOrd="1" destOrd="0" presId="urn:microsoft.com/office/officeart/2005/8/layout/hList7"/>
    <dgm:cxn modelId="{541BA024-C125-4CF2-AA52-926757E4A4B9}" type="presParOf" srcId="{CB734709-40C8-4424-99F1-5D8FC5882AC4}" destId="{CFE7DD22-FA02-4832-8DF3-E0C9BBC06D17}" srcOrd="2" destOrd="0" presId="urn:microsoft.com/office/officeart/2005/8/layout/hList7"/>
    <dgm:cxn modelId="{014129A7-148B-4536-A87D-971E0DBB32E4}" type="presParOf" srcId="{CFE7DD22-FA02-4832-8DF3-E0C9BBC06D17}" destId="{52FF8A57-55BC-4435-94AB-F7D281304DB2}" srcOrd="0" destOrd="0" presId="urn:microsoft.com/office/officeart/2005/8/layout/hList7"/>
    <dgm:cxn modelId="{AB37562E-A5AB-4E1C-A92C-6FB04CA61884}" type="presParOf" srcId="{CFE7DD22-FA02-4832-8DF3-E0C9BBC06D17}" destId="{CF512896-6851-4CEE-945B-EDC19E20E076}" srcOrd="1" destOrd="0" presId="urn:microsoft.com/office/officeart/2005/8/layout/hList7"/>
    <dgm:cxn modelId="{052EA563-9196-4701-AE43-AC10A013E7D2}" type="presParOf" srcId="{CFE7DD22-FA02-4832-8DF3-E0C9BBC06D17}" destId="{A8FFB340-69F3-45D9-922C-B96DC0EC46B2}" srcOrd="2" destOrd="0" presId="urn:microsoft.com/office/officeart/2005/8/layout/hList7"/>
    <dgm:cxn modelId="{A4198A9B-A399-4C97-A394-0069A6BC3375}" type="presParOf" srcId="{CFE7DD22-FA02-4832-8DF3-E0C9BBC06D17}" destId="{A99F5315-6175-4107-89BF-675C50395A9C}" srcOrd="3" destOrd="0" presId="urn:microsoft.com/office/officeart/2005/8/layout/hList7"/>
    <dgm:cxn modelId="{19CBE04C-39CC-4E07-9479-2B4E6EF5CAE5}" type="presParOf" srcId="{CB734709-40C8-4424-99F1-5D8FC5882AC4}" destId="{3CFF169F-7971-465A-8F6D-BF77C561684C}" srcOrd="3" destOrd="0" presId="urn:microsoft.com/office/officeart/2005/8/layout/hList7"/>
    <dgm:cxn modelId="{EB608D9B-CA34-467B-A154-3E40D70C204D}" type="presParOf" srcId="{CB734709-40C8-4424-99F1-5D8FC5882AC4}" destId="{8E84F28A-FEE7-450E-ADE9-B609611A20AC}" srcOrd="4" destOrd="0" presId="urn:microsoft.com/office/officeart/2005/8/layout/hList7"/>
    <dgm:cxn modelId="{75A46BF7-1E1E-4940-9822-CCCD41B15F5D}" type="presParOf" srcId="{8E84F28A-FEE7-450E-ADE9-B609611A20AC}" destId="{303DE9D5-2FC5-4FFA-A765-7EAEBEE408CE}" srcOrd="0" destOrd="0" presId="urn:microsoft.com/office/officeart/2005/8/layout/hList7"/>
    <dgm:cxn modelId="{2ADBD670-FAF8-46AA-BC04-F158D36F97AD}" type="presParOf" srcId="{8E84F28A-FEE7-450E-ADE9-B609611A20AC}" destId="{2E470297-7033-4706-8941-EA68C2E4EEA7}" srcOrd="1" destOrd="0" presId="urn:microsoft.com/office/officeart/2005/8/layout/hList7"/>
    <dgm:cxn modelId="{4D96F18C-9C67-4903-A5D8-246D58861664}" type="presParOf" srcId="{8E84F28A-FEE7-450E-ADE9-B609611A20AC}" destId="{A7EDDB9A-A2ED-4E7B-BCD0-BE3557089F24}" srcOrd="2" destOrd="0" presId="urn:microsoft.com/office/officeart/2005/8/layout/hList7"/>
    <dgm:cxn modelId="{41BA8AB9-940B-4899-87E3-AB2F765B1485}" type="presParOf" srcId="{8E84F28A-FEE7-450E-ADE9-B609611A20AC}" destId="{482F8AE3-CDF7-4DD8-BFE2-02BFFB108ED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874B9C-E48B-4312-A4DA-1BCE6BB033E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pPr rtl="1"/>
          <a:endParaRPr lang="he-IL"/>
        </a:p>
      </dgm:t>
    </dgm:pt>
    <dgm:pt modelId="{2317F328-7C84-4811-AFAA-03336CE74950}">
      <dgm:prSet phldrT="[Text]" custT="1"/>
      <dgm:spPr/>
      <dgm:t>
        <a:bodyPr/>
        <a:lstStyle/>
        <a:p>
          <a:pPr algn="ctr" rtl="1"/>
          <a:r>
            <a:rPr lang="he-IL" sz="1800" b="0" i="0" dirty="0" smtClean="0"/>
            <a:t>(1) ביצועי הישות אינם יוצרים </a:t>
          </a:r>
          <a:r>
            <a:rPr lang="he-IL" sz="1800" b="0" i="0" u="sng" dirty="0" smtClean="0"/>
            <a:t>נכס עם שימוש אלטרנטיבי</a:t>
          </a:r>
          <a:endParaRPr lang="he-IL" sz="1800" b="0" i="0" u="sng" dirty="0"/>
        </a:p>
      </dgm:t>
    </dgm:pt>
    <dgm:pt modelId="{10156432-CDB7-447D-9C58-C7845FFE4E9F}" type="parTrans" cxnId="{BCA1361F-C9A1-4ACE-BD71-1B53C3691BED}">
      <dgm:prSet/>
      <dgm:spPr/>
      <dgm:t>
        <a:bodyPr/>
        <a:lstStyle/>
        <a:p>
          <a:pPr rtl="1"/>
          <a:endParaRPr lang="he-IL"/>
        </a:p>
      </dgm:t>
    </dgm:pt>
    <dgm:pt modelId="{E97C637B-7EFD-413E-BDE0-255B6553A12E}" type="sibTrans" cxnId="{BCA1361F-C9A1-4ACE-BD71-1B53C3691BED}">
      <dgm:prSet/>
      <dgm:spPr/>
      <dgm:t>
        <a:bodyPr/>
        <a:lstStyle/>
        <a:p>
          <a:pPr rtl="1"/>
          <a:endParaRPr lang="he-IL"/>
        </a:p>
      </dgm:t>
    </dgm:pt>
    <dgm:pt modelId="{71A9F863-5032-4C10-A5E4-08CC44D41B43}" type="pres">
      <dgm:prSet presAssocID="{8E874B9C-E48B-4312-A4DA-1BCE6BB033E1}" presName="diagram" presStyleCnt="0">
        <dgm:presLayoutVars>
          <dgm:dir/>
          <dgm:resizeHandles val="exact"/>
        </dgm:presLayoutVars>
      </dgm:prSet>
      <dgm:spPr/>
      <dgm:t>
        <a:bodyPr/>
        <a:lstStyle/>
        <a:p>
          <a:pPr rtl="1"/>
          <a:endParaRPr lang="he-IL"/>
        </a:p>
      </dgm:t>
    </dgm:pt>
    <dgm:pt modelId="{0060FA16-C6D3-41EC-A095-A0E538D86297}" type="pres">
      <dgm:prSet presAssocID="{2317F328-7C84-4811-AFAA-03336CE74950}" presName="node" presStyleLbl="node1" presStyleIdx="0" presStyleCnt="1" custScaleX="129146" custScaleY="20663" custLinFactNeighborX="155" custLinFactNeighborY="-43748">
        <dgm:presLayoutVars>
          <dgm:bulletEnabled val="1"/>
        </dgm:presLayoutVars>
      </dgm:prSet>
      <dgm:spPr/>
      <dgm:t>
        <a:bodyPr/>
        <a:lstStyle/>
        <a:p>
          <a:pPr rtl="1"/>
          <a:endParaRPr lang="he-IL"/>
        </a:p>
      </dgm:t>
    </dgm:pt>
  </dgm:ptLst>
  <dgm:cxnLst>
    <dgm:cxn modelId="{C46124B4-F43A-44BA-B374-CBADE2FD44C9}" type="presOf" srcId="{8E874B9C-E48B-4312-A4DA-1BCE6BB033E1}" destId="{71A9F863-5032-4C10-A5E4-08CC44D41B43}" srcOrd="0" destOrd="0" presId="urn:microsoft.com/office/officeart/2005/8/layout/default"/>
    <dgm:cxn modelId="{1C0D7916-2E03-4A75-A5B6-33301111ADFF}" type="presOf" srcId="{2317F328-7C84-4811-AFAA-03336CE74950}" destId="{0060FA16-C6D3-41EC-A095-A0E538D86297}" srcOrd="0" destOrd="0" presId="urn:microsoft.com/office/officeart/2005/8/layout/default"/>
    <dgm:cxn modelId="{BCA1361F-C9A1-4ACE-BD71-1B53C3691BED}" srcId="{8E874B9C-E48B-4312-A4DA-1BCE6BB033E1}" destId="{2317F328-7C84-4811-AFAA-03336CE74950}" srcOrd="0" destOrd="0" parTransId="{10156432-CDB7-447D-9C58-C7845FFE4E9F}" sibTransId="{E97C637B-7EFD-413E-BDE0-255B6553A12E}"/>
    <dgm:cxn modelId="{BBC642E6-DBDD-4716-813F-FC14398E9DE1}" type="presParOf" srcId="{71A9F863-5032-4C10-A5E4-08CC44D41B43}" destId="{0060FA16-C6D3-41EC-A095-A0E538D8629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874B9C-E48B-4312-A4DA-1BCE6BB033E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pPr rtl="1"/>
          <a:endParaRPr lang="he-IL"/>
        </a:p>
      </dgm:t>
    </dgm:pt>
    <dgm:pt modelId="{0A62293C-5467-4E87-B81F-EC1C6AEE6DEE}">
      <dgm:prSet phldrT="[Text]" custT="1"/>
      <dgm:spPr/>
      <dgm:t>
        <a:bodyPr/>
        <a:lstStyle/>
        <a:p>
          <a:pPr algn="r" rtl="1"/>
          <a:r>
            <a:rPr lang="he-IL" sz="1800" dirty="0" smtClean="0"/>
            <a:t>(2) לישות יש </a:t>
          </a:r>
          <a:r>
            <a:rPr lang="he-IL" sz="1800" u="sng" dirty="0" smtClean="0"/>
            <a:t>זכות לתשלום הניתנת לאכיפה</a:t>
          </a:r>
          <a:r>
            <a:rPr lang="he-IL" sz="1800" dirty="0" smtClean="0"/>
            <a:t> עבור ביצועים שהושלמו עד לאותו מועד</a:t>
          </a:r>
          <a:endParaRPr lang="he-IL" sz="1800" dirty="0"/>
        </a:p>
      </dgm:t>
    </dgm:pt>
    <dgm:pt modelId="{7E81A1C6-9D87-4E59-AA76-9DCDED68DEB7}" type="parTrans" cxnId="{AB4C4169-C3A2-4EAA-B3C4-1B028D0F5D19}">
      <dgm:prSet/>
      <dgm:spPr/>
      <dgm:t>
        <a:bodyPr/>
        <a:lstStyle/>
        <a:p>
          <a:pPr rtl="1"/>
          <a:endParaRPr lang="he-IL"/>
        </a:p>
      </dgm:t>
    </dgm:pt>
    <dgm:pt modelId="{E1AC1396-EEA2-4A4D-ACFA-43749BFD7DA5}" type="sibTrans" cxnId="{AB4C4169-C3A2-4EAA-B3C4-1B028D0F5D19}">
      <dgm:prSet/>
      <dgm:spPr/>
      <dgm:t>
        <a:bodyPr/>
        <a:lstStyle/>
        <a:p>
          <a:pPr rtl="1"/>
          <a:endParaRPr lang="he-IL"/>
        </a:p>
      </dgm:t>
    </dgm:pt>
    <dgm:pt modelId="{71A9F863-5032-4C10-A5E4-08CC44D41B43}" type="pres">
      <dgm:prSet presAssocID="{8E874B9C-E48B-4312-A4DA-1BCE6BB033E1}" presName="diagram" presStyleCnt="0">
        <dgm:presLayoutVars>
          <dgm:dir/>
          <dgm:resizeHandles val="exact"/>
        </dgm:presLayoutVars>
      </dgm:prSet>
      <dgm:spPr/>
      <dgm:t>
        <a:bodyPr/>
        <a:lstStyle/>
        <a:p>
          <a:pPr rtl="1"/>
          <a:endParaRPr lang="he-IL"/>
        </a:p>
      </dgm:t>
    </dgm:pt>
    <dgm:pt modelId="{5FBA7912-5F6B-4D43-ACAF-DEF8A6A6E318}" type="pres">
      <dgm:prSet presAssocID="{0A62293C-5467-4E87-B81F-EC1C6AEE6DEE}" presName="node" presStyleLbl="node1" presStyleIdx="0" presStyleCnt="1" custScaleX="129293" custScaleY="22301" custLinFactNeighborX="-82" custLinFactNeighborY="-1187">
        <dgm:presLayoutVars>
          <dgm:bulletEnabled val="1"/>
        </dgm:presLayoutVars>
      </dgm:prSet>
      <dgm:spPr/>
      <dgm:t>
        <a:bodyPr/>
        <a:lstStyle/>
        <a:p>
          <a:pPr rtl="1"/>
          <a:endParaRPr lang="he-IL"/>
        </a:p>
      </dgm:t>
    </dgm:pt>
  </dgm:ptLst>
  <dgm:cxnLst>
    <dgm:cxn modelId="{AB4C4169-C3A2-4EAA-B3C4-1B028D0F5D19}" srcId="{8E874B9C-E48B-4312-A4DA-1BCE6BB033E1}" destId="{0A62293C-5467-4E87-B81F-EC1C6AEE6DEE}" srcOrd="0" destOrd="0" parTransId="{7E81A1C6-9D87-4E59-AA76-9DCDED68DEB7}" sibTransId="{E1AC1396-EEA2-4A4D-ACFA-43749BFD7DA5}"/>
    <dgm:cxn modelId="{0C78C6FE-B4D3-4225-81F1-51EDA7EDF569}" type="presOf" srcId="{0A62293C-5467-4E87-B81F-EC1C6AEE6DEE}" destId="{5FBA7912-5F6B-4D43-ACAF-DEF8A6A6E318}" srcOrd="0" destOrd="0" presId="urn:microsoft.com/office/officeart/2005/8/layout/default"/>
    <dgm:cxn modelId="{1C3E9E0D-CFCC-4D3A-B805-13D4C5E7B401}" type="presOf" srcId="{8E874B9C-E48B-4312-A4DA-1BCE6BB033E1}" destId="{71A9F863-5032-4C10-A5E4-08CC44D41B43}" srcOrd="0" destOrd="0" presId="urn:microsoft.com/office/officeart/2005/8/layout/default"/>
    <dgm:cxn modelId="{74FCE426-82DF-46EA-BD3B-FB8F98C71218}" type="presParOf" srcId="{71A9F863-5032-4C10-A5E4-08CC44D41B43}" destId="{5FBA7912-5F6B-4D43-ACAF-DEF8A6A6E318}" srcOrd="0"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80049" y="0"/>
            <a:ext cx="2890626" cy="498215"/>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45" y="0"/>
            <a:ext cx="2890626" cy="498215"/>
          </a:xfrm>
          <a:prstGeom prst="rect">
            <a:avLst/>
          </a:prstGeom>
        </p:spPr>
        <p:txBody>
          <a:bodyPr vert="horz" lIns="91440" tIns="45720" rIns="91440" bIns="45720" rtlCol="1"/>
          <a:lstStyle>
            <a:lvl1pPr algn="l">
              <a:defRPr sz="1200"/>
            </a:lvl1pPr>
          </a:lstStyle>
          <a:p>
            <a:fld id="{B8329FF8-3BE3-47F5-8612-95EACC5D886D}" type="datetimeFigureOut">
              <a:rPr lang="he-IL" smtClean="0"/>
              <a:t>ח'/סיון/תשע"ו</a:t>
            </a:fld>
            <a:endParaRPr lang="he-IL"/>
          </a:p>
        </p:txBody>
      </p:sp>
      <p:sp>
        <p:nvSpPr>
          <p:cNvPr id="4" name="Footer Placeholder 3"/>
          <p:cNvSpPr>
            <a:spLocks noGrp="1"/>
          </p:cNvSpPr>
          <p:nvPr>
            <p:ph type="ftr" sz="quarter" idx="2"/>
          </p:nvPr>
        </p:nvSpPr>
        <p:spPr>
          <a:xfrm>
            <a:off x="3780049" y="9431600"/>
            <a:ext cx="2890626" cy="498214"/>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45" y="9431600"/>
            <a:ext cx="2890626" cy="498214"/>
          </a:xfrm>
          <a:prstGeom prst="rect">
            <a:avLst/>
          </a:prstGeom>
        </p:spPr>
        <p:txBody>
          <a:bodyPr vert="horz" lIns="91440" tIns="45720" rIns="91440" bIns="45720" rtlCol="1" anchor="b"/>
          <a:lstStyle>
            <a:lvl1pPr algn="l">
              <a:defRPr sz="1200"/>
            </a:lvl1pPr>
          </a:lstStyle>
          <a:p>
            <a:fld id="{0D2EFA26-2902-48A3-8823-363FCB9AB110}" type="slidenum">
              <a:rPr lang="he-IL" smtClean="0"/>
              <a:t>‹#›</a:t>
            </a:fld>
            <a:endParaRPr lang="he-IL"/>
          </a:p>
        </p:txBody>
      </p:sp>
    </p:spTree>
    <p:extLst>
      <p:ext uri="{BB962C8B-B14F-4D97-AF65-F5344CB8AC3E}">
        <p14:creationId xmlns:p14="http://schemas.microsoft.com/office/powerpoint/2010/main" val="1970774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80049" y="0"/>
            <a:ext cx="2890626" cy="49649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45" y="0"/>
            <a:ext cx="2890626" cy="496491"/>
          </a:xfrm>
          <a:prstGeom prst="rect">
            <a:avLst/>
          </a:prstGeom>
        </p:spPr>
        <p:txBody>
          <a:bodyPr vert="horz" lIns="91440" tIns="45720" rIns="91440" bIns="45720" rtlCol="1"/>
          <a:lstStyle>
            <a:lvl1pPr algn="l">
              <a:defRPr sz="1200"/>
            </a:lvl1pPr>
          </a:lstStyle>
          <a:p>
            <a:fld id="{4D7F0CEF-85AD-4814-9865-43C8EF8A1B30}" type="datetimeFigureOut">
              <a:rPr lang="he-IL" smtClean="0"/>
              <a:t>ח'/סיון/תשע"ו</a:t>
            </a:fld>
            <a:endParaRPr lang="he-IL"/>
          </a:p>
        </p:txBody>
      </p:sp>
      <p:sp>
        <p:nvSpPr>
          <p:cNvPr id="4" name="מציין מיקום של תמונת שקופית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67068" y="4716661"/>
            <a:ext cx="5336540" cy="4468416"/>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780049" y="9431599"/>
            <a:ext cx="2890626" cy="496491"/>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45" y="9431599"/>
            <a:ext cx="2890626" cy="496491"/>
          </a:xfrm>
          <a:prstGeom prst="rect">
            <a:avLst/>
          </a:prstGeom>
        </p:spPr>
        <p:txBody>
          <a:bodyPr vert="horz" lIns="91440" tIns="45720" rIns="91440" bIns="45720" rtlCol="1" anchor="b"/>
          <a:lstStyle>
            <a:lvl1pPr algn="l">
              <a:defRPr sz="1200"/>
            </a:lvl1pPr>
          </a:lstStyle>
          <a:p>
            <a:fld id="{7DB9F6D1-AA06-4F4A-916D-25B898E6DA17}" type="slidenum">
              <a:rPr lang="he-IL" smtClean="0"/>
              <a:t>‹#›</a:t>
            </a:fld>
            <a:endParaRPr lang="he-IL"/>
          </a:p>
        </p:txBody>
      </p:sp>
    </p:spTree>
    <p:extLst>
      <p:ext uri="{BB962C8B-B14F-4D97-AF65-F5344CB8AC3E}">
        <p14:creationId xmlns:p14="http://schemas.microsoft.com/office/powerpoint/2010/main" val="17661759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DB9F6D1-AA06-4F4A-916D-25B898E6DA17}" type="slidenum">
              <a:rPr lang="he-IL" smtClean="0"/>
              <a:t>1</a:t>
            </a:fld>
            <a:endParaRPr lang="he-IL"/>
          </a:p>
        </p:txBody>
      </p:sp>
    </p:spTree>
    <p:extLst>
      <p:ext uri="{BB962C8B-B14F-4D97-AF65-F5344CB8AC3E}">
        <p14:creationId xmlns:p14="http://schemas.microsoft.com/office/powerpoint/2010/main" val="815943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r" rtl="1"/>
            <a:endParaRPr lang="en-US" sz="1200" b="0" i="0" u="none" strike="noStrike"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F07B8F03-BC93-4120-96CA-A36DF640BE24}" type="slidenum">
              <a:rPr lang="he-IL" smtClean="0"/>
              <a:pPr/>
              <a:t>10</a:t>
            </a:fld>
            <a:endParaRPr lang="he-IL" dirty="0"/>
          </a:p>
        </p:txBody>
      </p:sp>
    </p:spTree>
    <p:extLst>
      <p:ext uri="{BB962C8B-B14F-4D97-AF65-F5344CB8AC3E}">
        <p14:creationId xmlns:p14="http://schemas.microsoft.com/office/powerpoint/2010/main" val="1289093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r" rtl="1"/>
            <a:endParaRPr lang="en-US" sz="1200" b="0" i="0" u="none" strike="noStrike"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F07B8F03-BC93-4120-96CA-A36DF640BE24}" type="slidenum">
              <a:rPr lang="he-IL" smtClean="0"/>
              <a:pPr/>
              <a:t>11</a:t>
            </a:fld>
            <a:endParaRPr lang="he-IL" dirty="0"/>
          </a:p>
        </p:txBody>
      </p:sp>
    </p:spTree>
    <p:extLst>
      <p:ext uri="{BB962C8B-B14F-4D97-AF65-F5344CB8AC3E}">
        <p14:creationId xmlns:p14="http://schemas.microsoft.com/office/powerpoint/2010/main" val="1585299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r" rtl="1"/>
            <a:endParaRPr lang="en-US" sz="1200" b="0" i="0" u="none" strike="noStrike"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F07B8F03-BC93-4120-96CA-A36DF640BE24}" type="slidenum">
              <a:rPr lang="he-IL" smtClean="0"/>
              <a:pPr/>
              <a:t>12</a:t>
            </a:fld>
            <a:endParaRPr lang="he-IL" dirty="0"/>
          </a:p>
        </p:txBody>
      </p:sp>
    </p:spTree>
    <p:extLst>
      <p:ext uri="{BB962C8B-B14F-4D97-AF65-F5344CB8AC3E}">
        <p14:creationId xmlns:p14="http://schemas.microsoft.com/office/powerpoint/2010/main" val="2677170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1"/>
            <a:endParaRPr lang="en-US" sz="1200" b="0" i="0" u="none" strike="noStrike"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F07B8F03-BC93-4120-96CA-A36DF640BE24}" type="slidenum">
              <a:rPr lang="he-IL" smtClean="0"/>
              <a:pPr/>
              <a:t>13</a:t>
            </a:fld>
            <a:endParaRPr lang="he-IL" dirty="0"/>
          </a:p>
        </p:txBody>
      </p:sp>
    </p:spTree>
    <p:extLst>
      <p:ext uri="{BB962C8B-B14F-4D97-AF65-F5344CB8AC3E}">
        <p14:creationId xmlns:p14="http://schemas.microsoft.com/office/powerpoint/2010/main" val="76546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7DB9F6D1-AA06-4F4A-916D-25B898E6DA17}" type="slidenum">
              <a:rPr lang="he-IL" smtClean="0"/>
              <a:t>14</a:t>
            </a:fld>
            <a:endParaRPr lang="he-IL"/>
          </a:p>
        </p:txBody>
      </p:sp>
    </p:spTree>
    <p:extLst>
      <p:ext uri="{BB962C8B-B14F-4D97-AF65-F5344CB8AC3E}">
        <p14:creationId xmlns:p14="http://schemas.microsoft.com/office/powerpoint/2010/main" val="372643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DCD8A158-BA24-4904-B978-744EB3A78602}" type="slidenum">
              <a:rPr lang="he-IL" smtClean="0"/>
              <a:pPr/>
              <a:t>15</a:t>
            </a:fld>
            <a:endParaRPr lang="he-IL"/>
          </a:p>
        </p:txBody>
      </p:sp>
    </p:spTree>
    <p:extLst>
      <p:ext uri="{BB962C8B-B14F-4D97-AF65-F5344CB8AC3E}">
        <p14:creationId xmlns:p14="http://schemas.microsoft.com/office/powerpoint/2010/main" val="55481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7DB9F6D1-AA06-4F4A-916D-25B898E6DA17}" type="slidenum">
              <a:rPr lang="he-IL" smtClean="0"/>
              <a:t>16</a:t>
            </a:fld>
            <a:endParaRPr lang="he-IL"/>
          </a:p>
        </p:txBody>
      </p:sp>
    </p:spTree>
    <p:extLst>
      <p:ext uri="{BB962C8B-B14F-4D97-AF65-F5344CB8AC3E}">
        <p14:creationId xmlns:p14="http://schemas.microsoft.com/office/powerpoint/2010/main" val="1408339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7DB9F6D1-AA06-4F4A-916D-25B898E6DA17}" type="slidenum">
              <a:rPr lang="he-IL" smtClean="0"/>
              <a:t>17</a:t>
            </a:fld>
            <a:endParaRPr lang="he-IL"/>
          </a:p>
        </p:txBody>
      </p:sp>
    </p:spTree>
    <p:extLst>
      <p:ext uri="{BB962C8B-B14F-4D97-AF65-F5344CB8AC3E}">
        <p14:creationId xmlns:p14="http://schemas.microsoft.com/office/powerpoint/2010/main" val="412926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7DB9F6D1-AA06-4F4A-916D-25B898E6DA17}" type="slidenum">
              <a:rPr lang="he-IL" smtClean="0"/>
              <a:t>2</a:t>
            </a:fld>
            <a:endParaRPr lang="he-IL"/>
          </a:p>
        </p:txBody>
      </p:sp>
    </p:spTree>
    <p:extLst>
      <p:ext uri="{BB962C8B-B14F-4D97-AF65-F5344CB8AC3E}">
        <p14:creationId xmlns:p14="http://schemas.microsoft.com/office/powerpoint/2010/main" val="219090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7DB9F6D1-AA06-4F4A-916D-25B898E6DA17}" type="slidenum">
              <a:rPr lang="he-IL" smtClean="0"/>
              <a:t>3</a:t>
            </a:fld>
            <a:endParaRPr lang="he-IL"/>
          </a:p>
        </p:txBody>
      </p:sp>
    </p:spTree>
    <p:extLst>
      <p:ext uri="{BB962C8B-B14F-4D97-AF65-F5344CB8AC3E}">
        <p14:creationId xmlns:p14="http://schemas.microsoft.com/office/powerpoint/2010/main" val="206842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r" rtl="1"/>
            <a:endParaRPr lang="en-US" sz="1200" b="0" i="0" u="none" strike="noStrike"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F07B8F03-BC93-4120-96CA-A36DF640BE24}" type="slidenum">
              <a:rPr lang="he-IL" smtClean="0"/>
              <a:pPr/>
              <a:t>4</a:t>
            </a:fld>
            <a:endParaRPr lang="he-IL" dirty="0"/>
          </a:p>
        </p:txBody>
      </p:sp>
    </p:spTree>
    <p:extLst>
      <p:ext uri="{BB962C8B-B14F-4D97-AF65-F5344CB8AC3E}">
        <p14:creationId xmlns:p14="http://schemas.microsoft.com/office/powerpoint/2010/main" val="12020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r" rtl="1"/>
            <a:endParaRPr lang="en-US" sz="1200" b="0" i="0" u="none" strike="noStrike"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F07B8F03-BC93-4120-96CA-A36DF640BE24}" type="slidenum">
              <a:rPr lang="he-IL" smtClean="0"/>
              <a:pPr/>
              <a:t>5</a:t>
            </a:fld>
            <a:endParaRPr lang="he-IL" dirty="0"/>
          </a:p>
        </p:txBody>
      </p:sp>
    </p:spTree>
    <p:extLst>
      <p:ext uri="{BB962C8B-B14F-4D97-AF65-F5344CB8AC3E}">
        <p14:creationId xmlns:p14="http://schemas.microsoft.com/office/powerpoint/2010/main" val="293834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r" rtl="1"/>
            <a:endParaRPr lang="en-US" sz="1200" b="0" i="0" u="none" strike="noStrike"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F07B8F03-BC93-4120-96CA-A36DF640BE24}" type="slidenum">
              <a:rPr lang="he-IL" smtClean="0"/>
              <a:pPr/>
              <a:t>6</a:t>
            </a:fld>
            <a:endParaRPr lang="he-IL" dirty="0"/>
          </a:p>
        </p:txBody>
      </p:sp>
    </p:spTree>
    <p:extLst>
      <p:ext uri="{BB962C8B-B14F-4D97-AF65-F5344CB8AC3E}">
        <p14:creationId xmlns:p14="http://schemas.microsoft.com/office/powerpoint/2010/main" val="90181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r" rtl="1"/>
            <a:endParaRPr lang="en-US" sz="1200" b="0" i="0" u="none" strike="noStrike"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F07B8F03-BC93-4120-96CA-A36DF640BE24}" type="slidenum">
              <a:rPr lang="he-IL" smtClean="0"/>
              <a:pPr/>
              <a:t>7</a:t>
            </a:fld>
            <a:endParaRPr lang="he-IL" dirty="0"/>
          </a:p>
        </p:txBody>
      </p:sp>
    </p:spTree>
    <p:extLst>
      <p:ext uri="{BB962C8B-B14F-4D97-AF65-F5344CB8AC3E}">
        <p14:creationId xmlns:p14="http://schemas.microsoft.com/office/powerpoint/2010/main" val="92885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r" rtl="1"/>
            <a:endParaRPr lang="en-US" sz="1200" b="0" i="0" u="none" strike="noStrike"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F07B8F03-BC93-4120-96CA-A36DF640BE24}" type="slidenum">
              <a:rPr lang="he-IL" smtClean="0"/>
              <a:pPr/>
              <a:t>8</a:t>
            </a:fld>
            <a:endParaRPr lang="he-IL" dirty="0"/>
          </a:p>
        </p:txBody>
      </p:sp>
    </p:spTree>
    <p:extLst>
      <p:ext uri="{BB962C8B-B14F-4D97-AF65-F5344CB8AC3E}">
        <p14:creationId xmlns:p14="http://schemas.microsoft.com/office/powerpoint/2010/main" val="251954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endParaRPr lang="en-US" sz="1200" b="0" i="0" u="none" strike="noStrike" kern="1200" baseline="0" dirty="0" smtClean="0">
              <a:solidFill>
                <a:schemeClr val="tx1"/>
              </a:solidFill>
              <a:latin typeface="+mn-lt"/>
              <a:ea typeface="+mn-ea"/>
              <a:cs typeface="+mn-cs"/>
            </a:endParaRPr>
          </a:p>
          <a:p>
            <a:pPr algn="l" rtl="0"/>
            <a:endParaRPr lang="en-US" sz="1200" b="0" i="0" u="none" strike="noStrike" kern="1200" baseline="0" dirty="0" smtClean="0">
              <a:solidFill>
                <a:schemeClr val="tx1"/>
              </a:solidFill>
              <a:latin typeface="+mn-lt"/>
              <a:ea typeface="+mn-ea"/>
              <a:cs typeface="+mn-cs"/>
            </a:endParaRPr>
          </a:p>
          <a:p>
            <a:pPr algn="l" rtl="0"/>
            <a:r>
              <a:rPr lang="en-US" sz="1200" b="0" i="0" u="none" strike="noStrike" kern="1200" baseline="0" dirty="0" smtClean="0">
                <a:solidFill>
                  <a:schemeClr val="tx1"/>
                </a:solidFill>
                <a:latin typeface="+mn-lt"/>
                <a:ea typeface="+mn-ea"/>
                <a:cs typeface="+mn-cs"/>
              </a:rPr>
              <a:t> </a:t>
            </a:r>
            <a:endParaRPr lang="en-US" sz="1200" dirty="0" smtClean="0">
              <a:latin typeface="Georgia" pitchFamily="18" charset="0"/>
              <a:cs typeface="Arial" charset="0"/>
            </a:endParaRPr>
          </a:p>
        </p:txBody>
      </p:sp>
      <p:sp>
        <p:nvSpPr>
          <p:cNvPr id="4" name="מציין מיקום של מספר שקופית 3"/>
          <p:cNvSpPr>
            <a:spLocks noGrp="1"/>
          </p:cNvSpPr>
          <p:nvPr>
            <p:ph type="sldNum" sz="quarter" idx="10"/>
          </p:nvPr>
        </p:nvSpPr>
        <p:spPr/>
        <p:txBody>
          <a:bodyPr/>
          <a:lstStyle/>
          <a:p>
            <a:fld id="{F07B8F03-BC93-4120-96CA-A36DF640BE24}" type="slidenum">
              <a:rPr lang="he-IL" smtClean="0"/>
              <a:pPr/>
              <a:t>9</a:t>
            </a:fld>
            <a:endParaRPr lang="he-IL" dirty="0"/>
          </a:p>
        </p:txBody>
      </p:sp>
    </p:spTree>
    <p:extLst>
      <p:ext uri="{BB962C8B-B14F-4D97-AF65-F5344CB8AC3E}">
        <p14:creationId xmlns:p14="http://schemas.microsoft.com/office/powerpoint/2010/main" val="25038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a:p>
        </p:txBody>
      </p:sp>
      <p:sp>
        <p:nvSpPr>
          <p:cNvPr id="50" name="Title 1"/>
          <p:cNvSpPr>
            <a:spLocks noGrp="1"/>
          </p:cNvSpPr>
          <p:nvPr>
            <p:ph type="ctrTitle" hasCustomPrompt="1"/>
          </p:nvPr>
        </p:nvSpPr>
        <p:spPr bwMode="white">
          <a:xfrm>
            <a:off x="1895475" y="838200"/>
            <a:ext cx="5343525" cy="914400"/>
          </a:xfrm>
        </p:spPr>
        <p:txBody>
          <a:bodyPr anchor="b" anchorCtr="0">
            <a:noAutofit/>
          </a:bodyPr>
          <a:lstStyle>
            <a:lvl1pPr>
              <a:lnSpc>
                <a:spcPct val="90000"/>
              </a:lnSpc>
              <a:defRPr sz="3200" b="1" i="0" baseline="0">
                <a:solidFill>
                  <a:schemeClr val="bg1"/>
                </a:solidFill>
              </a:defRPr>
            </a:lvl1pPr>
          </a:lstStyle>
          <a:p>
            <a:r>
              <a:rPr lang="he-IL" noProof="0" dirty="0" smtClean="0"/>
              <a:t>לחץ כדי להוסיף כותרת מצגת</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r">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
        <p:nvSpPr>
          <p:cNvPr id="11" name="Rectangle 10"/>
          <p:cNvSpPr/>
          <p:nvPr/>
        </p:nvSpPr>
        <p:spPr>
          <a:xfrm>
            <a:off x="1907704" y="260648"/>
            <a:ext cx="926857" cy="276999"/>
          </a:xfrm>
          <a:prstGeom prst="rect">
            <a:avLst/>
          </a:prstGeom>
        </p:spPr>
        <p:txBody>
          <a:bodyPr wrap="none">
            <a:spAutoFit/>
          </a:bodyPr>
          <a:lstStyle/>
          <a:p>
            <a:pPr lvl="0"/>
            <a:r>
              <a:rPr lang="en-US" sz="1200" noProof="0" dirty="0" smtClean="0">
                <a:solidFill>
                  <a:schemeClr val="bg1"/>
                </a:solidFill>
              </a:rPr>
              <a:t>PwC Israel</a:t>
            </a:r>
            <a:endParaRPr lang="he-IL" sz="1200" noProof="0" dirty="0">
              <a:solidFill>
                <a:schemeClr val="bg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dirty="0" smtClean="0">
                <a:solidFill>
                  <a:schemeClr val="tx2"/>
                </a:solidFill>
              </a:rPr>
              <a:t>תודה על ההקשבה</a:t>
            </a:r>
            <a:endParaRPr lang="he-IL" noProof="0" dirty="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he-IL" noProof="0" smtClean="0"/>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2"/>
          <p:cNvGrpSpPr>
            <a:grpSpLocks noChangeAspect="1"/>
          </p:cNvGrpSpPr>
          <p:nvPr/>
        </p:nvGrpSpPr>
        <p:grpSpPr>
          <a:xfrm>
            <a:off x="968589" y="5637511"/>
            <a:ext cx="1232283" cy="935789"/>
            <a:chOff x="518032" y="-1032869"/>
            <a:chExt cx="6161413" cy="4678943"/>
          </a:xfrm>
        </p:grpSpPr>
        <p:grpSp>
          <p:nvGrpSpPr>
            <p:cNvPr id="3" name="Group 73"/>
            <p:cNvGrpSpPr>
              <a:grpSpLocks noChangeAspect="1"/>
            </p:cNvGrpSpPr>
            <p:nvPr/>
          </p:nvGrpSpPr>
          <p:grpSpPr>
            <a:xfrm>
              <a:off x="4438637" y="-1032861"/>
              <a:ext cx="2240792" cy="2011550"/>
              <a:chOff x="1905000" y="5715000"/>
              <a:chExt cx="445770" cy="381000"/>
            </a:xfrm>
          </p:grpSpPr>
          <p:sp>
            <p:nvSpPr>
              <p:cNvPr id="18"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9"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2"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3"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4"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5"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6"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7"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8"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9"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30"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31"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32"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33"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34"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35"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36"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37"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38"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39"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40"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41"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4" name="Group 32"/>
            <p:cNvGrpSpPr/>
            <p:nvPr/>
          </p:nvGrpSpPr>
          <p:grpSpPr>
            <a:xfrm>
              <a:off x="518032" y="978681"/>
              <a:ext cx="4572000" cy="2667393"/>
              <a:chOff x="518032" y="978681"/>
              <a:chExt cx="4572000" cy="2667393"/>
            </a:xfrm>
          </p:grpSpPr>
          <p:sp>
            <p:nvSpPr>
              <p:cNvPr id="16"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7"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
        <p:nvSpPr>
          <p:cNvPr id="44" name="TextBox 43"/>
          <p:cNvSpPr txBox="1"/>
          <p:nvPr userDrawn="1"/>
        </p:nvSpPr>
        <p:spPr>
          <a:xfrm>
            <a:off x="2471738" y="5813162"/>
            <a:ext cx="6138863" cy="1520275"/>
          </a:xfrm>
          <a:prstGeom prst="rect">
            <a:avLst/>
          </a:prstGeom>
          <a:noFill/>
        </p:spPr>
        <p:txBody>
          <a:bodyPr wrap="square" lIns="0" tIns="0" rIns="0" bIns="0" rtlCol="1">
            <a:noAutofit/>
          </a:bodyPr>
          <a:lstStyle/>
          <a:p>
            <a:pPr algn="l" rtl="0"/>
            <a:r>
              <a:rPr lang="en-US" sz="1000" b="0" i="0" kern="1200" dirty="0" smtClean="0">
                <a:solidFill>
                  <a:schemeClr val="tx1"/>
                </a:solidFill>
                <a:latin typeface="+mn-lt"/>
                <a:ea typeface="+mn-ea"/>
                <a:cs typeface="+mn-cs"/>
              </a:rPr>
              <a:t>© 2016 </a:t>
            </a:r>
            <a:r>
              <a:rPr lang="en-US" sz="1000" b="0" i="0" kern="1200" dirty="0" err="1" smtClean="0">
                <a:solidFill>
                  <a:schemeClr val="tx1"/>
                </a:solidFill>
                <a:latin typeface="+mn-lt"/>
                <a:ea typeface="+mn-ea"/>
                <a:cs typeface="+mn-cs"/>
              </a:rPr>
              <a:t>Kesselman</a:t>
            </a:r>
            <a:r>
              <a:rPr lang="en-US" sz="1000" b="0" i="0" kern="1200" dirty="0" smtClean="0">
                <a:solidFill>
                  <a:schemeClr val="tx1"/>
                </a:solidFill>
                <a:latin typeface="+mn-lt"/>
                <a:ea typeface="+mn-ea"/>
                <a:cs typeface="+mn-cs"/>
              </a:rPr>
              <a:t> &amp; </a:t>
            </a:r>
            <a:r>
              <a:rPr lang="en-US" sz="1000" b="0" i="0" kern="1200" dirty="0" err="1" smtClean="0">
                <a:solidFill>
                  <a:schemeClr val="tx1"/>
                </a:solidFill>
                <a:latin typeface="+mn-lt"/>
                <a:ea typeface="+mn-ea"/>
                <a:cs typeface="+mn-cs"/>
              </a:rPr>
              <a:t>Kesselman</a:t>
            </a:r>
            <a:r>
              <a:rPr lang="en-US" sz="1000" b="0" i="0" kern="1200" dirty="0" smtClean="0">
                <a:solidFill>
                  <a:schemeClr val="tx1"/>
                </a:solidFill>
                <a:latin typeface="+mn-lt"/>
                <a:ea typeface="+mn-ea"/>
                <a:cs typeface="+mn-cs"/>
              </a:rPr>
              <a:t>. All rights reserved.</a:t>
            </a:r>
          </a:p>
          <a:p>
            <a:pPr algn="l" rtl="0"/>
            <a:r>
              <a:rPr lang="en-US" sz="1000" b="0" i="0" kern="1200" dirty="0" smtClean="0">
                <a:solidFill>
                  <a:schemeClr val="tx1"/>
                </a:solidFill>
                <a:latin typeface="+mn-lt"/>
                <a:ea typeface="+mn-ea"/>
                <a:cs typeface="+mn-cs"/>
              </a:rPr>
              <a:t>In this document, "PwC Israel" refers to </a:t>
            </a:r>
            <a:r>
              <a:rPr lang="en-US" sz="1000" b="0" i="0" kern="1200" dirty="0" err="1" smtClean="0">
                <a:solidFill>
                  <a:schemeClr val="tx1"/>
                </a:solidFill>
                <a:latin typeface="+mn-lt"/>
                <a:ea typeface="+mn-ea"/>
                <a:cs typeface="+mn-cs"/>
              </a:rPr>
              <a:t>Kesselman</a:t>
            </a:r>
            <a:r>
              <a:rPr lang="en-US" sz="1000" b="0" i="0" kern="1200" dirty="0" smtClean="0">
                <a:solidFill>
                  <a:schemeClr val="tx1"/>
                </a:solidFill>
                <a:latin typeface="+mn-lt"/>
                <a:ea typeface="+mn-ea"/>
                <a:cs typeface="+mn-cs"/>
              </a:rPr>
              <a:t> &amp; </a:t>
            </a:r>
            <a:r>
              <a:rPr lang="en-US" sz="1000" b="0" i="0" kern="1200" dirty="0" err="1" smtClean="0">
                <a:solidFill>
                  <a:schemeClr val="tx1"/>
                </a:solidFill>
                <a:latin typeface="+mn-lt"/>
                <a:ea typeface="+mn-ea"/>
                <a:cs typeface="+mn-cs"/>
              </a:rPr>
              <a:t>Kesselman</a:t>
            </a:r>
            <a:r>
              <a:rPr lang="en-US" sz="1000" b="0" i="0" kern="1200" dirty="0" smtClean="0">
                <a:solidFill>
                  <a:schemeClr val="tx1"/>
                </a:solidFill>
                <a:latin typeface="+mn-lt"/>
                <a:ea typeface="+mn-ea"/>
                <a:cs typeface="+mn-cs"/>
              </a:rPr>
              <a:t>, or, as the context requires, PricewaterhouseCoopers Advisory   Ltd. or PwC Trust Company (1971) Ltd., which are member firms of</a:t>
            </a:r>
          </a:p>
          <a:p>
            <a:pPr algn="l" rtl="0"/>
            <a:r>
              <a:rPr lang="en-US" sz="1000" b="0" i="0" kern="1200" dirty="0" smtClean="0">
                <a:solidFill>
                  <a:schemeClr val="tx1"/>
                </a:solidFill>
                <a:latin typeface="+mn-lt"/>
                <a:ea typeface="+mn-ea"/>
                <a:cs typeface="+mn-cs"/>
              </a:rPr>
              <a:t>PricewaterhouseCoopers International Limited, each member firm of which is a separate legal entity</a:t>
            </a:r>
          </a:p>
          <a:p>
            <a:pPr algn="l" rtl="0"/>
            <a:r>
              <a:rPr lang="en-US" sz="1000" b="0" i="0" kern="1200" dirty="0" smtClean="0">
                <a:solidFill>
                  <a:schemeClr val="tx1"/>
                </a:solidFill>
                <a:latin typeface="+mn-lt"/>
                <a:ea typeface="+mn-ea"/>
                <a:cs typeface="+mn-cs"/>
              </a:rPr>
              <a:t>This content is for general information purposes only, and should not be used as a substitute for consultation with professional advisors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One with Impact Image">
    <p:spTree>
      <p:nvGrpSpPr>
        <p:cNvPr id="1" name=""/>
        <p:cNvGrpSpPr/>
        <p:nvPr/>
      </p:nvGrpSpPr>
      <p:grpSpPr>
        <a:xfrm>
          <a:off x="0" y="0"/>
          <a:ext cx="0" cy="0"/>
          <a:chOff x="0" y="0"/>
          <a:chExt cx="0" cy="0"/>
        </a:xfrm>
      </p:grpSpPr>
      <p:sp>
        <p:nvSpPr>
          <p:cNvPr id="10" name="Picture Placeholder 10"/>
          <p:cNvSpPr>
            <a:spLocks noGrp="1"/>
          </p:cNvSpPr>
          <p:nvPr>
            <p:ph type="pic" sz="quarter" idx="21"/>
          </p:nvPr>
        </p:nvSpPr>
        <p:spPr>
          <a:xfrm>
            <a:off x="533400" y="1752600"/>
            <a:ext cx="2592000" cy="2133600"/>
          </a:xfrm>
        </p:spPr>
        <p:txBody>
          <a:bodyPr/>
          <a:lstStyle/>
          <a:p>
            <a:endParaRPr lang="en-US"/>
          </a:p>
        </p:txBody>
      </p:sp>
      <p:sp>
        <p:nvSpPr>
          <p:cNvPr id="2" name="Title 1"/>
          <p:cNvSpPr>
            <a:spLocks noGrp="1"/>
          </p:cNvSpPr>
          <p:nvPr>
            <p:ph type="title"/>
          </p:nvPr>
        </p:nvSpPr>
        <p:spPr>
          <a:xfrm>
            <a:off x="3276600" y="685800"/>
            <a:ext cx="5334000" cy="914400"/>
          </a:xfrm>
        </p:spPr>
        <p:txBody>
          <a:bodyPr/>
          <a:lstStyle>
            <a:lvl1pPr>
              <a:defRPr/>
            </a:lvl1pPr>
          </a:lstStyle>
          <a:p>
            <a:r>
              <a:rPr lang="he-IL" noProof="1" smtClean="0"/>
              <a:t>Click to edit Master title style</a:t>
            </a:r>
            <a:endParaRPr lang="he-IL"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1"/>
            <a:r>
              <a:rPr lang="he-IL" noProof="1" smtClean="0"/>
              <a:t>Click to edit Master text styles</a:t>
            </a:r>
          </a:p>
          <a:p>
            <a:pPr lvl="2"/>
            <a:r>
              <a:rPr lang="he-IL" noProof="1" smtClean="0"/>
              <a:t>Second level</a:t>
            </a:r>
          </a:p>
          <a:p>
            <a:pPr lvl="3"/>
            <a:r>
              <a:rPr lang="he-IL" noProof="1" smtClean="0"/>
              <a:t>Third level</a:t>
            </a:r>
          </a:p>
          <a:p>
            <a:pPr lvl="4"/>
            <a:r>
              <a:rPr lang="he-IL" noProof="1" smtClean="0"/>
              <a:t>Fourth level</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23"/>
          </p:nvPr>
        </p:nvSpPr>
        <p:spPr/>
        <p:txBody>
          <a:bodyPr/>
          <a:lstStyle/>
          <a:p>
            <a:fld id="{9EBD5762-3BDC-484D-9503-7EA6D5A9A8CE}" type="slidenum">
              <a:rPr lang="he-IL" smtClean="0"/>
              <a:pPr/>
              <a:t>‹#›</a:t>
            </a:fld>
            <a:endParaRPr lang="he-I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8A0DD8-3539-4D25-ABA7-84C6F2F0FB89}" type="slidenum">
              <a:rPr lang="he-IL" smtClean="0"/>
              <a:pPr/>
              <a:t>‹#›</a:t>
            </a:fld>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10"/>
            <a:ext cx="1752600" cy="5486399"/>
          </a:xfrm>
          <a:prstGeom prst="rect">
            <a:avLst/>
          </a:prstGeom>
          <a:solidFill>
            <a:schemeClr val="tx2">
              <a:lumMod val="40000"/>
              <a:lumOff val="60000"/>
            </a:schemeClr>
          </a:solidFill>
          <a:ln w="0">
            <a:noFill/>
            <a:prstDash val="solid"/>
            <a:miter lim="800000"/>
            <a:headEnd/>
            <a:tailEnd/>
          </a:ln>
        </p:spPr>
        <p:txBody>
          <a:bodyPr vert="horz" wrap="square" lIns="91344" tIns="45672" rIns="91344" bIns="45672" numCol="1" anchor="t" anchorCtr="0" compatLnSpc="1">
            <a:prstTxWarp prst="textNoShape">
              <a:avLst/>
            </a:prstTxWarp>
          </a:bodyPr>
          <a:lstStyle/>
          <a:p>
            <a:endParaRPr lang="he-IL" noProof="0" dirty="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344" tIns="45672" rIns="91344" bIns="45672" numCol="1" anchor="t" anchorCtr="0" compatLnSpc="1">
            <a:prstTxWarp prst="textNoShape">
              <a:avLst/>
            </a:prstTxWarp>
          </a:bodyPr>
          <a:lstStyle/>
          <a:p>
            <a:endParaRPr lang="he-IL" noProof="0" dirty="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344" tIns="45672" rIns="91344" bIns="45672" numCol="1" anchor="t" anchorCtr="0" compatLnSpc="1">
            <a:prstTxWarp prst="textNoShape">
              <a:avLst/>
            </a:prstTxWarp>
          </a:bodyPr>
          <a:lstStyle/>
          <a:p>
            <a:endParaRPr lang="he-IL" noProof="0" dirty="0"/>
          </a:p>
        </p:txBody>
      </p:sp>
      <p:sp>
        <p:nvSpPr>
          <p:cNvPr id="50" name="Title 1"/>
          <p:cNvSpPr>
            <a:spLocks noGrp="1"/>
          </p:cNvSpPr>
          <p:nvPr>
            <p:ph type="ctrTitle" hasCustomPrompt="1"/>
          </p:nvPr>
        </p:nvSpPr>
        <p:spPr bwMode="white">
          <a:xfrm>
            <a:off x="1895478" y="838200"/>
            <a:ext cx="5343525" cy="914400"/>
          </a:xfrm>
        </p:spPr>
        <p:txBody>
          <a:bodyPr anchor="t" anchorCtr="0">
            <a:noAutofit/>
          </a:bodyPr>
          <a:lstStyle>
            <a:lvl1pPr>
              <a:lnSpc>
                <a:spcPct val="90000"/>
              </a:lnSpc>
              <a:defRPr sz="3200" b="1" i="1" baseline="0">
                <a:solidFill>
                  <a:schemeClr val="bg1"/>
                </a:solidFill>
              </a:defRPr>
            </a:lvl1pPr>
          </a:lstStyle>
          <a:p>
            <a:r>
              <a:rPr lang="he-IL" noProof="0" smtClean="0"/>
              <a:t>Click to add the presentation’s main title</a:t>
            </a:r>
            <a:endParaRPr lang="he-IL" noProof="0" dirty="0"/>
          </a:p>
        </p:txBody>
      </p:sp>
      <p:sp>
        <p:nvSpPr>
          <p:cNvPr id="51" name="Subtitle 2"/>
          <p:cNvSpPr>
            <a:spLocks noGrp="1"/>
          </p:cNvSpPr>
          <p:nvPr>
            <p:ph type="subTitle" idx="1" hasCustomPrompt="1"/>
          </p:nvPr>
        </p:nvSpPr>
        <p:spPr bwMode="white">
          <a:xfrm>
            <a:off x="1895478" y="1828808"/>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6721" indent="0" algn="l">
              <a:buNone/>
              <a:defRPr sz="1800">
                <a:solidFill>
                  <a:schemeClr val="bg1"/>
                </a:solidFill>
                <a:latin typeface="+mj-lt"/>
              </a:defRPr>
            </a:lvl3pPr>
            <a:lvl4pPr marL="913437" indent="0" algn="l">
              <a:buNone/>
              <a:defRPr sz="1800">
                <a:solidFill>
                  <a:schemeClr val="bg1"/>
                </a:solidFill>
                <a:latin typeface="+mj-lt"/>
              </a:defRPr>
            </a:lvl4pPr>
            <a:lvl5pPr marL="1370158" indent="0" algn="l">
              <a:buNone/>
              <a:defRPr sz="1800">
                <a:solidFill>
                  <a:schemeClr val="bg1"/>
                </a:solidFill>
                <a:latin typeface="+mj-lt"/>
              </a:defRPr>
            </a:lvl5pPr>
            <a:lvl6pPr marL="1826876" indent="0" algn="l">
              <a:buNone/>
              <a:defRPr sz="1800">
                <a:solidFill>
                  <a:schemeClr val="bg1"/>
                </a:solidFill>
                <a:latin typeface="+mj-lt"/>
              </a:defRPr>
            </a:lvl6pPr>
            <a:lvl7pPr marL="2283597" indent="0" algn="l">
              <a:buNone/>
              <a:defRPr sz="1800">
                <a:solidFill>
                  <a:schemeClr val="bg1"/>
                </a:solidFill>
                <a:latin typeface="+mj-lt"/>
              </a:defRPr>
            </a:lvl7pPr>
            <a:lvl8pPr marL="2740313" indent="0" algn="l">
              <a:buNone/>
              <a:defRPr sz="1800">
                <a:solidFill>
                  <a:schemeClr val="bg1"/>
                </a:solidFill>
                <a:latin typeface="+mj-lt"/>
              </a:defRPr>
            </a:lvl8pPr>
            <a:lvl9pPr marL="3197034" indent="0" algn="l">
              <a:buNone/>
              <a:defRPr sz="1800">
                <a:solidFill>
                  <a:schemeClr val="bg1"/>
                </a:solidFill>
                <a:latin typeface="+mj-lt"/>
              </a:defRPr>
            </a:lvl9pPr>
          </a:lstStyle>
          <a:p>
            <a:r>
              <a:rPr lang="he-IL" noProof="0" smtClean="0"/>
              <a:t>Subtitle and date (move higher if title is only one line)</a:t>
            </a:r>
            <a:endParaRPr lang="he-IL"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www.pwc.com</a:t>
            </a:r>
            <a:endParaRPr lang="he-IL" noProof="0"/>
          </a:p>
        </p:txBody>
      </p:sp>
      <p:grpSp>
        <p:nvGrpSpPr>
          <p:cNvPr id="2"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14" name="מציין מיקום תוכן 2"/>
          <p:cNvSpPr>
            <a:spLocks noGrp="1"/>
          </p:cNvSpPr>
          <p:nvPr>
            <p:ph sz="half" idx="11"/>
          </p:nvPr>
        </p:nvSpPr>
        <p:spPr>
          <a:xfrm>
            <a:off x="1757549" y="2980710"/>
            <a:ext cx="7386452" cy="3182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Tree>
    <p:extLst>
      <p:ext uri="{BB962C8B-B14F-4D97-AF65-F5344CB8AC3E}">
        <p14:creationId xmlns:p14="http://schemas.microsoft.com/office/powerpoint/2010/main" val="1721018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5"/>
            <a:ext cx="1752600" cy="5486399"/>
          </a:xfrm>
          <a:prstGeom prst="rect">
            <a:avLst/>
          </a:prstGeom>
          <a:solidFill>
            <a:schemeClr val="tx2">
              <a:lumMod val="40000"/>
              <a:lumOff val="60000"/>
            </a:schemeClr>
          </a:solidFill>
          <a:ln w="0">
            <a:noFill/>
            <a:prstDash val="solid"/>
            <a:miter lim="800000"/>
            <a:headEnd/>
            <a:tailEnd/>
          </a:ln>
        </p:spPr>
        <p:txBody>
          <a:bodyPr vert="horz" wrap="square" lIns="91397" tIns="45698" rIns="91397" bIns="45698" numCol="1" anchor="t" anchorCtr="0" compatLnSpc="1">
            <a:prstTxWarp prst="textNoShape">
              <a:avLst/>
            </a:prstTxWarp>
          </a:bodyPr>
          <a:lstStyle/>
          <a:p>
            <a:endParaRPr lang="he-IL" noProof="0" dirty="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397" tIns="45698" rIns="91397" bIns="45698" numCol="1" anchor="t" anchorCtr="0" compatLnSpc="1">
            <a:prstTxWarp prst="textNoShape">
              <a:avLst/>
            </a:prstTxWarp>
          </a:bodyPr>
          <a:lstStyle/>
          <a:p>
            <a:endParaRPr lang="he-IL" noProof="0" dirty="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397" tIns="45698" rIns="91397" bIns="45698" numCol="1" anchor="t" anchorCtr="0" compatLnSpc="1">
            <a:prstTxWarp prst="textNoShape">
              <a:avLst/>
            </a:prstTxWarp>
          </a:bodyPr>
          <a:lstStyle/>
          <a:p>
            <a:endParaRPr lang="he-IL" noProof="0" dirty="0"/>
          </a:p>
        </p:txBody>
      </p:sp>
      <p:sp>
        <p:nvSpPr>
          <p:cNvPr id="50" name="Title 1"/>
          <p:cNvSpPr>
            <a:spLocks noGrp="1"/>
          </p:cNvSpPr>
          <p:nvPr>
            <p:ph type="ctrTitle" hasCustomPrompt="1"/>
          </p:nvPr>
        </p:nvSpPr>
        <p:spPr bwMode="white">
          <a:xfrm>
            <a:off x="1895478" y="838200"/>
            <a:ext cx="5343525" cy="914400"/>
          </a:xfrm>
        </p:spPr>
        <p:txBody>
          <a:bodyPr anchor="t" anchorCtr="0">
            <a:noAutofit/>
          </a:bodyPr>
          <a:lstStyle>
            <a:lvl1pPr>
              <a:lnSpc>
                <a:spcPct val="90000"/>
              </a:lnSpc>
              <a:defRPr sz="3200" b="1" i="1" baseline="0">
                <a:solidFill>
                  <a:schemeClr val="bg1"/>
                </a:solidFill>
              </a:defRPr>
            </a:lvl1pPr>
          </a:lstStyle>
          <a:p>
            <a:r>
              <a:rPr lang="he-IL" noProof="0" smtClean="0"/>
              <a:t>Click to add the presentation’s main title</a:t>
            </a:r>
            <a:endParaRPr lang="he-IL" noProof="0" dirty="0"/>
          </a:p>
        </p:txBody>
      </p:sp>
      <p:sp>
        <p:nvSpPr>
          <p:cNvPr id="51" name="Subtitle 2"/>
          <p:cNvSpPr>
            <a:spLocks noGrp="1"/>
          </p:cNvSpPr>
          <p:nvPr>
            <p:ph type="subTitle" idx="1" hasCustomPrompt="1"/>
          </p:nvPr>
        </p:nvSpPr>
        <p:spPr bwMode="white">
          <a:xfrm>
            <a:off x="1895478" y="1828803"/>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6986" indent="0" algn="l">
              <a:buNone/>
              <a:defRPr sz="1800">
                <a:solidFill>
                  <a:schemeClr val="bg1"/>
                </a:solidFill>
                <a:latin typeface="+mj-lt"/>
              </a:defRPr>
            </a:lvl3pPr>
            <a:lvl4pPr marL="913972" indent="0" algn="l">
              <a:buNone/>
              <a:defRPr sz="1800">
                <a:solidFill>
                  <a:schemeClr val="bg1"/>
                </a:solidFill>
                <a:latin typeface="+mj-lt"/>
              </a:defRPr>
            </a:lvl4pPr>
            <a:lvl5pPr marL="1370959" indent="0" algn="l">
              <a:buNone/>
              <a:defRPr sz="1800">
                <a:solidFill>
                  <a:schemeClr val="bg1"/>
                </a:solidFill>
                <a:latin typeface="+mj-lt"/>
              </a:defRPr>
            </a:lvl5pPr>
            <a:lvl6pPr marL="1827945" indent="0" algn="l">
              <a:buNone/>
              <a:defRPr sz="1800">
                <a:solidFill>
                  <a:schemeClr val="bg1"/>
                </a:solidFill>
                <a:latin typeface="+mj-lt"/>
              </a:defRPr>
            </a:lvl6pPr>
            <a:lvl7pPr marL="2284932" indent="0" algn="l">
              <a:buNone/>
              <a:defRPr sz="1800">
                <a:solidFill>
                  <a:schemeClr val="bg1"/>
                </a:solidFill>
                <a:latin typeface="+mj-lt"/>
              </a:defRPr>
            </a:lvl7pPr>
            <a:lvl8pPr marL="2741916" indent="0" algn="l">
              <a:buNone/>
              <a:defRPr sz="1800">
                <a:solidFill>
                  <a:schemeClr val="bg1"/>
                </a:solidFill>
                <a:latin typeface="+mj-lt"/>
              </a:defRPr>
            </a:lvl8pPr>
            <a:lvl9pPr marL="3198904" indent="0" algn="l">
              <a:buNone/>
              <a:defRPr sz="1800">
                <a:solidFill>
                  <a:schemeClr val="bg1"/>
                </a:solidFill>
                <a:latin typeface="+mj-lt"/>
              </a:defRPr>
            </a:lvl9pPr>
          </a:lstStyle>
          <a:p>
            <a:r>
              <a:rPr lang="he-IL" noProof="0" smtClean="0"/>
              <a:t>Subtitle and date (move higher if title is only one line)</a:t>
            </a:r>
            <a:endParaRPr lang="he-IL"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www.pwc.com</a:t>
            </a:r>
            <a:endParaRPr lang="he-IL" noProof="0"/>
          </a:p>
        </p:txBody>
      </p:sp>
      <p:grpSp>
        <p:nvGrpSpPr>
          <p:cNvPr id="2"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113483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533400" y="1752600"/>
            <a:ext cx="8077200" cy="4419600"/>
          </a:xfrm>
        </p:spPr>
        <p:txBody>
          <a:bodyPr/>
          <a:lstStyle>
            <a:lvl1pPr algn="r" rtl="1">
              <a:buFont typeface="Wingdings" pitchFamily="2" charset="2"/>
              <a:buChar char="§"/>
              <a:defRPr baseline="0">
                <a:cs typeface="+mn-cs"/>
              </a:defRPr>
            </a:lvl1pPr>
            <a:lvl2pPr marL="538163" indent="-273050" algn="r" rtl="1">
              <a:defRPr>
                <a:cs typeface="+mn-cs"/>
              </a:defRPr>
            </a:lvl2pPr>
            <a:lvl3pPr algn="r" rtl="1">
              <a:defRPr>
                <a:cs typeface="+mn-cs"/>
              </a:defRPr>
            </a:lvl3pPr>
            <a:lvl4pPr algn="r" rtl="1">
              <a:defRPr baseline="0">
                <a:cs typeface="+mn-cs"/>
              </a:defRPr>
            </a:lvl4pPr>
            <a:lvl5pPr algn="r" rtl="1">
              <a:defRPr>
                <a:cs typeface="+mn-cs"/>
              </a:defRPr>
            </a:lvl5pPr>
          </a:lstStyle>
          <a:p>
            <a:pPr lvl="0"/>
            <a:r>
              <a:rPr lang="he-IL" noProof="0" dirty="0" smtClean="0"/>
              <a:t>טקסט רמה ראשונה</a:t>
            </a:r>
            <a:endParaRPr lang="en-US" noProof="0" dirty="0" smtClean="0"/>
          </a:p>
          <a:p>
            <a:pPr lvl="1"/>
            <a:r>
              <a:rPr lang="he-IL" noProof="0" dirty="0" smtClean="0"/>
              <a:t>טקסט 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hasCustomPrompt="1"/>
          </p:nvPr>
        </p:nvSpPr>
        <p:spPr/>
        <p:txBody>
          <a:bodyPr/>
          <a:lstStyle>
            <a:lvl1pPr>
              <a:defRPr sz="2800" i="1" baseline="0">
                <a:cs typeface="+mn-cs"/>
              </a:defRPr>
            </a:lvl1pPr>
          </a:lstStyle>
          <a:p>
            <a:r>
              <a:rPr lang="he-IL" noProof="0" dirty="0" smtClean="0"/>
              <a:t>לחץ כדי לערוך סגנון כותרת של תבנית בסיס</a:t>
            </a:r>
            <a:endParaRPr lang="en-US" dirty="0"/>
          </a:p>
        </p:txBody>
      </p:sp>
      <p:sp>
        <p:nvSpPr>
          <p:cNvPr id="9" name="Slide Number Placeholder 8"/>
          <p:cNvSpPr>
            <a:spLocks noGrp="1"/>
          </p:cNvSpPr>
          <p:nvPr>
            <p:ph type="sldNum" sz="quarter" idx="17"/>
          </p:nvPr>
        </p:nvSpPr>
        <p:spPr>
          <a:xfrm>
            <a:off x="7086600" y="6477000"/>
            <a:ext cx="1527048" cy="152400"/>
          </a:xfrm>
        </p:spPr>
        <p:txBody>
          <a:bodyPr/>
          <a:lstStyle>
            <a:lvl1pPr>
              <a:defRPr>
                <a:cs typeface="+mn-cs"/>
              </a:defRPr>
            </a:lvl1pPr>
          </a:lstStyle>
          <a:p>
            <a:fld id="{048A0DD8-3539-4D25-ABA7-84C6F2F0FB89}" type="slidenum">
              <a:rPr lang="he-IL" smtClean="0"/>
              <a:pPr/>
              <a:t>‹#›</a:t>
            </a:fld>
            <a:endParaRPr lang="he-IL"/>
          </a:p>
        </p:txBody>
      </p:sp>
      <p:sp>
        <p:nvSpPr>
          <p:cNvPr id="2" name="TextBox 1"/>
          <p:cNvSpPr txBox="1"/>
          <p:nvPr userDrawn="1"/>
        </p:nvSpPr>
        <p:spPr>
          <a:xfrm>
            <a:off x="8397425" y="6477000"/>
            <a:ext cx="216223" cy="152400"/>
          </a:xfrm>
          <a:prstGeom prst="rect">
            <a:avLst/>
          </a:prstGeom>
          <a:noFill/>
        </p:spPr>
        <p:txBody>
          <a:bodyPr wrap="square" lIns="0" tIns="0" rIns="0" bIns="0" rtlCol="1">
            <a:noAutofit/>
          </a:bodyPr>
          <a:lstStyle/>
          <a:p>
            <a:pPr indent="-274320">
              <a:spcAft>
                <a:spcPts val="900"/>
              </a:spcAft>
            </a:pPr>
            <a:fld id="{FF33343B-6906-42D0-8B5A-2C477A2157FF}" type="slidenum">
              <a:rPr lang="he-IL" sz="1000" smtClean="0">
                <a:latin typeface="Georgia" pitchFamily="18" charset="0"/>
                <a:cs typeface="+mn-cs"/>
              </a:rPr>
              <a:t>‹#›</a:t>
            </a:fld>
            <a:endParaRPr lang="he-IL" sz="1000" dirty="0" err="1" smtClean="0">
              <a:latin typeface="Georgia" pitchFamily="18" charset="0"/>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2" descr="\\10.3.1.234\Projects2010\Wolff Olins\Powerpoint\GIF_versions\gifs\GifAnim_activated5.gif"/>
          <p:cNvPicPr>
            <a:picLocks noChangeAspect="1" noChangeArrowheads="1" noCrop="1"/>
          </p:cNvPicPr>
          <p:nvPr/>
        </p:nvPicPr>
        <p:blipFill>
          <a:blip r:embed="rId2" cstate="email"/>
          <a:srcRect/>
          <a:stretch>
            <a:fillRect/>
          </a:stretch>
        </p:blipFill>
        <p:spPr bwMode="auto">
          <a:xfrm>
            <a:off x="0" y="0"/>
            <a:ext cx="9143999" cy="6857999"/>
          </a:xfrm>
          <a:prstGeom prst="rect">
            <a:avLst/>
          </a:prstGeom>
          <a:noFill/>
        </p:spPr>
      </p:pic>
      <p:grpSp>
        <p:nvGrpSpPr>
          <p:cNvPr id="2" name="Group 11"/>
          <p:cNvGrpSpPr/>
          <p:nvPr/>
        </p:nvGrpSpPr>
        <p:grpSpPr bwMode="gray">
          <a:xfrm>
            <a:off x="1752601" y="1"/>
            <a:ext cx="7391400" cy="6176009"/>
            <a:chOff x="19140488" y="13674"/>
            <a:chExt cx="7443798" cy="6145827"/>
          </a:xfrm>
        </p:grpSpPr>
        <p:sp>
          <p:nvSpPr>
            <p:cNvPr id="1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kern="1200" noProof="0">
                <a:solidFill>
                  <a:schemeClr val="tx1"/>
                </a:solidFill>
                <a:latin typeface="Arial" charset="0"/>
                <a:ea typeface="+mn-ea"/>
                <a:cs typeface="Arial" charset="0"/>
              </a:endParaRPr>
            </a:p>
          </p:txBody>
        </p:sp>
      </p:grpSp>
      <p:sp>
        <p:nvSpPr>
          <p:cNvPr id="3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48A0DD8-3539-4D25-ABA7-84C6F2F0FB89}" type="slidenum">
              <a:rPr lang="he-IL" smtClean="0"/>
              <a:pPr/>
              <a:t>‹#›</a:t>
            </a:fld>
            <a:endParaRPr lang="he-IL"/>
          </a:p>
        </p:txBody>
      </p:sp>
      <p:sp>
        <p:nvSpPr>
          <p:cNvPr id="20" name="Rectangle 19"/>
          <p:cNvSpPr/>
          <p:nvPr/>
        </p:nvSpPr>
        <p:spPr>
          <a:xfrm>
            <a:off x="1907704" y="260648"/>
            <a:ext cx="926857" cy="276999"/>
          </a:xfrm>
          <a:prstGeom prst="rect">
            <a:avLst/>
          </a:prstGeom>
        </p:spPr>
        <p:txBody>
          <a:bodyPr wrap="none">
            <a:spAutoFit/>
          </a:bodyPr>
          <a:lstStyle/>
          <a:p>
            <a:pPr lvl="0"/>
            <a:r>
              <a:rPr lang="en-US" sz="1200" noProof="0" dirty="0" smtClean="0">
                <a:solidFill>
                  <a:schemeClr val="bg1"/>
                </a:solidFill>
              </a:rPr>
              <a:t>PwC Israel</a:t>
            </a:r>
            <a:endParaRPr lang="he-IL" sz="1200" noProof="0" dirty="0">
              <a:solidFill>
                <a:schemeClr val="bg1"/>
              </a:solidFill>
            </a:endParaRPr>
          </a:p>
        </p:txBody>
      </p:sp>
      <p:sp>
        <p:nvSpPr>
          <p:cNvPr id="22" name="Title 1"/>
          <p:cNvSpPr>
            <a:spLocks noGrp="1"/>
          </p:cNvSpPr>
          <p:nvPr>
            <p:ph type="ctrTitle" hasCustomPrompt="1"/>
          </p:nvPr>
        </p:nvSpPr>
        <p:spPr bwMode="white">
          <a:xfrm>
            <a:off x="1895475" y="838200"/>
            <a:ext cx="5340821" cy="1438672"/>
          </a:xfrm>
        </p:spPr>
        <p:txBody>
          <a:bodyPr anchor="b"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23" name="Subtitle 2"/>
          <p:cNvSpPr>
            <a:spLocks noGrp="1"/>
          </p:cNvSpPr>
          <p:nvPr>
            <p:ph type="subTitle" idx="1" hasCustomPrompt="1"/>
          </p:nvPr>
        </p:nvSpPr>
        <p:spPr bwMode="white">
          <a:xfrm>
            <a:off x="1895475" y="2348880"/>
            <a:ext cx="5340821" cy="1728192"/>
          </a:xfrm>
        </p:spPr>
        <p:txBody>
          <a:bodyPr>
            <a:noAutofit/>
          </a:bodyPr>
          <a:lstStyle>
            <a:lvl1pPr marL="0" indent="0" algn="r" rtl="1">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3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Slide: Picture">
    <p:spTree>
      <p:nvGrpSpPr>
        <p:cNvPr id="1" name=""/>
        <p:cNvGrpSpPr/>
        <p:nvPr/>
      </p:nvGrpSpPr>
      <p:grpSpPr>
        <a:xfrm>
          <a:off x="0" y="0"/>
          <a:ext cx="0" cy="0"/>
          <a:chOff x="0" y="0"/>
          <a:chExt cx="0" cy="0"/>
        </a:xfrm>
      </p:grpSpPr>
      <p:grpSp>
        <p:nvGrpSpPr>
          <p:cNvPr id="2"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kern="1200" noProof="0">
                <a:solidFill>
                  <a:schemeClr val="tx1"/>
                </a:solidFill>
                <a:latin typeface="Arial" charset="0"/>
                <a:ea typeface="+mn-ea"/>
                <a:cs typeface="Arial" charset="0"/>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r" rtl="1">
              <a:lnSpc>
                <a:spcPct val="90000"/>
              </a:lnSpc>
              <a:spcAft>
                <a:spcPts val="0"/>
              </a:spcAft>
              <a:buNone/>
              <a:defRPr sz="3200" i="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he-IL" noProof="0" dirty="0"/>
          </a:p>
        </p:txBody>
      </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
        <p:nvSpPr>
          <p:cNvPr id="20" name="Rectangle 19"/>
          <p:cNvSpPr/>
          <p:nvPr/>
        </p:nvSpPr>
        <p:spPr>
          <a:xfrm>
            <a:off x="1907704" y="260648"/>
            <a:ext cx="926857" cy="276999"/>
          </a:xfrm>
          <a:prstGeom prst="rect">
            <a:avLst/>
          </a:prstGeom>
        </p:spPr>
        <p:txBody>
          <a:bodyPr wrap="none">
            <a:spAutoFit/>
          </a:bodyPr>
          <a:lstStyle/>
          <a:p>
            <a:pPr lvl="0"/>
            <a:r>
              <a:rPr lang="en-US" sz="1200" noProof="0" dirty="0" smtClean="0">
                <a:solidFill>
                  <a:schemeClr val="bg1"/>
                </a:solidFill>
              </a:rPr>
              <a:t>PwC Israel</a:t>
            </a:r>
            <a:endParaRPr lang="he-IL" sz="1200" noProof="0" dirty="0">
              <a:solidFill>
                <a:schemeClr val="bg1"/>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להוסיף כותרת מצגת</a:t>
            </a:r>
          </a:p>
        </p:txBody>
      </p:sp>
      <p:sp>
        <p:nvSpPr>
          <p:cNvPr id="58" name="Subtitle 2"/>
          <p:cNvSpPr>
            <a:spLocks noGrp="1"/>
          </p:cNvSpPr>
          <p:nvPr>
            <p:ph type="subTitle" idx="1" hasCustomPrompt="1"/>
          </p:nvPr>
        </p:nvSpPr>
        <p:spPr bwMode="black">
          <a:xfrm>
            <a:off x="533400" y="1905001"/>
            <a:ext cx="80772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noProof="0" dirty="0" smtClean="0"/>
              <a:t>תת כותרת ותאריך</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a:xfrm>
            <a:off x="7086600" y="6324600"/>
            <a:ext cx="1524000" cy="152400"/>
          </a:xfrm>
          <a:prstGeom prst="rect">
            <a:avLst/>
          </a:prstGeom>
        </p:spPr>
        <p:txBody>
          <a:bodyPr/>
          <a:lstStyle/>
          <a:p>
            <a:fld id="{6DB0AEE0-AC30-4AEB-A077-AE5BE27321B0}" type="datetimeFigureOut">
              <a:rPr lang="he-IL" smtClean="0"/>
              <a:pPr/>
              <a:t>ח'/סיון/תשע"ו</a:t>
            </a:fld>
            <a:endParaRPr lang="he-IL"/>
          </a:p>
        </p:txBody>
      </p:sp>
      <p:sp>
        <p:nvSpPr>
          <p:cNvPr id="9" name="Slide Number Placeholder 8"/>
          <p:cNvSpPr>
            <a:spLocks noGrp="1"/>
          </p:cNvSpPr>
          <p:nvPr>
            <p:ph type="sldNum" sz="quarter" idx="11"/>
          </p:nvPr>
        </p:nvSpPr>
        <p:spPr/>
        <p:txBody>
          <a:bodyPr/>
          <a:lstStyle/>
          <a:p>
            <a:fld id="{048A0DD8-3539-4D25-ABA7-84C6F2F0FB89}" type="slidenum">
              <a:rPr lang="he-IL" smtClean="0"/>
              <a:pPr/>
              <a:t>‹#›</a:t>
            </a:fld>
            <a:endParaRPr lang="he-IL"/>
          </a:p>
        </p:txBody>
      </p:sp>
      <p:sp>
        <p:nvSpPr>
          <p:cNvPr id="10" name="Footer Placeholder 9"/>
          <p:cNvSpPr>
            <a:spLocks noGrp="1"/>
          </p:cNvSpPr>
          <p:nvPr>
            <p:ph type="ftr" sz="quarter" idx="12"/>
          </p:nvPr>
        </p:nvSpPr>
        <p:spPr>
          <a:xfrm>
            <a:off x="530352" y="6478524"/>
            <a:ext cx="5260848" cy="150876"/>
          </a:xfrm>
          <a:prstGeom prst="rect">
            <a:avLst/>
          </a:prstGeom>
        </p:spPr>
        <p:txBody>
          <a:bodyPr/>
          <a:lstStyle/>
          <a:p>
            <a:endParaRPr lang="he-IL"/>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7" hasCustomPrompt="1"/>
          </p:nvPr>
        </p:nvSpPr>
        <p:spPr>
          <a:xfrm>
            <a:off x="539750" y="1905001"/>
            <a:ext cx="8064500" cy="1379983"/>
          </a:xfrm>
        </p:spPr>
        <p:txBody>
          <a:bodyPr vert="horz" lIns="0" tIns="0" rIns="0" bIns="0" rtlCol="0">
            <a:noAutofit/>
          </a:bodyPr>
          <a:lstStyle>
            <a:lvl1pPr marL="0" marR="0" indent="0" algn="r" defTabSz="914400" rtl="1" eaLnBrk="1" fontAlgn="auto" latinLnBrk="0" hangingPunct="1">
              <a:lnSpc>
                <a:spcPct val="90000"/>
              </a:lnSpc>
              <a:spcBef>
                <a:spcPts val="0"/>
              </a:spcBef>
              <a:spcAft>
                <a:spcPts val="900"/>
              </a:spcAft>
              <a:buClr>
                <a:schemeClr val="tx1"/>
              </a:buClr>
              <a:buSzTx/>
              <a:buFontTx/>
              <a:buNone/>
              <a:tabLst/>
              <a:defRPr lang="en-US" sz="3200"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r>
              <a:rPr lang="he-IL" noProof="0" dirty="0" smtClean="0"/>
              <a:t>תת כותרת ותאריך</a:t>
            </a:r>
          </a:p>
        </p:txBody>
      </p:sp>
      <p:sp>
        <p:nvSpPr>
          <p:cNvPr id="8"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he-IL" noProof="0" dirty="0" smtClean="0"/>
              <a:t>לחץ כדי להוסיף כותרת מצגת</a:t>
            </a:r>
            <a:endParaRPr lang="he-IL" noProof="0" dirty="0"/>
          </a:p>
        </p:txBody>
      </p:sp>
      <p:cxnSp>
        <p:nvCxnSpPr>
          <p:cNvPr id="9" name="Shape 8"/>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9"/>
          </p:nvPr>
        </p:nvSpPr>
        <p:spPr/>
        <p:txBody>
          <a:bodyPr/>
          <a:lstStyle>
            <a:lvl1pPr>
              <a:defRPr>
                <a:solidFill>
                  <a:schemeClr val="bg1"/>
                </a:solidFill>
              </a:defRPr>
            </a:lvl1pPr>
          </a:lstStyle>
          <a:p>
            <a:fld id="{048A0DD8-3539-4D25-ABA7-84C6F2F0FB89}"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3400" y="685800"/>
            <a:ext cx="8077200" cy="914400"/>
          </a:xfrm>
        </p:spPr>
        <p:txBody>
          <a:bodyPr/>
          <a:lstStyle>
            <a:lvl1pPr>
              <a:defRPr/>
            </a:lvl1pPr>
          </a:lstStyle>
          <a:p>
            <a:r>
              <a:rPr lang="he-IL" noProof="0" dirty="0" smtClean="0"/>
              <a:t>לחץ כדי להוסיף כותרת</a:t>
            </a:r>
            <a:endParaRPr lang="he-IL" noProof="0" dirty="0"/>
          </a:p>
        </p:txBody>
      </p:sp>
      <p:sp>
        <p:nvSpPr>
          <p:cNvPr id="8"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9" name="Shape 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7"/>
          </p:nvPr>
        </p:nvSpPr>
        <p:spPr/>
        <p:txBody>
          <a:bodyPr/>
          <a:lstStyle/>
          <a:p>
            <a:fld id="{048A0DD8-3539-4D25-ABA7-84C6F2F0FB89}"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Image">
    <p:spTree>
      <p:nvGrpSpPr>
        <p:cNvPr id="1" name=""/>
        <p:cNvGrpSpPr/>
        <p:nvPr/>
      </p:nvGrpSpPr>
      <p:grpSpPr>
        <a:xfrm>
          <a:off x="0" y="0"/>
          <a:ext cx="0" cy="0"/>
          <a:chOff x="0" y="0"/>
          <a:chExt cx="0" cy="0"/>
        </a:xfrm>
      </p:grpSpPr>
      <p:sp>
        <p:nvSpPr>
          <p:cNvPr id="13" name="Picture Placeholder 76"/>
          <p:cNvSpPr>
            <a:spLocks noGrp="1"/>
          </p:cNvSpPr>
          <p:nvPr>
            <p:ph type="pic" sz="quarter" idx="13"/>
          </p:nvPr>
        </p:nvSpPr>
        <p:spPr>
          <a:xfrm>
            <a:off x="2627784" y="2420888"/>
            <a:ext cx="6516216" cy="3776279"/>
          </a:xfrm>
        </p:spPr>
        <p:txBody>
          <a:bodyPr/>
          <a:lstStyle>
            <a:lvl1pPr>
              <a:defRPr sz="1400"/>
            </a:lvl1pPr>
          </a:lstStyle>
          <a:p>
            <a:r>
              <a:rPr lang="en-US" noProof="0" smtClean="0"/>
              <a:t>Click icon to add picture</a:t>
            </a:r>
            <a:endParaRPr lang="he-IL" noProof="0" dirty="0"/>
          </a:p>
        </p:txBody>
      </p:sp>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לערוך סגנון כותרת של תבנית בסיס</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5"/>
          </p:nvPr>
        </p:nvSpPr>
        <p:spPr/>
        <p:txBody>
          <a:bodyPr/>
          <a:lstStyle/>
          <a:p>
            <a:fld id="{048A0DD8-3539-4D25-ABA7-84C6F2F0FB89}"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685800"/>
            <a:ext cx="8077200" cy="914400"/>
          </a:xfrm>
        </p:spPr>
        <p:txBody>
          <a:bodyPr/>
          <a:lstStyle>
            <a:lvl1pPr>
              <a:defRPr sz="3200"/>
            </a:lvl1pPr>
          </a:lstStyle>
          <a:p>
            <a:r>
              <a:rPr lang="he-IL" noProof="0" dirty="0" smtClean="0"/>
              <a:t>לחץ כדי לערוך סגנון כותרת של תבנית בסיס</a:t>
            </a:r>
            <a:endParaRPr lang="he-IL"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1"/>
          </p:nvPr>
        </p:nvSpPr>
        <p:spPr/>
        <p:txBody>
          <a:bodyPr/>
          <a:lstStyle/>
          <a:p>
            <a:fld id="{048A0DD8-3539-4D25-ABA7-84C6F2F0FB89}" type="slidenum">
              <a:rPr lang="he-IL" smtClean="0"/>
              <a:pPr/>
              <a:t>‹#›</a:t>
            </a:fld>
            <a:endParaRPr lang="he-IL"/>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he-IL" noProof="0" dirty="0" smtClean="0"/>
              <a:t>לחץ כדי לערוך סגנון כותרת של תבנית בסיס</a:t>
            </a:r>
            <a:endParaRPr lang="he-IL"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he-IL" noProof="0" dirty="0" smtClean="0"/>
              <a:t>טקסט רמה ראשונה</a:t>
            </a:r>
            <a:endParaRPr lang="en-US" noProof="0" dirty="0" smtClean="0"/>
          </a:p>
          <a:p>
            <a:pPr lvl="1"/>
            <a:r>
              <a:rPr lang="he-IL" noProof="0" dirty="0" smtClean="0"/>
              <a:t>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48A0DD8-3539-4D25-ABA7-84C6F2F0FB89}" type="slidenum">
              <a:rPr lang="he-IL" smtClean="0"/>
              <a:pPr/>
              <a:t>‹#›</a:t>
            </a:fld>
            <a:endParaRPr lang="he-IL"/>
          </a:p>
        </p:txBody>
      </p:sp>
      <p:sp>
        <p:nvSpPr>
          <p:cNvPr id="7" name="Rectangle 6"/>
          <p:cNvSpPr/>
          <p:nvPr/>
        </p:nvSpPr>
        <p:spPr>
          <a:xfrm>
            <a:off x="539552" y="6506289"/>
            <a:ext cx="1512168" cy="153888"/>
          </a:xfrm>
          <a:prstGeom prst="rect">
            <a:avLst/>
          </a:prstGeom>
        </p:spPr>
        <p:txBody>
          <a:bodyPr wrap="square" lIns="0" tIns="0" rIns="0" bIns="0">
            <a:spAutoFit/>
          </a:bodyPr>
          <a:lstStyle/>
          <a:p>
            <a:pPr algn="l"/>
            <a:r>
              <a:rPr lang="en-US" sz="1000" dirty="0" smtClean="0">
                <a:solidFill>
                  <a:schemeClr val="tx1"/>
                </a:solidFill>
              </a:rPr>
              <a:t>PwC Israel</a:t>
            </a:r>
            <a:endParaRPr lang="he-IL" sz="1000" dirty="0">
              <a:solidFill>
                <a:schemeClr val="tx1"/>
              </a:solidFill>
            </a:endParaRPr>
          </a:p>
        </p:txBody>
      </p:sp>
      <p:sp>
        <p:nvSpPr>
          <p:cNvPr id="5" name="TextBox 4"/>
          <p:cNvSpPr txBox="1"/>
          <p:nvPr userDrawn="1"/>
        </p:nvSpPr>
        <p:spPr>
          <a:xfrm>
            <a:off x="7857365" y="6309320"/>
            <a:ext cx="1139425" cy="1111369"/>
          </a:xfrm>
          <a:prstGeom prst="rect">
            <a:avLst/>
          </a:prstGeom>
          <a:noFill/>
        </p:spPr>
        <p:txBody>
          <a:bodyPr wrap="none" lIns="0" tIns="0" rIns="0" bIns="0" rtlCol="1">
            <a:noAutofit/>
          </a:bodyPr>
          <a:lstStyle/>
          <a:p>
            <a:pPr indent="-274320">
              <a:spcAft>
                <a:spcPts val="900"/>
              </a:spcAft>
            </a:pPr>
            <a:endParaRPr lang="he-IL" sz="2000" dirty="0" err="1" smtClean="0">
              <a:latin typeface="Georgia"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 id="2147483678" r:id="rId15"/>
  </p:sldLayoutIdLst>
  <p:timing>
    <p:tnLst>
      <p:par>
        <p:cTn id="1" dur="indefinite" restart="never" nodeType="tmRoot"/>
      </p:par>
    </p:tnLst>
  </p:timing>
  <p:hf sldNum="0" hdr="0" ftr="0" dt="0"/>
  <p:txStyles>
    <p:titleStyle>
      <a:lvl1pPr algn="r" defTabSz="914400" rtl="1" eaLnBrk="1" latinLnBrk="0" hangingPunct="1">
        <a:lnSpc>
          <a:spcPct val="100000"/>
        </a:lnSpc>
        <a:spcBef>
          <a:spcPct val="0"/>
        </a:spcBef>
        <a:buNone/>
        <a:defRPr sz="2800" b="1" i="1" kern="1200" baseline="0">
          <a:solidFill>
            <a:schemeClr val="tx2"/>
          </a:solidFill>
          <a:latin typeface="+mj-lt"/>
          <a:ea typeface="+mj-ea"/>
          <a:cs typeface="+mj-cs"/>
        </a:defRPr>
      </a:lvl1pPr>
    </p:titleStyle>
    <p:bodyStyle>
      <a:lvl1pPr marL="265113" marR="0" indent="-265113"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kern="1200">
          <a:solidFill>
            <a:schemeClr val="tx1"/>
          </a:solidFill>
          <a:latin typeface="Georgia" pitchFamily="18" charset="0"/>
          <a:ea typeface="+mn-ea"/>
          <a:cs typeface="+mn-cs"/>
        </a:defRPr>
      </a:lvl1pPr>
      <a:lvl2pPr marL="538163" indent="-27305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linkedin.com/" TargetMode="External"/><Relationship Id="rId3" Type="http://schemas.openxmlformats.org/officeDocument/2006/relationships/notesSlide" Target="../notesSlides/notesSlide17.xml"/><Relationship Id="rId7" Type="http://schemas.openxmlformats.org/officeDocument/2006/relationships/hyperlink" Target="http://twitter.com/PwC_Israel" TargetMode="External"/><Relationship Id="rId2" Type="http://schemas.openxmlformats.org/officeDocument/2006/relationships/slideLayout" Target="../slideLayouts/slideLayout11.xml"/><Relationship Id="rId1" Type="http://schemas.openxmlformats.org/officeDocument/2006/relationships/tags" Target="../tags/tag3.xml"/><Relationship Id="rId6" Type="http://schemas.openxmlformats.org/officeDocument/2006/relationships/hyperlink" Target="http://www.facebook.com/PwCIsrael" TargetMode="External"/><Relationship Id="rId5" Type="http://schemas.openxmlformats.org/officeDocument/2006/relationships/image" Target="../media/image11.jpeg"/><Relationship Id="rId10" Type="http://schemas.openxmlformats.org/officeDocument/2006/relationships/image" Target="../media/image12.jpeg"/><Relationship Id="rId4" Type="http://schemas.openxmlformats.org/officeDocument/2006/relationships/hyperlink" Target="http://www.pwcblogs.co.il/" TargetMode="External"/><Relationship Id="rId9" Type="http://schemas.openxmlformats.org/officeDocument/2006/relationships/hyperlink" Target="http://www.pwc.com/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36685" y="818710"/>
            <a:ext cx="5535615" cy="914401"/>
          </a:xfrm>
        </p:spPr>
        <p:txBody>
          <a:bodyPr>
            <a:noAutofit/>
          </a:bodyPr>
          <a:lstStyle/>
          <a:p>
            <a:pPr rtl="0"/>
            <a:r>
              <a:rPr lang="he-IL" sz="4000" b="1" dirty="0" smtClean="0">
                <a:latin typeface="Georgia" panose="02040502050405020303" pitchFamily="18" charset="0"/>
              </a:rPr>
              <a:t>שינוי הוא גם הזדמנות</a:t>
            </a:r>
            <a:endParaRPr lang="en-US" sz="4000" b="1" dirty="0" smtClean="0">
              <a:latin typeface="Georgia" panose="02040502050405020303" pitchFamily="18" charset="0"/>
            </a:endParaRPr>
          </a:p>
          <a:p>
            <a:pPr rtl="0"/>
            <a:r>
              <a:rPr lang="he-IL" sz="2500" dirty="0" smtClean="0">
                <a:latin typeface="Georgia" panose="02040502050405020303" pitchFamily="18" charset="0"/>
              </a:rPr>
              <a:t>מודל ההכרה בהכנסה החדש והשפעתו המשמעותית על ענף הנדל"ן</a:t>
            </a:r>
          </a:p>
        </p:txBody>
      </p:sp>
      <p:sp>
        <p:nvSpPr>
          <p:cNvPr id="4" name="TextBox 3"/>
          <p:cNvSpPr txBox="1"/>
          <p:nvPr/>
        </p:nvSpPr>
        <p:spPr>
          <a:xfrm>
            <a:off x="12700" y="12700"/>
            <a:ext cx="12700" cy="12700"/>
          </a:xfrm>
          <a:prstGeom prst="rect">
            <a:avLst/>
          </a:prstGeom>
          <a:noFill/>
        </p:spPr>
        <p:txBody>
          <a:bodyPr vert="horz" wrap="square" lIns="0" tIns="0" rIns="0" bIns="0" rtlCol="1">
            <a:noAutofit/>
          </a:bodyPr>
          <a:lstStyle/>
          <a:p>
            <a:pPr indent="-274320">
              <a:spcAft>
                <a:spcPts val="900"/>
              </a:spcAft>
            </a:pPr>
            <a:endParaRPr lang="he-IL" sz="2000" dirty="0" err="1" smtClean="0">
              <a:latin typeface="Georgia" pitchFamily="18" charset="0"/>
            </a:endParaRPr>
          </a:p>
        </p:txBody>
      </p:sp>
      <p:sp>
        <p:nvSpPr>
          <p:cNvPr id="5" name="TextBox 4"/>
          <p:cNvSpPr txBox="1"/>
          <p:nvPr/>
        </p:nvSpPr>
        <p:spPr>
          <a:xfrm>
            <a:off x="5697125" y="2152243"/>
            <a:ext cx="1575175" cy="292826"/>
          </a:xfrm>
          <a:prstGeom prst="rect">
            <a:avLst/>
          </a:prstGeom>
          <a:noFill/>
        </p:spPr>
        <p:txBody>
          <a:bodyPr wrap="square" lIns="0" tIns="0" rIns="0" bIns="0" rtlCol="1">
            <a:noAutofit/>
          </a:bodyPr>
          <a:lstStyle/>
          <a:p>
            <a:pPr indent="-274320">
              <a:spcAft>
                <a:spcPts val="900"/>
              </a:spcAft>
            </a:pPr>
            <a:r>
              <a:rPr lang="he-IL" sz="1600" dirty="0" smtClean="0">
                <a:solidFill>
                  <a:schemeClr val="bg2"/>
                </a:solidFill>
                <a:latin typeface="Georgia" pitchFamily="18" charset="0"/>
              </a:rPr>
              <a:t>יוני 2016</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5194" y="2663915"/>
            <a:ext cx="5626800" cy="3511569"/>
          </a:xfrm>
          <a:prstGeom prst="rect">
            <a:avLst/>
          </a:prstGeom>
        </p:spPr>
      </p:pic>
    </p:spTree>
    <p:custDataLst>
      <p:tags r:id="rId1"/>
    </p:custDataLst>
    <p:extLst>
      <p:ext uri="{BB962C8B-B14F-4D97-AF65-F5344CB8AC3E}">
        <p14:creationId xmlns:p14="http://schemas.microsoft.com/office/powerpoint/2010/main" val="1911647555"/>
      </p:ext>
    </p:extLst>
  </p:cSld>
  <p:clrMapOvr>
    <a:masterClrMapping/>
  </p:clrMapOvr>
  <p:transition>
    <p:fade/>
  </p:transition>
  <p:timing>
    <p:tnLst>
      <p:par>
        <p:cTn id="1" dur="indefinite" restart="never" nodeType="tmRoot"/>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a:xfrm>
            <a:off x="398385" y="650429"/>
            <a:ext cx="8224065" cy="585065"/>
          </a:xfrm>
          <a:effectLst/>
        </p:spPr>
        <p:txBody>
          <a:bodyPr/>
          <a:lstStyle/>
          <a:p>
            <a:pPr>
              <a:defRPr/>
            </a:pPr>
            <a:r>
              <a:rPr lang="he-IL" dirty="0" smtClean="0">
                <a:latin typeface="Georgia" panose="02040502050405020303" pitchFamily="18" charset="0"/>
              </a:rPr>
              <a:t>החידוש המרכזי של התקן לעניין ענף הקבלנים</a:t>
            </a:r>
            <a:br>
              <a:rPr lang="he-IL" dirty="0" smtClean="0">
                <a:latin typeface="Georgia" panose="02040502050405020303" pitchFamily="18" charset="0"/>
              </a:rPr>
            </a:br>
            <a:r>
              <a:rPr lang="he-IL" sz="2000" i="0" dirty="0" smtClean="0">
                <a:solidFill>
                  <a:schemeClr val="accent2"/>
                </a:solidFill>
                <a:latin typeface="Georgia" pitchFamily="18" charset="0"/>
              </a:rPr>
              <a:t>עיתוי ההכרה </a:t>
            </a:r>
            <a:r>
              <a:rPr lang="he-IL" sz="2000" i="0" dirty="0">
                <a:solidFill>
                  <a:schemeClr val="accent2"/>
                </a:solidFill>
                <a:latin typeface="Georgia" pitchFamily="18" charset="0"/>
              </a:rPr>
              <a:t>בהכנסה – לאורך זמן או בנקודת זמן מסוימת</a:t>
            </a:r>
            <a:r>
              <a:rPr lang="he-IL" sz="2000" i="0" dirty="0" smtClean="0">
                <a:solidFill>
                  <a:schemeClr val="accent2"/>
                </a:solidFill>
                <a:latin typeface="Georgia" pitchFamily="18" charset="0"/>
              </a:rPr>
              <a:t>?</a:t>
            </a:r>
            <a:r>
              <a:rPr lang="en-US" sz="2000" dirty="0" smtClean="0">
                <a:solidFill>
                  <a:schemeClr val="accent2"/>
                </a:solidFill>
                <a:latin typeface="Georgia" pitchFamily="18" charset="0"/>
              </a:rPr>
              <a:t/>
            </a:r>
            <a:br>
              <a:rPr lang="en-US" sz="2000" dirty="0" smtClean="0">
                <a:solidFill>
                  <a:schemeClr val="accent2"/>
                </a:solidFill>
                <a:latin typeface="Georgia" pitchFamily="18" charset="0"/>
              </a:rPr>
            </a:br>
            <a:r>
              <a:rPr lang="he-IL" sz="2000" dirty="0" smtClean="0">
                <a:solidFill>
                  <a:schemeClr val="accent2"/>
                </a:solidFill>
                <a:latin typeface="Georgia" pitchFamily="18" charset="0"/>
              </a:rPr>
              <a:t/>
            </a:r>
            <a:br>
              <a:rPr lang="he-IL" sz="2000" dirty="0" smtClean="0">
                <a:solidFill>
                  <a:schemeClr val="accent2"/>
                </a:solidFill>
                <a:latin typeface="Georgia" pitchFamily="18" charset="0"/>
              </a:rPr>
            </a:br>
            <a:r>
              <a:rPr lang="en-US" sz="2000" dirty="0">
                <a:solidFill>
                  <a:schemeClr val="accent2"/>
                </a:solidFill>
                <a:latin typeface="Georgia" pitchFamily="18" charset="0"/>
              </a:rPr>
              <a:t/>
            </a:r>
            <a:br>
              <a:rPr lang="en-US" sz="2000" dirty="0">
                <a:solidFill>
                  <a:schemeClr val="accent2"/>
                </a:solidFill>
                <a:latin typeface="Georgia" pitchFamily="18" charset="0"/>
              </a:rPr>
            </a:br>
            <a:r>
              <a:rPr lang="en-US" sz="2400" dirty="0" smtClean="0">
                <a:solidFill>
                  <a:schemeClr val="accent2"/>
                </a:solidFill>
                <a:latin typeface="Georgia" pitchFamily="18" charset="0"/>
              </a:rPr>
              <a:t/>
            </a:r>
            <a:br>
              <a:rPr lang="en-US" sz="2400" dirty="0" smtClean="0">
                <a:solidFill>
                  <a:schemeClr val="accent2"/>
                </a:solidFill>
                <a:latin typeface="Georgia" pitchFamily="18" charset="0"/>
              </a:rPr>
            </a:br>
            <a:r>
              <a:rPr lang="en-US" sz="2400" dirty="0">
                <a:solidFill>
                  <a:schemeClr val="accent2"/>
                </a:solidFill>
                <a:latin typeface="Georgia" pitchFamily="18" charset="0"/>
              </a:rPr>
              <a:t/>
            </a:r>
            <a:br>
              <a:rPr lang="en-US" sz="2400" dirty="0">
                <a:solidFill>
                  <a:schemeClr val="accent2"/>
                </a:solidFill>
                <a:latin typeface="Georgia" pitchFamily="18" charset="0"/>
              </a:rPr>
            </a:br>
            <a:r>
              <a:rPr lang="he-IL" sz="2400" dirty="0" smtClean="0">
                <a:latin typeface="Georgia" panose="02040502050405020303" pitchFamily="18" charset="0"/>
              </a:rPr>
              <a:t/>
            </a:r>
            <a:br>
              <a:rPr lang="he-IL" sz="2400" dirty="0" smtClean="0">
                <a:latin typeface="Georgia" panose="02040502050405020303" pitchFamily="18" charset="0"/>
              </a:rPr>
            </a:br>
            <a:r>
              <a:rPr lang="he-IL" sz="2400" dirty="0">
                <a:latin typeface="Georgia" panose="02040502050405020303" pitchFamily="18" charset="0"/>
              </a:rPr>
              <a:t/>
            </a:r>
            <a:br>
              <a:rPr lang="he-IL" sz="2400" dirty="0">
                <a:latin typeface="Georgia" panose="02040502050405020303" pitchFamily="18" charset="0"/>
              </a:rPr>
            </a:br>
            <a:r>
              <a:rPr lang="he-IL" sz="2400" dirty="0" smtClean="0"/>
              <a:t/>
            </a:r>
            <a:br>
              <a:rPr lang="he-IL" sz="2400" dirty="0" smtClean="0"/>
            </a:br>
            <a:r>
              <a:rPr lang="he-IL" sz="2400" dirty="0" smtClean="0"/>
              <a:t/>
            </a:r>
            <a:br>
              <a:rPr lang="he-IL" sz="2400" dirty="0" smtClean="0"/>
            </a:br>
            <a:endParaRPr lang="he-IL" sz="2000" b="0" i="0" dirty="0">
              <a:solidFill>
                <a:schemeClr val="accent1"/>
              </a:solidFill>
            </a:endParaRPr>
          </a:p>
        </p:txBody>
      </p:sp>
      <p:sp>
        <p:nvSpPr>
          <p:cNvPr id="5" name="TextBox 4"/>
          <p:cNvSpPr txBox="1"/>
          <p:nvPr/>
        </p:nvSpPr>
        <p:spPr>
          <a:xfrm>
            <a:off x="5444784" y="2126742"/>
            <a:ext cx="763552" cy="765085"/>
          </a:xfrm>
          <a:prstGeom prst="rect">
            <a:avLst/>
          </a:prstGeom>
          <a:noFill/>
        </p:spPr>
        <p:txBody>
          <a:bodyPr wrap="square" lIns="0" tIns="0" rIns="0" bIns="0" rtlCol="1">
            <a:noAutofit/>
          </a:bodyPr>
          <a:lstStyle/>
          <a:p>
            <a:pPr indent="-274320">
              <a:spcAft>
                <a:spcPts val="900"/>
              </a:spcAft>
            </a:pPr>
            <a:r>
              <a:rPr lang="he-IL" sz="6600" dirty="0" smtClean="0">
                <a:latin typeface="Guttman-Aram" panose="02010401010101010101" pitchFamily="2" charset="-79"/>
                <a:ea typeface="DotumChe" panose="020B0609000101010101" pitchFamily="49" charset="-127"/>
                <a:cs typeface="Guttman-Aram" panose="02010401010101010101" pitchFamily="2" charset="-79"/>
              </a:rPr>
              <a:t>"</a:t>
            </a:r>
          </a:p>
        </p:txBody>
      </p:sp>
      <p:sp>
        <p:nvSpPr>
          <p:cNvPr id="9" name="TextBox 8"/>
          <p:cNvSpPr txBox="1"/>
          <p:nvPr/>
        </p:nvSpPr>
        <p:spPr>
          <a:xfrm>
            <a:off x="45806" y="5539849"/>
            <a:ext cx="763552" cy="765085"/>
          </a:xfrm>
          <a:prstGeom prst="rect">
            <a:avLst/>
          </a:prstGeom>
          <a:noFill/>
        </p:spPr>
        <p:txBody>
          <a:bodyPr wrap="square" lIns="0" tIns="0" rIns="0" bIns="0" rtlCol="1">
            <a:noAutofit/>
          </a:bodyPr>
          <a:lstStyle/>
          <a:p>
            <a:pPr indent="-274320">
              <a:spcAft>
                <a:spcPts val="900"/>
              </a:spcAft>
            </a:pPr>
            <a:r>
              <a:rPr lang="he-IL" sz="6600" dirty="0" smtClean="0">
                <a:latin typeface="Guttman-Aram" panose="02010401010101010101" pitchFamily="2" charset="-79"/>
                <a:ea typeface="DotumChe" panose="020B0609000101010101" pitchFamily="49" charset="-127"/>
                <a:cs typeface="Guttman-Aram" panose="02010401010101010101" pitchFamily="2" charset="-79"/>
              </a:rPr>
              <a:t>"</a:t>
            </a:r>
          </a:p>
        </p:txBody>
      </p:sp>
      <p:pic>
        <p:nvPicPr>
          <p:cNvPr id="3" name="Picture 2"/>
          <p:cNvPicPr>
            <a:picLocks noChangeAspect="1"/>
          </p:cNvPicPr>
          <p:nvPr/>
        </p:nvPicPr>
        <p:blipFill>
          <a:blip r:embed="rId3"/>
          <a:stretch>
            <a:fillRect/>
          </a:stretch>
        </p:blipFill>
        <p:spPr>
          <a:xfrm>
            <a:off x="881590" y="2438890"/>
            <a:ext cx="5119409" cy="3198242"/>
          </a:xfrm>
          <a:prstGeom prst="rect">
            <a:avLst/>
          </a:prstGeom>
        </p:spPr>
      </p:pic>
      <p:sp>
        <p:nvSpPr>
          <p:cNvPr id="12" name="מלבן מעוגל 11"/>
          <p:cNvSpPr/>
          <p:nvPr/>
        </p:nvSpPr>
        <p:spPr bwMode="ltGray">
          <a:xfrm>
            <a:off x="827047" y="4790085"/>
            <a:ext cx="4774487" cy="847047"/>
          </a:xfrm>
          <a:prstGeom prst="round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rtl="1"/>
            <a:endParaRPr lang="he-IL" dirty="0" smtClean="0">
              <a:solidFill>
                <a:schemeClr val="tx1"/>
              </a:solidFill>
              <a:latin typeface="Georgia" pitchFamily="18"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1500" r="40280"/>
          <a:stretch/>
        </p:blipFill>
        <p:spPr>
          <a:xfrm>
            <a:off x="6282190" y="1853825"/>
            <a:ext cx="2475275" cy="4318374"/>
          </a:xfrm>
          <a:prstGeom prst="rect">
            <a:avLst/>
          </a:prstGeom>
        </p:spPr>
      </p:pic>
    </p:spTree>
    <p:extLst>
      <p:ext uri="{BB962C8B-B14F-4D97-AF65-F5344CB8AC3E}">
        <p14:creationId xmlns:p14="http://schemas.microsoft.com/office/powerpoint/2010/main" val="361670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a:xfrm>
            <a:off x="533400" y="683695"/>
            <a:ext cx="8077201" cy="585065"/>
          </a:xfrm>
          <a:effectLst/>
        </p:spPr>
        <p:txBody>
          <a:bodyPr/>
          <a:lstStyle/>
          <a:p>
            <a:pPr lvl="0">
              <a:defRPr/>
            </a:pPr>
            <a:r>
              <a:rPr lang="he-IL" sz="2400" dirty="0" smtClean="0">
                <a:latin typeface="Georgia" panose="02040502050405020303" pitchFamily="18" charset="0"/>
              </a:rPr>
              <a:t>התנאים לעמידה בסעיף 35(ג)</a:t>
            </a:r>
            <a:r>
              <a:rPr lang="he-IL" sz="2400" dirty="0" smtClean="0"/>
              <a:t/>
            </a:r>
            <a:br>
              <a:rPr lang="he-IL" sz="2400" dirty="0" smtClean="0"/>
            </a:br>
            <a:r>
              <a:rPr lang="he-IL" sz="2400" dirty="0" smtClean="0"/>
              <a:t/>
            </a:r>
            <a:br>
              <a:rPr lang="he-IL" sz="2400" dirty="0" smtClean="0"/>
            </a:br>
            <a:endParaRPr lang="he-IL" sz="2000" b="0" i="0" dirty="0">
              <a:solidFill>
                <a:schemeClr val="accent1"/>
              </a:solidFill>
            </a:endParaRPr>
          </a:p>
        </p:txBody>
      </p:sp>
      <p:graphicFrame>
        <p:nvGraphicFramePr>
          <p:cNvPr id="3" name="Diagram 2"/>
          <p:cNvGraphicFramePr/>
          <p:nvPr>
            <p:extLst>
              <p:ext uri="{D42A27DB-BD31-4B8C-83A1-F6EECF244321}">
                <p14:modId xmlns:p14="http://schemas.microsoft.com/office/powerpoint/2010/main" val="2658136142"/>
              </p:ext>
            </p:extLst>
          </p:nvPr>
        </p:nvGraphicFramePr>
        <p:xfrm>
          <a:off x="597917" y="1664242"/>
          <a:ext cx="8077200" cy="819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466655" y="4689140"/>
            <a:ext cx="6390710" cy="1575175"/>
          </a:xfrm>
          <a:prstGeom prst="rect">
            <a:avLst/>
          </a:prstGeom>
          <a:noFill/>
          <a:ln w="19050">
            <a:solidFill>
              <a:srgbClr val="C00000"/>
            </a:solidFill>
          </a:ln>
        </p:spPr>
        <p:txBody>
          <a:bodyPr wrap="square" lIns="0" tIns="0" rIns="0" bIns="0" rtlCol="1">
            <a:noAutofit/>
          </a:bodyPr>
          <a:lstStyle/>
          <a:p>
            <a:pPr marL="525780" lvl="1" indent="-342900">
              <a:spcAft>
                <a:spcPts val="900"/>
              </a:spcAft>
              <a:buFont typeface="Arial" panose="020B0604020202020204" pitchFamily="34" charset="0"/>
              <a:buChar char="•"/>
            </a:pPr>
            <a:r>
              <a:rPr lang="he-IL" b="1" dirty="0" smtClean="0">
                <a:latin typeface="Georgia" pitchFamily="18" charset="0"/>
              </a:rPr>
              <a:t>הגבלה חוזית – בחינת החוזה והחוקים הרלוונטיים</a:t>
            </a:r>
          </a:p>
          <a:p>
            <a:pPr marL="525780" lvl="1" indent="-342900">
              <a:spcAft>
                <a:spcPts val="900"/>
              </a:spcAft>
              <a:buFont typeface="Arial" panose="020B0604020202020204" pitchFamily="34" charset="0"/>
              <a:buChar char="•"/>
            </a:pPr>
            <a:r>
              <a:rPr lang="he-IL" b="1" dirty="0" smtClean="0">
                <a:latin typeface="Georgia" pitchFamily="18" charset="0"/>
              </a:rPr>
              <a:t>מגבלה מעשית פרקטית</a:t>
            </a:r>
          </a:p>
          <a:p>
            <a:pPr marL="525780" lvl="1" indent="-342900">
              <a:spcAft>
                <a:spcPts val="900"/>
              </a:spcAft>
              <a:buFont typeface="Arial" panose="020B0604020202020204" pitchFamily="34" charset="0"/>
              <a:buChar char="•"/>
            </a:pPr>
            <a:r>
              <a:rPr lang="he-IL" b="1" dirty="0" smtClean="0">
                <a:latin typeface="Georgia" pitchFamily="18" charset="0"/>
              </a:rPr>
              <a:t>בחינה חד פעמית במועד ההתקשרות, למעט שינוי בחוזה</a:t>
            </a:r>
          </a:p>
          <a:p>
            <a:pPr marL="525780" lvl="1" indent="-342900">
              <a:spcAft>
                <a:spcPts val="900"/>
              </a:spcAft>
              <a:buFont typeface="Arial" panose="020B0604020202020204" pitchFamily="34" charset="0"/>
              <a:buChar char="•"/>
            </a:pPr>
            <a:r>
              <a:rPr lang="he-IL" b="1" dirty="0" smtClean="0">
                <a:latin typeface="Georgia" pitchFamily="18" charset="0"/>
              </a:rPr>
              <a:t>אין מביאים בחשבון מצב של ביטול</a:t>
            </a:r>
          </a:p>
        </p:txBody>
      </p:sp>
      <p:sp>
        <p:nvSpPr>
          <p:cNvPr id="10" name="Rectangle 9"/>
          <p:cNvSpPr/>
          <p:nvPr/>
        </p:nvSpPr>
        <p:spPr bwMode="ltGray">
          <a:xfrm>
            <a:off x="597916" y="2753926"/>
            <a:ext cx="8077201" cy="148516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4320">
              <a:spcAft>
                <a:spcPts val="900"/>
              </a:spcAft>
            </a:pPr>
            <a:r>
              <a:rPr lang="he-IL" dirty="0">
                <a:solidFill>
                  <a:schemeClr val="bg1"/>
                </a:solidFill>
                <a:latin typeface="+mj-lt"/>
              </a:rPr>
              <a:t>סעיף 36 –" </a:t>
            </a:r>
            <a:r>
              <a:rPr lang="he-IL" i="1" dirty="0">
                <a:solidFill>
                  <a:schemeClr val="bg1"/>
                </a:solidFill>
                <a:latin typeface="+mj-lt"/>
              </a:rPr>
              <a:t>לנכס אשר נוצר ע"י ביצועי ישות אין </a:t>
            </a:r>
            <a:r>
              <a:rPr lang="he-IL" i="1" dirty="0" err="1">
                <a:solidFill>
                  <a:schemeClr val="bg1"/>
                </a:solidFill>
                <a:latin typeface="+mj-lt"/>
              </a:rPr>
              <a:t>שמוש</a:t>
            </a:r>
            <a:r>
              <a:rPr lang="he-IL" i="1" dirty="0">
                <a:solidFill>
                  <a:schemeClr val="bg1"/>
                </a:solidFill>
                <a:latin typeface="+mj-lt"/>
              </a:rPr>
              <a:t> אלטרנטיבי לישות אם הישות   מוגבלת מבחינה חוזית מלכוון בנקל את הנכס לשימוש אחר במהלך היצירה או השיפור של נכס זה או שהישות מוגבלת מבחינה מעשית מלכוון בנקל את הנכס במצבו לאחר השלמתו לשימוש אחר."</a:t>
            </a:r>
          </a:p>
        </p:txBody>
      </p:sp>
    </p:spTree>
    <p:extLst>
      <p:ext uri="{BB962C8B-B14F-4D97-AF65-F5344CB8AC3E}">
        <p14:creationId xmlns:p14="http://schemas.microsoft.com/office/powerpoint/2010/main" val="259297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a:xfrm>
            <a:off x="538609" y="593685"/>
            <a:ext cx="8077201" cy="585065"/>
          </a:xfrm>
          <a:effectLst/>
        </p:spPr>
        <p:txBody>
          <a:bodyPr/>
          <a:lstStyle/>
          <a:p>
            <a:pPr lvl="0">
              <a:defRPr/>
            </a:pPr>
            <a:r>
              <a:rPr lang="he-IL" sz="2400" dirty="0" smtClean="0">
                <a:latin typeface="Georgia" panose="02040502050405020303" pitchFamily="18" charset="0"/>
              </a:rPr>
              <a:t>התנאים לעמידה בסעיף 35(ג)</a:t>
            </a:r>
            <a:r>
              <a:rPr lang="he-IL" sz="2400" dirty="0" smtClean="0"/>
              <a:t/>
            </a:r>
            <a:br>
              <a:rPr lang="he-IL" sz="2400" dirty="0" smtClean="0"/>
            </a:br>
            <a:r>
              <a:rPr lang="he-IL" sz="2400" dirty="0" smtClean="0"/>
              <a:t/>
            </a:r>
            <a:br>
              <a:rPr lang="he-IL" sz="2400" dirty="0" smtClean="0"/>
            </a:br>
            <a:endParaRPr lang="he-IL" sz="2000" b="0" i="0" dirty="0">
              <a:solidFill>
                <a:schemeClr val="accent1"/>
              </a:solidFill>
            </a:endParaRPr>
          </a:p>
        </p:txBody>
      </p:sp>
      <p:graphicFrame>
        <p:nvGraphicFramePr>
          <p:cNvPr id="3" name="Diagram 2"/>
          <p:cNvGraphicFramePr/>
          <p:nvPr>
            <p:extLst>
              <p:ext uri="{D42A27DB-BD31-4B8C-83A1-F6EECF244321}">
                <p14:modId xmlns:p14="http://schemas.microsoft.com/office/powerpoint/2010/main" val="4285195527"/>
              </p:ext>
            </p:extLst>
          </p:nvPr>
        </p:nvGraphicFramePr>
        <p:xfrm>
          <a:off x="368345" y="1403775"/>
          <a:ext cx="8449090" cy="923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ltGray">
          <a:xfrm>
            <a:off x="368345" y="2327709"/>
            <a:ext cx="8433410" cy="150633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dirty="0">
                <a:solidFill>
                  <a:schemeClr val="bg1"/>
                </a:solidFill>
                <a:latin typeface="Georgia" pitchFamily="18" charset="0"/>
              </a:rPr>
              <a:t>סעיף 37 –" </a:t>
            </a:r>
            <a:r>
              <a:rPr lang="he-IL" i="1" dirty="0">
                <a:solidFill>
                  <a:schemeClr val="bg1"/>
                </a:solidFill>
                <a:latin typeface="David" panose="020E0502060401010101" pitchFamily="34" charset="-79"/>
              </a:rPr>
              <a:t>ישות תביא בחשבון את התנאים של החוזה, כמו גם חוקים כלשהם החלים על החוזה, בעת הערכה אם לישות יש זכות לתשלום ניתנת לאכיפה עבור ביצועים שהושלמו עד לאותו מועד</a:t>
            </a:r>
            <a:r>
              <a:rPr lang="he-IL" i="1" dirty="0" smtClean="0">
                <a:solidFill>
                  <a:schemeClr val="bg1"/>
                </a:solidFill>
                <a:latin typeface="David" panose="020E0502060401010101" pitchFamily="34" charset="-79"/>
              </a:rPr>
              <a:t>... </a:t>
            </a:r>
            <a:r>
              <a:rPr lang="he-IL" i="1" dirty="0">
                <a:solidFill>
                  <a:schemeClr val="bg1"/>
                </a:solidFill>
                <a:latin typeface="David" panose="020E0502060401010101" pitchFamily="34" charset="-79"/>
              </a:rPr>
              <a:t>עם זאת, בכל נקודת זמן לאורך מהלך החוזה, הישות חייבת להיות זכאית לסכום אשר לפחות מפצה את הישות עבור ביצועים שהושלמו עד לאותו מועד אם החוזה מבוטל ע"י הלקוח או ע"י צד אחר מסיבות שאינן כשל הישות לביצוע כפי שהובטח</a:t>
            </a:r>
            <a:r>
              <a:rPr lang="he-IL" i="1" dirty="0" smtClean="0">
                <a:solidFill>
                  <a:schemeClr val="bg1"/>
                </a:solidFill>
                <a:latin typeface="David" panose="020E0502060401010101" pitchFamily="34" charset="-79"/>
              </a:rPr>
              <a:t>."</a:t>
            </a:r>
            <a:endParaRPr lang="he-IL" i="1" dirty="0">
              <a:solidFill>
                <a:schemeClr val="bg1"/>
              </a:solidFill>
              <a:latin typeface="David" panose="020E0502060401010101" pitchFamily="34" charset="-79"/>
            </a:endParaRPr>
          </a:p>
        </p:txBody>
      </p:sp>
      <p:sp>
        <p:nvSpPr>
          <p:cNvPr id="11" name="TextBox 10"/>
          <p:cNvSpPr txBox="1"/>
          <p:nvPr/>
        </p:nvSpPr>
        <p:spPr>
          <a:xfrm>
            <a:off x="836585" y="4329100"/>
            <a:ext cx="7492975" cy="2025225"/>
          </a:xfrm>
          <a:prstGeom prst="rect">
            <a:avLst/>
          </a:prstGeom>
          <a:noFill/>
          <a:ln w="19050">
            <a:solidFill>
              <a:srgbClr val="C00000"/>
            </a:solidFill>
          </a:ln>
        </p:spPr>
        <p:txBody>
          <a:bodyPr wrap="square" lIns="0" tIns="0" rIns="0" bIns="0" rtlCol="1">
            <a:noAutofit/>
          </a:bodyPr>
          <a:lstStyle/>
          <a:p>
            <a:pPr marL="525780" lvl="1" indent="-342900">
              <a:spcAft>
                <a:spcPts val="900"/>
              </a:spcAft>
              <a:buFont typeface="Arial" panose="020B0604020202020204" pitchFamily="34" charset="0"/>
              <a:buChar char="•"/>
            </a:pPr>
            <a:r>
              <a:rPr lang="he-IL" b="1" dirty="0" smtClean="0">
                <a:latin typeface="Georgia" pitchFamily="18" charset="0"/>
              </a:rPr>
              <a:t>בחינת החוזה הספציפי</a:t>
            </a:r>
          </a:p>
          <a:p>
            <a:pPr marL="525780" lvl="1" indent="-342900">
              <a:spcAft>
                <a:spcPts val="900"/>
              </a:spcAft>
              <a:buFont typeface="Arial" panose="020B0604020202020204" pitchFamily="34" charset="0"/>
              <a:buChar char="•"/>
            </a:pPr>
            <a:r>
              <a:rPr lang="he-IL" b="1" dirty="0" smtClean="0">
                <a:latin typeface="Georgia" pitchFamily="18" charset="0"/>
              </a:rPr>
              <a:t>בחינת חקיקה, פרקטיקה של אכיפה מנהלית או תקדימים משפטיים</a:t>
            </a:r>
          </a:p>
          <a:p>
            <a:pPr marL="525780" lvl="1" indent="-342900">
              <a:spcAft>
                <a:spcPts val="900"/>
              </a:spcAft>
              <a:buFont typeface="Arial" panose="020B0604020202020204" pitchFamily="34" charset="0"/>
              <a:buChar char="•"/>
            </a:pPr>
            <a:r>
              <a:rPr lang="he-IL" b="1" dirty="0" smtClean="0">
                <a:latin typeface="Georgia" pitchFamily="18" charset="0"/>
              </a:rPr>
              <a:t>פרקטיקה עסקית מקובלת המאיינת את זכות האכיפה</a:t>
            </a:r>
          </a:p>
          <a:p>
            <a:pPr marL="525780" lvl="1" indent="-342900">
              <a:spcAft>
                <a:spcPts val="900"/>
              </a:spcAft>
              <a:buFont typeface="Arial" panose="020B0604020202020204" pitchFamily="34" charset="0"/>
              <a:buChar char="•"/>
            </a:pPr>
            <a:r>
              <a:rPr lang="he-IL" b="1" dirty="0" smtClean="0">
                <a:latin typeface="Georgia" pitchFamily="18" charset="0"/>
              </a:rPr>
              <a:t>הפיצוי אמור לכלול גם את רכיב הרווח המתוכנן</a:t>
            </a:r>
          </a:p>
          <a:p>
            <a:pPr marL="525780" lvl="1" indent="-342900">
              <a:spcAft>
                <a:spcPts val="900"/>
              </a:spcAft>
              <a:buFont typeface="Arial" panose="020B0604020202020204" pitchFamily="34" charset="0"/>
              <a:buChar char="•"/>
            </a:pPr>
            <a:r>
              <a:rPr lang="he-IL" b="1" dirty="0" smtClean="0">
                <a:latin typeface="Georgia" pitchFamily="18" charset="0"/>
              </a:rPr>
              <a:t>לוח הזמנים של התשלומים אינו מצביע בהכרח על קיומה של זכות זו</a:t>
            </a:r>
          </a:p>
        </p:txBody>
      </p:sp>
    </p:spTree>
    <p:extLst>
      <p:ext uri="{BB962C8B-B14F-4D97-AF65-F5344CB8AC3E}">
        <p14:creationId xmlns:p14="http://schemas.microsoft.com/office/powerpoint/2010/main" val="337472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אליפסה 25"/>
          <p:cNvSpPr/>
          <p:nvPr/>
        </p:nvSpPr>
        <p:spPr bwMode="ltGray">
          <a:xfrm>
            <a:off x="6301536" y="3293985"/>
            <a:ext cx="2770963" cy="1215134"/>
          </a:xfrm>
          <a:prstGeom prst="ellipse">
            <a:avLst/>
          </a:prstGeom>
          <a:solidFill>
            <a:schemeClr val="accent4">
              <a:lumMod val="75000"/>
            </a:schemeClr>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he-IL" sz="1600" b="1" i="1" dirty="0" smtClean="0">
                <a:solidFill>
                  <a:schemeClr val="bg1"/>
                </a:solidFill>
                <a:latin typeface="Georgia" pitchFamily="18" charset="0"/>
              </a:rPr>
              <a:t>אופציה 2 - יישום בדרך של השפעה מצטברת למועד היישום לראשונה</a:t>
            </a:r>
          </a:p>
        </p:txBody>
      </p:sp>
      <p:sp>
        <p:nvSpPr>
          <p:cNvPr id="18" name="אליפסה 17"/>
          <p:cNvSpPr/>
          <p:nvPr/>
        </p:nvSpPr>
        <p:spPr bwMode="ltGray">
          <a:xfrm>
            <a:off x="6237186" y="1943835"/>
            <a:ext cx="2835314" cy="1202756"/>
          </a:xfrm>
          <a:prstGeom prst="ellipse">
            <a:avLst/>
          </a:prstGeom>
          <a:solidFill>
            <a:schemeClr val="accent4">
              <a:lumMod val="75000"/>
            </a:schemeClr>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he-IL" sz="1600" b="1" i="1" dirty="0" smtClean="0">
                <a:solidFill>
                  <a:schemeClr val="bg1"/>
                </a:solidFill>
                <a:latin typeface="Georgia" pitchFamily="18" charset="0"/>
              </a:rPr>
              <a:t>אופציה 1 - יישום רטרוספקטיבי מלא עם הקלות מסוימות </a:t>
            </a:r>
          </a:p>
        </p:txBody>
      </p:sp>
      <p:sp>
        <p:nvSpPr>
          <p:cNvPr id="31" name="מלבן מעוגל 30"/>
          <p:cNvSpPr/>
          <p:nvPr/>
        </p:nvSpPr>
        <p:spPr bwMode="ltGray">
          <a:xfrm>
            <a:off x="1466655" y="2185420"/>
            <a:ext cx="4950550" cy="703520"/>
          </a:xfrm>
          <a:prstGeom prst="roundRect">
            <a:avLst/>
          </a:prstGeom>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e-IL" dirty="0">
              <a:solidFill>
                <a:schemeClr val="tx1"/>
              </a:solidFill>
              <a:latin typeface="Georgia" pitchFamily="18" charset="0"/>
            </a:endParaRPr>
          </a:p>
        </p:txBody>
      </p:sp>
      <p:sp>
        <p:nvSpPr>
          <p:cNvPr id="5" name="חץ ימינה 4"/>
          <p:cNvSpPr/>
          <p:nvPr/>
        </p:nvSpPr>
        <p:spPr bwMode="ltGray">
          <a:xfrm>
            <a:off x="296525" y="1800992"/>
            <a:ext cx="7616498" cy="452337"/>
          </a:xfrm>
          <a:prstGeom prst="rightArrow">
            <a:avLst>
              <a:gd name="adj1" fmla="val 26398"/>
              <a:gd name="adj2" fmla="val 100153"/>
            </a:avLst>
          </a:prstGeom>
          <a:solidFill>
            <a:schemeClr val="bg2">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solidFill>
                <a:latin typeface="Georgia" pitchFamily="18" charset="0"/>
              </a:rPr>
              <a:t>1</a:t>
            </a:r>
          </a:p>
        </p:txBody>
      </p:sp>
      <p:sp>
        <p:nvSpPr>
          <p:cNvPr id="33" name="מלבן מעוגל 32"/>
          <p:cNvSpPr/>
          <p:nvPr/>
        </p:nvSpPr>
        <p:spPr bwMode="ltGray">
          <a:xfrm>
            <a:off x="6237185" y="863715"/>
            <a:ext cx="2835314" cy="1694535"/>
          </a:xfrm>
          <a:prstGeom prst="roundRect">
            <a:avLst/>
          </a:prstGeom>
          <a:noFill/>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marL="361950" lvl="1" algn="r" rtl="1"/>
            <a:r>
              <a:rPr lang="en-US" dirty="0" smtClean="0">
                <a:solidFill>
                  <a:schemeClr val="tx1"/>
                </a:solidFill>
              </a:rPr>
              <a:t/>
            </a:r>
            <a:br>
              <a:rPr lang="en-US" dirty="0" smtClean="0">
                <a:solidFill>
                  <a:schemeClr val="tx1"/>
                </a:solidFill>
              </a:rPr>
            </a:br>
            <a:r>
              <a:rPr lang="en-US" dirty="0" smtClean="0">
                <a:solidFill>
                  <a:schemeClr val="tx1"/>
                </a:solidFill>
                <a:latin typeface="+mj-lt"/>
                <a:ea typeface="+mj-ea"/>
                <a:cs typeface="+mj-cs"/>
              </a:rPr>
              <a:t/>
            </a:r>
            <a:br>
              <a:rPr lang="en-US" dirty="0" smtClean="0">
                <a:solidFill>
                  <a:schemeClr val="tx1"/>
                </a:solidFill>
                <a:latin typeface="+mj-lt"/>
                <a:ea typeface="+mj-ea"/>
                <a:cs typeface="+mj-cs"/>
              </a:rPr>
            </a:br>
            <a:endParaRPr lang="en-US" dirty="0">
              <a:solidFill>
                <a:schemeClr val="tx1"/>
              </a:solidFill>
              <a:latin typeface="+mj-lt"/>
              <a:ea typeface="+mj-ea"/>
              <a:cs typeface="+mj-cs"/>
            </a:endParaRPr>
          </a:p>
          <a:p>
            <a:pPr marL="1104900" lvl="2" indent="-285750">
              <a:buFont typeface="Wingdings" panose="05000000000000000000" pitchFamily="2" charset="2"/>
              <a:buChar char="v"/>
            </a:pPr>
            <a:endParaRPr lang="he-IL" dirty="0" smtClean="0">
              <a:solidFill>
                <a:schemeClr val="tx1"/>
              </a:solidFill>
              <a:latin typeface="+mj-lt"/>
              <a:ea typeface="+mj-ea"/>
              <a:cs typeface="+mj-cs"/>
            </a:endParaRPr>
          </a:p>
          <a:p>
            <a:pPr marL="819150" lvl="2"/>
            <a:endParaRPr lang="he-IL" dirty="0">
              <a:solidFill>
                <a:schemeClr val="tx1"/>
              </a:solidFill>
            </a:endParaRPr>
          </a:p>
          <a:p>
            <a:pPr marL="542925" lvl="1" indent="-180975" algn="r" rtl="1">
              <a:lnSpc>
                <a:spcPts val="1500"/>
              </a:lnSpc>
              <a:buFont typeface="Wingdings" panose="05000000000000000000" pitchFamily="2" charset="2"/>
              <a:buChar char="§"/>
            </a:pPr>
            <a:endParaRPr lang="he-IL" dirty="0">
              <a:solidFill>
                <a:schemeClr val="tx1"/>
              </a:solidFill>
            </a:endParaRPr>
          </a:p>
        </p:txBody>
      </p:sp>
      <p:sp>
        <p:nvSpPr>
          <p:cNvPr id="16" name="מלבן מעוגל 15"/>
          <p:cNvSpPr/>
          <p:nvPr/>
        </p:nvSpPr>
        <p:spPr bwMode="ltGray">
          <a:xfrm>
            <a:off x="116506" y="3564015"/>
            <a:ext cx="6300700" cy="612000"/>
          </a:xfrm>
          <a:prstGeom prst="roundRect">
            <a:avLst/>
          </a:prstGeom>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rtl="1"/>
            <a:endParaRPr lang="he-IL" dirty="0" smtClean="0">
              <a:solidFill>
                <a:schemeClr val="tx1"/>
              </a:solidFill>
              <a:latin typeface="Georgia" pitchFamily="18" charset="0"/>
            </a:endParaRPr>
          </a:p>
        </p:txBody>
      </p:sp>
      <p:sp>
        <p:nvSpPr>
          <p:cNvPr id="17" name="מלבן מעוגל 10"/>
          <p:cNvSpPr/>
          <p:nvPr/>
        </p:nvSpPr>
        <p:spPr>
          <a:xfrm>
            <a:off x="3221850" y="1662602"/>
            <a:ext cx="1459505" cy="281233"/>
          </a:xfrm>
          <a:prstGeom prst="rect">
            <a:avLst/>
          </a:prstGeom>
          <a:solidFill>
            <a:schemeClr val="accent1">
              <a:alpha val="5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en-US" dirty="0">
                <a:solidFill>
                  <a:schemeClr val="bg1"/>
                </a:solidFill>
              </a:rPr>
              <a:t>2017</a:t>
            </a:r>
            <a:endParaRPr lang="he-IL" dirty="0">
              <a:solidFill>
                <a:schemeClr val="bg1"/>
              </a:solidFill>
            </a:endParaRPr>
          </a:p>
        </p:txBody>
      </p:sp>
      <p:sp>
        <p:nvSpPr>
          <p:cNvPr id="20" name="מלבן מעוגל 10"/>
          <p:cNvSpPr/>
          <p:nvPr/>
        </p:nvSpPr>
        <p:spPr>
          <a:xfrm>
            <a:off x="4771071" y="1672690"/>
            <a:ext cx="1459505" cy="271145"/>
          </a:xfrm>
          <a:prstGeom prst="rect">
            <a:avLst/>
          </a:prstGeom>
          <a:solidFill>
            <a:schemeClr val="accent1">
              <a:alpha val="5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en-US" dirty="0" smtClean="0">
                <a:solidFill>
                  <a:schemeClr val="bg1"/>
                </a:solidFill>
              </a:rPr>
              <a:t>2018</a:t>
            </a:r>
            <a:endParaRPr lang="he-IL" dirty="0">
              <a:solidFill>
                <a:schemeClr val="bg1"/>
              </a:solidFill>
            </a:endParaRPr>
          </a:p>
        </p:txBody>
      </p:sp>
      <p:sp>
        <p:nvSpPr>
          <p:cNvPr id="21" name="מלבן מעוגל 10"/>
          <p:cNvSpPr/>
          <p:nvPr/>
        </p:nvSpPr>
        <p:spPr>
          <a:xfrm>
            <a:off x="1582325" y="1662602"/>
            <a:ext cx="1459505" cy="281233"/>
          </a:xfrm>
          <a:prstGeom prst="rect">
            <a:avLst/>
          </a:prstGeom>
          <a:solidFill>
            <a:schemeClr val="accent1">
              <a:alpha val="5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en-US" dirty="0">
                <a:solidFill>
                  <a:schemeClr val="bg1"/>
                </a:solidFill>
              </a:rPr>
              <a:t>2016</a:t>
            </a:r>
            <a:endParaRPr lang="he-IL" dirty="0">
              <a:solidFill>
                <a:schemeClr val="bg1"/>
              </a:solidFill>
            </a:endParaRPr>
          </a:p>
        </p:txBody>
      </p:sp>
      <p:sp>
        <p:nvSpPr>
          <p:cNvPr id="22" name="מלבן 21"/>
          <p:cNvSpPr/>
          <p:nvPr/>
        </p:nvSpPr>
        <p:spPr bwMode="ltGray">
          <a:xfrm>
            <a:off x="3228460" y="2251755"/>
            <a:ext cx="1459505" cy="536075"/>
          </a:xfrm>
          <a:prstGeom prst="rect">
            <a:avLst/>
          </a:prstGeom>
          <a:solidFill>
            <a:schemeClr val="bg2">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a:solidFill>
                  <a:schemeClr val="tx1"/>
                </a:solidFill>
                <a:latin typeface="Georgia" pitchFamily="18" charset="0"/>
              </a:rPr>
              <a:t>כמספרי השוואה</a:t>
            </a:r>
          </a:p>
        </p:txBody>
      </p:sp>
      <p:sp>
        <p:nvSpPr>
          <p:cNvPr id="23" name="מלבן 22"/>
          <p:cNvSpPr/>
          <p:nvPr/>
        </p:nvSpPr>
        <p:spPr bwMode="ltGray">
          <a:xfrm>
            <a:off x="4777681" y="2253330"/>
            <a:ext cx="1459504" cy="536075"/>
          </a:xfrm>
          <a:prstGeom prst="rect">
            <a:avLst/>
          </a:prstGeom>
          <a:solidFill>
            <a:schemeClr val="bg2">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a:solidFill>
                  <a:schemeClr val="tx1"/>
                </a:solidFill>
                <a:latin typeface="Georgia" pitchFamily="18" charset="0"/>
              </a:rPr>
              <a:t>מועד תחילה</a:t>
            </a:r>
          </a:p>
        </p:txBody>
      </p:sp>
      <p:sp>
        <p:nvSpPr>
          <p:cNvPr id="27" name="מלבן 26"/>
          <p:cNvSpPr/>
          <p:nvPr/>
        </p:nvSpPr>
        <p:spPr bwMode="ltGray">
          <a:xfrm>
            <a:off x="222400" y="3656523"/>
            <a:ext cx="1424275" cy="4500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smtClean="0">
                <a:solidFill>
                  <a:sysClr val="windowText" lastClr="000000"/>
                </a:solidFill>
                <a:latin typeface="Georgia" pitchFamily="18" charset="0"/>
              </a:rPr>
              <a:t>דרישות גילוי נוספות</a:t>
            </a:r>
          </a:p>
        </p:txBody>
      </p:sp>
      <p:sp>
        <p:nvSpPr>
          <p:cNvPr id="28" name="מלבן 27"/>
          <p:cNvSpPr/>
          <p:nvPr/>
        </p:nvSpPr>
        <p:spPr bwMode="ltGray">
          <a:xfrm>
            <a:off x="1720800" y="3653796"/>
            <a:ext cx="1366035" cy="450000"/>
          </a:xfrm>
          <a:prstGeom prst="rect">
            <a:avLst/>
          </a:prstGeom>
          <a:solidFill>
            <a:schemeClr val="bg2">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a:solidFill>
                  <a:schemeClr val="tx1"/>
                </a:solidFill>
                <a:latin typeface="Georgia" pitchFamily="18" charset="0"/>
              </a:rPr>
              <a:t>תקינה ישנה</a:t>
            </a:r>
          </a:p>
        </p:txBody>
      </p:sp>
      <p:sp>
        <p:nvSpPr>
          <p:cNvPr id="29" name="מלבן 28"/>
          <p:cNvSpPr/>
          <p:nvPr/>
        </p:nvSpPr>
        <p:spPr bwMode="ltGray">
          <a:xfrm>
            <a:off x="3157500" y="3659020"/>
            <a:ext cx="1459505" cy="450000"/>
          </a:xfrm>
          <a:prstGeom prst="rect">
            <a:avLst/>
          </a:prstGeom>
          <a:solidFill>
            <a:schemeClr val="bg2">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a:solidFill>
                  <a:schemeClr val="tx1"/>
                </a:solidFill>
                <a:latin typeface="Georgia" pitchFamily="18" charset="0"/>
              </a:rPr>
              <a:t>תקינה ישנה</a:t>
            </a:r>
          </a:p>
        </p:txBody>
      </p:sp>
      <p:sp>
        <p:nvSpPr>
          <p:cNvPr id="30" name="מלבן 29"/>
          <p:cNvSpPr/>
          <p:nvPr/>
        </p:nvSpPr>
        <p:spPr bwMode="ltGray">
          <a:xfrm>
            <a:off x="4777681" y="3659020"/>
            <a:ext cx="1459504" cy="450000"/>
          </a:xfrm>
          <a:prstGeom prst="rect">
            <a:avLst/>
          </a:prstGeom>
          <a:solidFill>
            <a:schemeClr val="bg2">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a:solidFill>
                  <a:schemeClr val="tx1"/>
                </a:solidFill>
                <a:latin typeface="Georgia" pitchFamily="18" charset="0"/>
              </a:rPr>
              <a:t>מועד תחילה</a:t>
            </a:r>
          </a:p>
        </p:txBody>
      </p:sp>
      <p:sp>
        <p:nvSpPr>
          <p:cNvPr id="35" name="מלבן 34"/>
          <p:cNvSpPr/>
          <p:nvPr/>
        </p:nvSpPr>
        <p:spPr bwMode="ltGray">
          <a:xfrm>
            <a:off x="3157501" y="4419110"/>
            <a:ext cx="2857818" cy="585065"/>
          </a:xfrm>
          <a:prstGeom prst="rect">
            <a:avLst/>
          </a:prstGeom>
          <a:solidFill>
            <a:schemeClr val="bg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500" b="1" u="sng" dirty="0">
                <a:solidFill>
                  <a:sysClr val="windowText" lastClr="000000"/>
                </a:solidFill>
                <a:latin typeface="Georgia" pitchFamily="18" charset="0"/>
              </a:rPr>
              <a:t>השפעה מצטברת </a:t>
            </a:r>
            <a:r>
              <a:rPr lang="he-IL" sz="1500" b="1" dirty="0" smtClean="0">
                <a:solidFill>
                  <a:sysClr val="windowText" lastClr="000000"/>
                </a:solidFill>
                <a:latin typeface="Georgia" pitchFamily="18" charset="0"/>
              </a:rPr>
              <a:t>ליום 1.1.2018 בגין חוזים שטרם הושלמו ליום זה</a:t>
            </a:r>
            <a:endParaRPr lang="he-IL" sz="1500" b="1" dirty="0">
              <a:solidFill>
                <a:sysClr val="windowText" lastClr="000000"/>
              </a:solidFill>
              <a:latin typeface="Georgia" pitchFamily="18" charset="0"/>
            </a:endParaRPr>
          </a:p>
        </p:txBody>
      </p:sp>
      <p:sp>
        <p:nvSpPr>
          <p:cNvPr id="37" name="חץ למטה 36"/>
          <p:cNvSpPr/>
          <p:nvPr/>
        </p:nvSpPr>
        <p:spPr bwMode="ltGray">
          <a:xfrm>
            <a:off x="4543906" y="3564015"/>
            <a:ext cx="298124" cy="855095"/>
          </a:xfrm>
          <a:prstGeom prst="downArrow">
            <a:avLst>
              <a:gd name="adj1" fmla="val 0"/>
              <a:gd name="adj2" fmla="val 5000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sp>
        <p:nvSpPr>
          <p:cNvPr id="34" name="כותרת 1"/>
          <p:cNvSpPr>
            <a:spLocks noGrp="1"/>
          </p:cNvSpPr>
          <p:nvPr>
            <p:ph type="title"/>
          </p:nvPr>
        </p:nvSpPr>
        <p:spPr>
          <a:xfrm>
            <a:off x="533400" y="685800"/>
            <a:ext cx="8077201" cy="914400"/>
          </a:xfrm>
        </p:spPr>
        <p:txBody>
          <a:bodyPr/>
          <a:lstStyle/>
          <a:p>
            <a:r>
              <a:rPr lang="en-US" sz="2400" dirty="0">
                <a:latin typeface="Georgia" panose="02040502050405020303" pitchFamily="18" charset="0"/>
              </a:rPr>
              <a:t>IFRS 15</a:t>
            </a:r>
            <a:r>
              <a:rPr lang="he-IL" sz="2400" dirty="0">
                <a:latin typeface="Georgia" panose="02040502050405020303" pitchFamily="18" charset="0"/>
              </a:rPr>
              <a:t> </a:t>
            </a:r>
            <a:r>
              <a:rPr lang="he-IL" sz="2400" dirty="0"/>
              <a:t>הכנסות מחוזים עם </a:t>
            </a:r>
            <a:r>
              <a:rPr lang="he-IL" sz="2400" dirty="0" smtClean="0"/>
              <a:t>לקוחות</a:t>
            </a:r>
            <a:r>
              <a:rPr lang="en-US" sz="2400" dirty="0" smtClean="0"/>
              <a:t> </a:t>
            </a:r>
            <a:r>
              <a:rPr lang="he-IL" sz="2400" dirty="0" smtClean="0"/>
              <a:t> - הוראות מעבר </a:t>
            </a:r>
            <a:r>
              <a:rPr lang="en-US" sz="2400" dirty="0" smtClean="0"/>
              <a:t/>
            </a:r>
            <a:br>
              <a:rPr lang="en-US" sz="2400" dirty="0" smtClean="0"/>
            </a:br>
            <a:r>
              <a:rPr lang="he-IL" sz="2200" dirty="0" smtClean="0"/>
              <a:t>(לרבות הקלות יישומיות במסגרת ההצעות לתיקונים)</a:t>
            </a:r>
            <a:endParaRPr lang="he-IL" sz="2200" dirty="0"/>
          </a:p>
        </p:txBody>
      </p:sp>
      <p:sp>
        <p:nvSpPr>
          <p:cNvPr id="8" name="מלבן מעוגל 7"/>
          <p:cNvSpPr/>
          <p:nvPr/>
        </p:nvSpPr>
        <p:spPr bwMode="ltGray">
          <a:xfrm>
            <a:off x="161511" y="5439167"/>
            <a:ext cx="6333856" cy="887760"/>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he-IL" sz="1600" b="1" dirty="0" smtClean="0">
                <a:solidFill>
                  <a:sysClr val="windowText" lastClr="000000"/>
                </a:solidFill>
                <a:latin typeface="Georgia" pitchFamily="18" charset="0"/>
              </a:rPr>
              <a:t>שימוש בידיעה בדיעבד לגבי חוזים שנערכו בהם שינויים </a:t>
            </a:r>
          </a:p>
          <a:p>
            <a:pPr marL="342900" indent="-342900">
              <a:buFont typeface="Wingdings" panose="05000000000000000000" pitchFamily="2" charset="2"/>
              <a:buChar char="§"/>
            </a:pPr>
            <a:r>
              <a:rPr lang="he-IL" sz="1600" b="1" dirty="0" smtClean="0">
                <a:solidFill>
                  <a:sysClr val="windowText" lastClr="000000"/>
                </a:solidFill>
                <a:latin typeface="Georgia" pitchFamily="18" charset="0"/>
              </a:rPr>
              <a:t>פטור מהצגה מחדש של חוזים שהושלמו לפני תחילת תקופת ההשוואה המוקדמת ביותר בעת יישום התקן באופן רטרוספקטיבי מלא</a:t>
            </a:r>
            <a:endParaRPr lang="he-IL" sz="1600" b="1" dirty="0">
              <a:solidFill>
                <a:sysClr val="windowText" lastClr="000000"/>
              </a:solidFill>
              <a:latin typeface="Georgia" pitchFamily="18" charset="0"/>
            </a:endParaRPr>
          </a:p>
        </p:txBody>
      </p:sp>
      <p:sp>
        <p:nvSpPr>
          <p:cNvPr id="40" name="מלבן 39"/>
          <p:cNvSpPr/>
          <p:nvPr/>
        </p:nvSpPr>
        <p:spPr bwMode="ltGray">
          <a:xfrm>
            <a:off x="1601670" y="2239839"/>
            <a:ext cx="1459505" cy="536075"/>
          </a:xfrm>
          <a:prstGeom prst="rect">
            <a:avLst/>
          </a:prstGeom>
          <a:solidFill>
            <a:schemeClr val="bg2">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a:solidFill>
                  <a:schemeClr val="tx1"/>
                </a:solidFill>
                <a:latin typeface="Georgia" pitchFamily="18" charset="0"/>
              </a:rPr>
              <a:t>כמספרי </a:t>
            </a:r>
            <a:r>
              <a:rPr lang="he-IL" sz="1600" dirty="0" smtClean="0">
                <a:solidFill>
                  <a:schemeClr val="tx1"/>
                </a:solidFill>
                <a:latin typeface="Georgia" pitchFamily="18" charset="0"/>
              </a:rPr>
              <a:t>השוואה</a:t>
            </a:r>
            <a:endParaRPr lang="he-IL" sz="1600" dirty="0">
              <a:solidFill>
                <a:schemeClr val="tx1"/>
              </a:solidFill>
              <a:latin typeface="Georgia" pitchFamily="18" charset="0"/>
            </a:endParaRPr>
          </a:p>
        </p:txBody>
      </p:sp>
      <p:grpSp>
        <p:nvGrpSpPr>
          <p:cNvPr id="24" name="קבוצה 23"/>
          <p:cNvGrpSpPr/>
          <p:nvPr/>
        </p:nvGrpSpPr>
        <p:grpSpPr>
          <a:xfrm>
            <a:off x="6495368" y="5139191"/>
            <a:ext cx="2487122" cy="1261444"/>
            <a:chOff x="1881" y="1087939"/>
            <a:chExt cx="1888120" cy="1888120"/>
          </a:xfrm>
        </p:grpSpPr>
        <p:sp>
          <p:nvSpPr>
            <p:cNvPr id="25" name="אליפסה 24"/>
            <p:cNvSpPr/>
            <p:nvPr/>
          </p:nvSpPr>
          <p:spPr>
            <a:xfrm>
              <a:off x="1881" y="1087939"/>
              <a:ext cx="1888120" cy="1888120"/>
            </a:xfrm>
            <a:prstGeom prst="ellipse">
              <a:avLst/>
            </a:prstGeom>
            <a:solidFill>
              <a:schemeClr val="tx2">
                <a:alpha val="50000"/>
              </a:schemeClr>
            </a:solidFill>
            <a:ln>
              <a:noFill/>
            </a:ln>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6" name="אליפסה 4"/>
            <p:cNvSpPr/>
            <p:nvPr/>
          </p:nvSpPr>
          <p:spPr>
            <a:xfrm>
              <a:off x="278390" y="1364448"/>
              <a:ext cx="1335102" cy="1335102"/>
            </a:xfrm>
            <a:prstGeom prst="rect">
              <a:avLst/>
            </a:prstGeom>
            <a:ln>
              <a:noFill/>
            </a:ln>
            <a:effectLst/>
            <a:sp3d>
              <a:bevelT w="139700" h="139700"/>
            </a:sp3d>
          </p:spPr>
          <p:style>
            <a:lnRef idx="0">
              <a:scrgbClr r="0" g="0" b="0"/>
            </a:lnRef>
            <a:fillRef idx="0">
              <a:scrgbClr r="0" g="0" b="0"/>
            </a:fillRef>
            <a:effectRef idx="0">
              <a:scrgbClr r="0" g="0" b="0"/>
            </a:effectRef>
            <a:fontRef idx="minor">
              <a:schemeClr val="tx1"/>
            </a:fontRef>
          </p:style>
          <p:txBody>
            <a:bodyPr spcFirstLastPara="0" vert="horz" wrap="square" lIns="103910" tIns="26670" rIns="103910" bIns="26670" numCol="1" spcCol="1270" anchor="ctr" anchorCtr="0">
              <a:noAutofit/>
            </a:bodyPr>
            <a:lstStyle/>
            <a:p>
              <a:pPr lvl="0" algn="ctr" defTabSz="933450" rtl="1">
                <a:lnSpc>
                  <a:spcPct val="90000"/>
                </a:lnSpc>
                <a:spcBef>
                  <a:spcPct val="0"/>
                </a:spcBef>
                <a:spcAft>
                  <a:spcPct val="35000"/>
                </a:spcAft>
              </a:pPr>
              <a:r>
                <a:rPr lang="he-IL" sz="1600" b="1" kern="1200" dirty="0" smtClean="0">
                  <a:solidFill>
                    <a:schemeClr val="bg1"/>
                  </a:solidFill>
                </a:rPr>
                <a:t>הקלות יישומיות נוספות  </a:t>
              </a:r>
              <a:endParaRPr lang="he-IL" sz="1600" b="1" kern="1200" dirty="0">
                <a:solidFill>
                  <a:schemeClr val="bg1"/>
                </a:solidFill>
              </a:endParaRPr>
            </a:p>
          </p:txBody>
        </p:sp>
      </p:grpSp>
      <p:sp>
        <p:nvSpPr>
          <p:cNvPr id="38" name="מלבן 37"/>
          <p:cNvSpPr/>
          <p:nvPr/>
        </p:nvSpPr>
        <p:spPr bwMode="ltGray">
          <a:xfrm>
            <a:off x="161511" y="2978950"/>
            <a:ext cx="2542782" cy="425293"/>
          </a:xfrm>
          <a:prstGeom prst="rect">
            <a:avLst/>
          </a:prstGeom>
          <a:solidFill>
            <a:schemeClr val="bg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500" b="1" dirty="0">
                <a:solidFill>
                  <a:sysClr val="windowText" lastClr="000000"/>
                </a:solidFill>
                <a:latin typeface="Georgia" pitchFamily="18" charset="0"/>
              </a:rPr>
              <a:t>השפעה מצטברת </a:t>
            </a:r>
            <a:r>
              <a:rPr lang="he-IL" sz="1500" b="1" dirty="0" smtClean="0">
                <a:solidFill>
                  <a:sysClr val="windowText" lastClr="000000"/>
                </a:solidFill>
                <a:latin typeface="Georgia" pitchFamily="18" charset="0"/>
              </a:rPr>
              <a:t>ליום 1.1.2016 </a:t>
            </a:r>
            <a:endParaRPr lang="he-IL" sz="1500" b="1" dirty="0">
              <a:solidFill>
                <a:sysClr val="windowText" lastClr="000000"/>
              </a:solidFill>
              <a:latin typeface="Georgia" pitchFamily="18" charset="0"/>
            </a:endParaRPr>
          </a:p>
        </p:txBody>
      </p:sp>
      <p:sp>
        <p:nvSpPr>
          <p:cNvPr id="39" name="חץ למטה 38"/>
          <p:cNvSpPr/>
          <p:nvPr/>
        </p:nvSpPr>
        <p:spPr bwMode="ltGray">
          <a:xfrm>
            <a:off x="1232880" y="2058602"/>
            <a:ext cx="298124" cy="920348"/>
          </a:xfrm>
          <a:prstGeom prst="downArrow">
            <a:avLst>
              <a:gd name="adj1" fmla="val 0"/>
              <a:gd name="adj2" fmla="val 5000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spTree>
    <p:extLst>
      <p:ext uri="{BB962C8B-B14F-4D97-AF65-F5344CB8AC3E}">
        <p14:creationId xmlns:p14="http://schemas.microsoft.com/office/powerpoint/2010/main" val="370587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e-IL" dirty="0" smtClean="0"/>
              <a:t>הערכת כדאיות והיערכות לאימוץ מוקדם של התקן</a:t>
            </a:r>
            <a:endParaRPr lang="he-IL" dirty="0"/>
          </a:p>
        </p:txBody>
      </p:sp>
      <p:sp>
        <p:nvSpPr>
          <p:cNvPr id="5" name="Oval 4"/>
          <p:cNvSpPr/>
          <p:nvPr/>
        </p:nvSpPr>
        <p:spPr bwMode="ltGray">
          <a:xfrm>
            <a:off x="4887035" y="2303875"/>
            <a:ext cx="1672903" cy="1518012"/>
          </a:xfrm>
          <a:prstGeom prst="ellipse">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solidFill>
                <a:latin typeface="Georgia" pitchFamily="18" charset="0"/>
              </a:rPr>
              <a:t>מתי ואיך כדאי לבצע אימוץ מוקדם?</a:t>
            </a:r>
          </a:p>
        </p:txBody>
      </p:sp>
      <p:sp>
        <p:nvSpPr>
          <p:cNvPr id="6" name="Oval 5"/>
          <p:cNvSpPr/>
          <p:nvPr/>
        </p:nvSpPr>
        <p:spPr bwMode="ltGray">
          <a:xfrm>
            <a:off x="2636785" y="2303875"/>
            <a:ext cx="1665185" cy="1527371"/>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solidFill>
                <a:latin typeface="Georgia" pitchFamily="18" charset="0"/>
              </a:rPr>
              <a:t>מה ההיערכות הנדרשת?</a:t>
            </a:r>
          </a:p>
        </p:txBody>
      </p:sp>
      <p:sp>
        <p:nvSpPr>
          <p:cNvPr id="7" name="Oval 6"/>
          <p:cNvSpPr/>
          <p:nvPr/>
        </p:nvSpPr>
        <p:spPr bwMode="ltGray">
          <a:xfrm>
            <a:off x="4887035" y="4056353"/>
            <a:ext cx="1672903" cy="1548388"/>
          </a:xfrm>
          <a:prstGeom prst="ellipse">
            <a:avLst/>
          </a:prstGeom>
          <a:solidFill>
            <a:schemeClr val="accent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solidFill>
                <a:latin typeface="Georgia" pitchFamily="18" charset="0"/>
              </a:rPr>
              <a:t>האם כדאי לאמץ מוקדם?</a:t>
            </a:r>
          </a:p>
        </p:txBody>
      </p:sp>
      <p:sp>
        <p:nvSpPr>
          <p:cNvPr id="8" name="Oval 7"/>
          <p:cNvSpPr/>
          <p:nvPr/>
        </p:nvSpPr>
        <p:spPr bwMode="ltGray">
          <a:xfrm>
            <a:off x="2591780" y="4056353"/>
            <a:ext cx="1665185" cy="1548388"/>
          </a:xfrm>
          <a:prstGeom prst="ellipse">
            <a:avLst/>
          </a:prstGeom>
          <a:solidFill>
            <a:schemeClr val="accent4"/>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solidFill>
                <a:latin typeface="Georgia" pitchFamily="18" charset="0"/>
              </a:rPr>
              <a:t>האם מומלץ לחכות עם יישום התקן?</a:t>
            </a:r>
          </a:p>
        </p:txBody>
      </p:sp>
    </p:spTree>
    <p:extLst>
      <p:ext uri="{BB962C8B-B14F-4D97-AF65-F5344CB8AC3E}">
        <p14:creationId xmlns:p14="http://schemas.microsoft.com/office/powerpoint/2010/main" val="122997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r>
              <a:rPr lang="he-IL" sz="2500" dirty="0" smtClean="0"/>
              <a:t>סוגיות יישום נבחרות</a:t>
            </a:r>
            <a:endParaRPr lang="he-IL" sz="2500" dirty="0"/>
          </a:p>
        </p:txBody>
      </p:sp>
      <p:sp>
        <p:nvSpPr>
          <p:cNvPr id="5" name="מלבן מעוגל 4"/>
          <p:cNvSpPr/>
          <p:nvPr/>
        </p:nvSpPr>
        <p:spPr bwMode="ltGray">
          <a:xfrm>
            <a:off x="556965" y="1178750"/>
            <a:ext cx="8058906" cy="568340"/>
          </a:xfrm>
          <a:prstGeom prst="round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solidFill>
                <a:latin typeface="Georgia" pitchFamily="18" charset="0"/>
              </a:rPr>
              <a:t>מהי יחידת המדידה – דירה? בניין? קבוצת מבנים?</a:t>
            </a:r>
          </a:p>
        </p:txBody>
      </p:sp>
      <p:sp>
        <p:nvSpPr>
          <p:cNvPr id="10" name="מלבן מעוגל 4"/>
          <p:cNvSpPr/>
          <p:nvPr/>
        </p:nvSpPr>
        <p:spPr bwMode="ltGray">
          <a:xfrm>
            <a:off x="556965" y="1947814"/>
            <a:ext cx="8058906" cy="468000"/>
          </a:xfrm>
          <a:prstGeom prst="roundRect">
            <a:avLst/>
          </a:prstGeom>
          <a:solidFill>
            <a:schemeClr val="accent4"/>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solidFill>
                <a:latin typeface="Georgia" pitchFamily="18" charset="0"/>
              </a:rPr>
              <a:t>מדידת ההתקדמות – האם לפי כל יחידה או לפי התקדמות הבניין?</a:t>
            </a:r>
          </a:p>
        </p:txBody>
      </p:sp>
      <p:sp>
        <p:nvSpPr>
          <p:cNvPr id="13" name="מלבן מעוגל 4"/>
          <p:cNvSpPr/>
          <p:nvPr/>
        </p:nvSpPr>
        <p:spPr bwMode="ltGray">
          <a:xfrm>
            <a:off x="545693" y="2664507"/>
            <a:ext cx="8077200" cy="468000"/>
          </a:xfrm>
          <a:prstGeom prst="round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solidFill>
                <a:latin typeface="Georgia" pitchFamily="18" charset="0"/>
              </a:rPr>
              <a:t>אופן הטיפול בעלויות אשראי</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3137"/>
          <a:stretch/>
        </p:blipFill>
        <p:spPr>
          <a:xfrm>
            <a:off x="1148876" y="3333231"/>
            <a:ext cx="6731769" cy="3000380"/>
          </a:xfrm>
          <a:prstGeom prst="rect">
            <a:avLst/>
          </a:prstGeom>
        </p:spPr>
      </p:pic>
    </p:spTree>
    <p:extLst>
      <p:ext uri="{BB962C8B-B14F-4D97-AF65-F5344CB8AC3E}">
        <p14:creationId xmlns:p14="http://schemas.microsoft.com/office/powerpoint/2010/main" val="373521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e-IL" dirty="0" smtClean="0"/>
              <a:t>היערכות לאימוץ של התקן</a:t>
            </a:r>
            <a:endParaRPr lang="he-IL" dirty="0"/>
          </a:p>
        </p:txBody>
      </p:sp>
      <p:sp>
        <p:nvSpPr>
          <p:cNvPr id="9" name="TextBox 8"/>
          <p:cNvSpPr txBox="1"/>
          <p:nvPr/>
        </p:nvSpPr>
        <p:spPr>
          <a:xfrm>
            <a:off x="585756" y="1853825"/>
            <a:ext cx="7920880" cy="1575175"/>
          </a:xfrm>
          <a:prstGeom prst="rect">
            <a:avLst/>
          </a:prstGeom>
          <a:noFill/>
        </p:spPr>
        <p:txBody>
          <a:bodyPr wrap="square" lIns="0" tIns="0" rIns="0" bIns="0" rtlCol="1">
            <a:noAutofit/>
          </a:bodyPr>
          <a:lstStyle/>
          <a:p>
            <a:pPr indent="-274320" algn="ctr">
              <a:spcAft>
                <a:spcPts val="900"/>
              </a:spcAft>
            </a:pPr>
            <a:r>
              <a:rPr lang="he-IL" sz="6000" b="1" dirty="0" smtClean="0">
                <a:solidFill>
                  <a:schemeClr val="accent3">
                    <a:lumMod val="60000"/>
                    <a:lumOff val="40000"/>
                  </a:schemeClr>
                </a:solidFill>
                <a:latin typeface="Georgia" pitchFamily="18" charset="0"/>
              </a:rPr>
              <a:t>איך </a:t>
            </a:r>
            <a:r>
              <a:rPr lang="en-US" sz="6000" b="1" dirty="0" smtClean="0">
                <a:solidFill>
                  <a:schemeClr val="accent3">
                    <a:lumMod val="60000"/>
                    <a:lumOff val="40000"/>
                  </a:schemeClr>
                </a:solidFill>
                <a:latin typeface="Georgia" pitchFamily="18" charset="0"/>
              </a:rPr>
              <a:t>PwC</a:t>
            </a:r>
            <a:r>
              <a:rPr lang="he-IL" sz="6000" b="1" dirty="0" smtClean="0">
                <a:solidFill>
                  <a:schemeClr val="accent3">
                    <a:lumMod val="60000"/>
                    <a:lumOff val="40000"/>
                  </a:schemeClr>
                </a:solidFill>
                <a:latin typeface="Georgia" pitchFamily="18" charset="0"/>
              </a:rPr>
              <a:t> יכולים לעזור?</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3758455"/>
            <a:ext cx="4365485" cy="2910905"/>
          </a:xfrm>
          <a:prstGeom prst="rect">
            <a:avLst/>
          </a:prstGeom>
        </p:spPr>
      </p:pic>
    </p:spTree>
    <p:extLst>
      <p:ext uri="{BB962C8B-B14F-4D97-AF65-F5344CB8AC3E}">
        <p14:creationId xmlns:p14="http://schemas.microsoft.com/office/powerpoint/2010/main" val="263942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he-IL" dirty="0" smtClean="0">
                <a:solidFill>
                  <a:schemeClr val="tx2"/>
                </a:solidFill>
              </a:rPr>
              <a:t>תודה על ההקשבה</a:t>
            </a:r>
            <a:endParaRPr lang="he-IL" dirty="0">
              <a:solidFill>
                <a:schemeClr val="tx2"/>
              </a:solidFill>
            </a:endParaRPr>
          </a:p>
        </p:txBody>
      </p:sp>
      <p:sp>
        <p:nvSpPr>
          <p:cNvPr id="4" name="TextBox 3"/>
          <p:cNvSpPr txBox="1"/>
          <p:nvPr/>
        </p:nvSpPr>
        <p:spPr>
          <a:xfrm>
            <a:off x="12700" y="12700"/>
            <a:ext cx="12700" cy="12700"/>
          </a:xfrm>
          <a:prstGeom prst="rect">
            <a:avLst/>
          </a:prstGeom>
          <a:noFill/>
        </p:spPr>
        <p:txBody>
          <a:bodyPr vert="horz" wrap="square" lIns="0" tIns="0" rIns="0" bIns="0" rtlCol="1">
            <a:noAutofit/>
          </a:bodyPr>
          <a:lstStyle/>
          <a:p>
            <a:pPr indent="-274320">
              <a:spcAft>
                <a:spcPts val="900"/>
              </a:spcAft>
            </a:pPr>
            <a:endParaRPr lang="he-IL" sz="2000" dirty="0" err="1" smtClean="0">
              <a:latin typeface="Georgia" pitchFamily="18" charset="0"/>
            </a:endParaRPr>
          </a:p>
        </p:txBody>
      </p:sp>
      <p:pic>
        <p:nvPicPr>
          <p:cNvPr id="1026" name="Picture 2" descr="\\Il-tlvnas001\marketing\שיווק\עיצוב גרפי\גרפיקה בלבד\שיווק\אייקונים\אייקונים לדיוור2.jpg">
            <a:hlinkClick r:id="rId4"/>
          </p:cNvPr>
          <p:cNvPicPr>
            <a:picLocks noChangeAspect="1" noChangeArrowheads="1"/>
          </p:cNvPicPr>
          <p:nvPr/>
        </p:nvPicPr>
        <p:blipFill>
          <a:blip r:embed="rId5" cstate="print"/>
          <a:srcRect r="79140"/>
          <a:stretch>
            <a:fillRect/>
          </a:stretch>
        </p:blipFill>
        <p:spPr bwMode="auto">
          <a:xfrm>
            <a:off x="3617727" y="4764434"/>
            <a:ext cx="1269308" cy="869811"/>
          </a:xfrm>
          <a:prstGeom prst="rect">
            <a:avLst/>
          </a:prstGeom>
          <a:noFill/>
        </p:spPr>
      </p:pic>
      <p:pic>
        <p:nvPicPr>
          <p:cNvPr id="8" name="Picture 2" descr="\\Il-tlvnas001\marketing\שיווק\עיצוב גרפי\גרפיקה בלבד\שיווק\אייקונים\אייקונים לדיוור2.jpg">
            <a:hlinkClick r:id="rId6"/>
          </p:cNvPr>
          <p:cNvPicPr>
            <a:picLocks noChangeAspect="1" noChangeArrowheads="1"/>
          </p:cNvPicPr>
          <p:nvPr/>
        </p:nvPicPr>
        <p:blipFill>
          <a:blip r:embed="rId5" cstate="print"/>
          <a:srcRect l="87426"/>
          <a:stretch>
            <a:fillRect/>
          </a:stretch>
        </p:blipFill>
        <p:spPr bwMode="auto">
          <a:xfrm>
            <a:off x="7947375" y="4764434"/>
            <a:ext cx="765085" cy="869811"/>
          </a:xfrm>
          <a:prstGeom prst="rect">
            <a:avLst/>
          </a:prstGeom>
          <a:noFill/>
        </p:spPr>
      </p:pic>
      <p:pic>
        <p:nvPicPr>
          <p:cNvPr id="9" name="Picture 2" descr="\\Il-tlvnas001\marketing\שיווק\עיצוב גרפי\גרפיקה בלבד\שיווק\אייקונים\אייקונים לדיוור2.jpg">
            <a:hlinkClick r:id="rId7"/>
          </p:cNvPr>
          <p:cNvPicPr>
            <a:picLocks noChangeAspect="1" noChangeArrowheads="1"/>
          </p:cNvPicPr>
          <p:nvPr/>
        </p:nvPicPr>
        <p:blipFill>
          <a:blip r:embed="rId5" cstate="print"/>
          <a:srcRect l="73568" r="13858"/>
          <a:stretch>
            <a:fillRect/>
          </a:stretch>
        </p:blipFill>
        <p:spPr bwMode="auto">
          <a:xfrm>
            <a:off x="7137285" y="4764434"/>
            <a:ext cx="765085" cy="869811"/>
          </a:xfrm>
          <a:prstGeom prst="rect">
            <a:avLst/>
          </a:prstGeom>
          <a:noFill/>
        </p:spPr>
      </p:pic>
      <p:pic>
        <p:nvPicPr>
          <p:cNvPr id="10" name="Picture 2" descr="\\Il-tlvnas001\marketing\שיווק\עיצוב גרפי\גרפיקה בלבד\שיווק\אייקונים\אייקונים לדיוור2.jpg">
            <a:hlinkClick r:id="rId8"/>
          </p:cNvPr>
          <p:cNvPicPr>
            <a:picLocks noChangeAspect="1" noChangeArrowheads="1"/>
          </p:cNvPicPr>
          <p:nvPr/>
        </p:nvPicPr>
        <p:blipFill>
          <a:blip r:embed="rId5" cstate="print"/>
          <a:srcRect l="58581" r="25887"/>
          <a:stretch>
            <a:fillRect/>
          </a:stretch>
        </p:blipFill>
        <p:spPr bwMode="auto">
          <a:xfrm>
            <a:off x="6192180" y="4764434"/>
            <a:ext cx="945105" cy="869811"/>
          </a:xfrm>
          <a:prstGeom prst="rect">
            <a:avLst/>
          </a:prstGeom>
          <a:noFill/>
        </p:spPr>
      </p:pic>
      <p:pic>
        <p:nvPicPr>
          <p:cNvPr id="11" name="Picture 2" descr="\\Il-tlvnas001\marketing\שיווק\עיצוב גרפי\גרפיקה בלבד\שיווק\אייקונים\אייקונים לדיוור2.jpg">
            <a:hlinkClick r:id="rId9"/>
          </p:cNvPr>
          <p:cNvPicPr>
            <a:picLocks noChangeAspect="1" noChangeArrowheads="1"/>
          </p:cNvPicPr>
          <p:nvPr/>
        </p:nvPicPr>
        <p:blipFill>
          <a:blip r:embed="rId5" cstate="print"/>
          <a:srcRect l="40285" r="39745"/>
          <a:stretch>
            <a:fillRect/>
          </a:stretch>
        </p:blipFill>
        <p:spPr bwMode="auto">
          <a:xfrm>
            <a:off x="4977045" y="4764434"/>
            <a:ext cx="1215135" cy="869811"/>
          </a:xfrm>
          <a:prstGeom prst="rect">
            <a:avLst/>
          </a:prstGeom>
          <a:noFill/>
        </p:spPr>
      </p:pic>
      <p:sp>
        <p:nvSpPr>
          <p:cNvPr id="12" name="מלבן 11"/>
          <p:cNvSpPr/>
          <p:nvPr/>
        </p:nvSpPr>
        <p:spPr>
          <a:xfrm>
            <a:off x="4140460" y="1752600"/>
            <a:ext cx="4572000" cy="1200329"/>
          </a:xfrm>
          <a:prstGeom prst="rect">
            <a:avLst/>
          </a:prstGeom>
        </p:spPr>
        <p:txBody>
          <a:bodyPr>
            <a:spAutoFit/>
          </a:bodyPr>
          <a:lstStyle/>
          <a:p>
            <a:pPr lvl="0"/>
            <a:r>
              <a:rPr lang="he-IL" dirty="0" smtClean="0"/>
              <a:t>מלכי </a:t>
            </a:r>
            <a:r>
              <a:rPr lang="he-IL" dirty="0" err="1" smtClean="0"/>
              <a:t>אייכנשטיין</a:t>
            </a:r>
            <a:r>
              <a:rPr lang="he-IL" dirty="0" smtClean="0"/>
              <a:t>, רו"ח </a:t>
            </a:r>
            <a:br>
              <a:rPr lang="he-IL" dirty="0" smtClean="0"/>
            </a:br>
            <a:r>
              <a:rPr lang="he-IL" dirty="0" smtClean="0"/>
              <a:t>שותפה, המחלקה המקצועית, </a:t>
            </a:r>
            <a:r>
              <a:rPr lang="en-US" dirty="0" smtClean="0">
                <a:solidFill>
                  <a:srgbClr val="000000"/>
                </a:solidFill>
                <a:latin typeface="Georgia" panose="02040502050405020303" pitchFamily="18" charset="0"/>
              </a:rPr>
              <a:t> </a:t>
            </a:r>
            <a:r>
              <a:rPr lang="en-US" dirty="0">
                <a:solidFill>
                  <a:srgbClr val="000000"/>
                </a:solidFill>
                <a:latin typeface="Georgia" panose="02040502050405020303" pitchFamily="18" charset="0"/>
              </a:rPr>
              <a:t>PwC Israel</a:t>
            </a:r>
            <a:r>
              <a:rPr lang="he-IL" dirty="0">
                <a:solidFill>
                  <a:srgbClr val="000000"/>
                </a:solidFill>
              </a:rPr>
              <a:t> </a:t>
            </a:r>
            <a:r>
              <a:rPr lang="he-IL" dirty="0" smtClean="0"/>
              <a:t/>
            </a:r>
            <a:br>
              <a:rPr lang="he-IL" dirty="0" smtClean="0"/>
            </a:br>
            <a:r>
              <a:rPr lang="he-IL" dirty="0" smtClean="0"/>
              <a:t>טלפון: 03-7954738</a:t>
            </a:r>
            <a:br>
              <a:rPr lang="he-IL" dirty="0" smtClean="0"/>
            </a:br>
            <a:endParaRPr lang="he-IL" dirty="0"/>
          </a:p>
        </p:txBody>
      </p:sp>
      <p:pic>
        <p:nvPicPr>
          <p:cNvPr id="13" name="Content Placeholder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3399" y="846483"/>
            <a:ext cx="2841975" cy="4262112"/>
          </a:xfrm>
          <a:prstGeom prst="rect">
            <a:avLst/>
          </a:prstGeom>
        </p:spPr>
      </p:pic>
    </p:spTree>
    <p:custDataLst>
      <p:tags r:id="rId1"/>
    </p:custDataLst>
    <p:extLst>
      <p:ext uri="{BB962C8B-B14F-4D97-AF65-F5344CB8AC3E}">
        <p14:creationId xmlns:p14="http://schemas.microsoft.com/office/powerpoint/2010/main" val="201372592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550" y="818710"/>
            <a:ext cx="8077201" cy="914400"/>
          </a:xfrm>
        </p:spPr>
        <p:txBody>
          <a:bodyPr/>
          <a:lstStyle/>
          <a:p>
            <a:r>
              <a:rPr lang="he-IL" sz="4400" dirty="0"/>
              <a:t>מעט היסטוריה...</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6695" y="1943835"/>
            <a:ext cx="5916961" cy="3945430"/>
          </a:xfrm>
          <a:prstGeom prst="rect">
            <a:avLst/>
          </a:prstGeom>
        </p:spPr>
      </p:pic>
    </p:spTree>
    <p:extLst>
      <p:ext uri="{BB962C8B-B14F-4D97-AF65-F5344CB8AC3E}">
        <p14:creationId xmlns:p14="http://schemas.microsoft.com/office/powerpoint/2010/main" val="3889890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5"/>
            <p:extLst>
              <p:ext uri="{D42A27DB-BD31-4B8C-83A1-F6EECF244321}">
                <p14:modId xmlns:p14="http://schemas.microsoft.com/office/powerpoint/2010/main" val="1700984656"/>
              </p:ext>
            </p:extLst>
          </p:nvPr>
        </p:nvGraphicFramePr>
        <p:xfrm>
          <a:off x="533400" y="1403775"/>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197325" y="1965376"/>
            <a:ext cx="2238400" cy="1305145"/>
          </a:xfrm>
          <a:prstGeom prst="rect">
            <a:avLst/>
          </a:prstGeom>
          <a:noFill/>
        </p:spPr>
        <p:txBody>
          <a:bodyPr wrap="square" lIns="0" tIns="0" rIns="0" bIns="0" rtlCol="1">
            <a:noAutofit/>
          </a:bodyPr>
          <a:lstStyle/>
          <a:p>
            <a:pPr indent="-274320" algn="ctr">
              <a:spcAft>
                <a:spcPts val="900"/>
              </a:spcAft>
            </a:pPr>
            <a:r>
              <a:rPr lang="he-IL" sz="1600" dirty="0" smtClean="0">
                <a:solidFill>
                  <a:schemeClr val="bg1"/>
                </a:solidFill>
                <a:latin typeface="Georgia" pitchFamily="18" charset="0"/>
              </a:rPr>
              <a:t>גילוי דעת 6 – טיפול חשבונאי בהקמת בניינים למכירה ובעבודות קבלנות</a:t>
            </a:r>
          </a:p>
        </p:txBody>
      </p:sp>
      <p:sp>
        <p:nvSpPr>
          <p:cNvPr id="6" name="TextBox 5"/>
          <p:cNvSpPr txBox="1"/>
          <p:nvPr/>
        </p:nvSpPr>
        <p:spPr>
          <a:xfrm>
            <a:off x="3491880" y="1965376"/>
            <a:ext cx="2115235" cy="979784"/>
          </a:xfrm>
          <a:prstGeom prst="rect">
            <a:avLst/>
          </a:prstGeom>
          <a:noFill/>
        </p:spPr>
        <p:txBody>
          <a:bodyPr wrap="square" lIns="0" tIns="0" rIns="0" bIns="0" rtlCol="1">
            <a:noAutofit/>
          </a:bodyPr>
          <a:lstStyle/>
          <a:p>
            <a:pPr indent="-274320" algn="ctr">
              <a:spcAft>
                <a:spcPts val="900"/>
              </a:spcAft>
            </a:pPr>
            <a:r>
              <a:rPr lang="he-IL" sz="1600" dirty="0" smtClean="0">
                <a:solidFill>
                  <a:schemeClr val="bg1"/>
                </a:solidFill>
                <a:latin typeface="Georgia" pitchFamily="18" charset="0"/>
              </a:rPr>
              <a:t>תקן חשבונאות 2 – הקמת בניינים למכירה</a:t>
            </a:r>
          </a:p>
        </p:txBody>
      </p:sp>
      <p:sp>
        <p:nvSpPr>
          <p:cNvPr id="7" name="TextBox 6"/>
          <p:cNvSpPr txBox="1"/>
          <p:nvPr/>
        </p:nvSpPr>
        <p:spPr>
          <a:xfrm>
            <a:off x="767652" y="2045060"/>
            <a:ext cx="2115235" cy="746321"/>
          </a:xfrm>
          <a:prstGeom prst="rect">
            <a:avLst/>
          </a:prstGeom>
          <a:noFill/>
        </p:spPr>
        <p:txBody>
          <a:bodyPr wrap="square" lIns="0" tIns="0" rIns="0" bIns="0" rtlCol="1">
            <a:noAutofit/>
          </a:bodyPr>
          <a:lstStyle/>
          <a:p>
            <a:pPr indent="-274320" algn="ctr">
              <a:spcAft>
                <a:spcPts val="900"/>
              </a:spcAft>
            </a:pPr>
            <a:r>
              <a:rPr lang="he-IL" sz="1600" dirty="0" smtClean="0">
                <a:solidFill>
                  <a:schemeClr val="bg1"/>
                </a:solidFill>
                <a:latin typeface="Georgia" pitchFamily="18" charset="0"/>
              </a:rPr>
              <a:t>תקן בינלאומי </a:t>
            </a:r>
            <a:r>
              <a:rPr lang="en-US" sz="1600" dirty="0" smtClean="0">
                <a:solidFill>
                  <a:schemeClr val="bg1"/>
                </a:solidFill>
                <a:latin typeface="Georgia" pitchFamily="18" charset="0"/>
              </a:rPr>
              <a:t>IAS 18</a:t>
            </a:r>
            <a:r>
              <a:rPr lang="he-IL" sz="1600" dirty="0" smtClean="0">
                <a:solidFill>
                  <a:schemeClr val="bg1"/>
                </a:solidFill>
                <a:latin typeface="Georgia" pitchFamily="18" charset="0"/>
              </a:rPr>
              <a:t> - הכנסות</a:t>
            </a:r>
          </a:p>
        </p:txBody>
      </p:sp>
    </p:spTree>
    <p:extLst>
      <p:ext uri="{BB962C8B-B14F-4D97-AF65-F5344CB8AC3E}">
        <p14:creationId xmlns:p14="http://schemas.microsoft.com/office/powerpoint/2010/main" val="370854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מעוגל 11"/>
          <p:cNvSpPr/>
          <p:nvPr/>
        </p:nvSpPr>
        <p:spPr bwMode="ltGray">
          <a:xfrm>
            <a:off x="347454" y="1718810"/>
            <a:ext cx="8449091" cy="1890210"/>
          </a:xfrm>
          <a:prstGeom prst="roundRect">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rtl="1"/>
            <a:endParaRPr lang="he-IL" dirty="0" smtClean="0">
              <a:solidFill>
                <a:schemeClr val="tx1"/>
              </a:solidFill>
              <a:latin typeface="Georgia" pitchFamily="18" charset="0"/>
            </a:endParaRPr>
          </a:p>
        </p:txBody>
      </p:sp>
      <p:sp>
        <p:nvSpPr>
          <p:cNvPr id="32" name="Title 1"/>
          <p:cNvSpPr>
            <a:spLocks noGrp="1"/>
          </p:cNvSpPr>
          <p:nvPr>
            <p:ph type="title"/>
          </p:nvPr>
        </p:nvSpPr>
        <p:spPr>
          <a:xfrm>
            <a:off x="533400" y="683695"/>
            <a:ext cx="8077201" cy="585065"/>
          </a:xfrm>
          <a:effectLst/>
        </p:spPr>
        <p:txBody>
          <a:bodyPr/>
          <a:lstStyle/>
          <a:p>
            <a:pPr lvl="0">
              <a:defRPr/>
            </a:pPr>
            <a:r>
              <a:rPr lang="he-IL" sz="2400" dirty="0" smtClean="0">
                <a:latin typeface="Georgia" panose="02040502050405020303" pitchFamily="18" charset="0"/>
              </a:rPr>
              <a:t>פרסום תקן דיווח כספי בינלאומי</a:t>
            </a:r>
            <a:r>
              <a:rPr lang="en-US" sz="2400" dirty="0" smtClean="0">
                <a:latin typeface="Georgia" panose="02040502050405020303" pitchFamily="18" charset="0"/>
              </a:rPr>
              <a:t> (IFRS)</a:t>
            </a:r>
            <a:r>
              <a:rPr lang="en-US" sz="2400" dirty="0" smtClean="0"/>
              <a:t> </a:t>
            </a:r>
            <a:r>
              <a:rPr lang="he-IL" sz="2400" dirty="0" smtClean="0"/>
              <a:t>מס' 15</a:t>
            </a:r>
            <a:br>
              <a:rPr lang="he-IL" sz="2400" dirty="0" smtClean="0"/>
            </a:br>
            <a:endParaRPr lang="he-IL" sz="2000" b="0" i="0" dirty="0">
              <a:solidFill>
                <a:schemeClr val="accent1"/>
              </a:solidFill>
            </a:endParaRPr>
          </a:p>
        </p:txBody>
      </p:sp>
      <p:sp>
        <p:nvSpPr>
          <p:cNvPr id="2" name="TextBox 1"/>
          <p:cNvSpPr txBox="1"/>
          <p:nvPr/>
        </p:nvSpPr>
        <p:spPr>
          <a:xfrm>
            <a:off x="366216" y="1943835"/>
            <a:ext cx="8449091" cy="1530170"/>
          </a:xfrm>
          <a:prstGeom prst="rect">
            <a:avLst/>
          </a:prstGeom>
          <a:noFill/>
        </p:spPr>
        <p:txBody>
          <a:bodyPr wrap="square" lIns="0" tIns="0" rIns="0" bIns="0" rtlCol="1">
            <a:noAutofit/>
          </a:bodyPr>
          <a:lstStyle/>
          <a:p>
            <a:pPr indent="-274320" algn="ctr">
              <a:spcAft>
                <a:spcPts val="900"/>
              </a:spcAft>
            </a:pPr>
            <a:r>
              <a:rPr lang="he-IL" b="1" dirty="0" smtClean="0">
                <a:latin typeface="Arial Unicode MS" panose="020B0604020202020204" pitchFamily="34" charset="-128"/>
                <a:ea typeface="Arial Unicode MS" panose="020B0604020202020204" pitchFamily="34" charset="-128"/>
              </a:rPr>
              <a:t>מאי 2014</a:t>
            </a:r>
          </a:p>
          <a:p>
            <a:pPr indent="-274320" algn="ctr">
              <a:spcAft>
                <a:spcPts val="900"/>
              </a:spcAft>
            </a:pPr>
            <a:r>
              <a:rPr lang="he-IL" b="1" dirty="0" smtClean="0">
                <a:latin typeface="Arial Unicode MS" panose="020B0604020202020204" pitchFamily="34" charset="-128"/>
                <a:ea typeface="Arial Unicode MS" panose="020B0604020202020204" pitchFamily="34" charset="-128"/>
              </a:rPr>
              <a:t>פורסם תקן </a:t>
            </a:r>
            <a:r>
              <a:rPr lang="en-US" b="1" dirty="0" smtClean="0">
                <a:latin typeface="Arial Unicode MS" panose="020B0604020202020204" pitchFamily="34" charset="-128"/>
                <a:ea typeface="Arial Unicode MS" panose="020B0604020202020204" pitchFamily="34" charset="-128"/>
              </a:rPr>
              <a:t>IFRS 15</a:t>
            </a:r>
            <a:r>
              <a:rPr lang="he-IL" b="1" dirty="0" smtClean="0">
                <a:latin typeface="Arial Unicode MS" panose="020B0604020202020204" pitchFamily="34" charset="-128"/>
                <a:ea typeface="Arial Unicode MS" panose="020B0604020202020204" pitchFamily="34" charset="-128"/>
              </a:rPr>
              <a:t> – הכנסות מחוזים עם לקוחות</a:t>
            </a:r>
          </a:p>
          <a:p>
            <a:pPr indent="-274320" algn="ctr">
              <a:spcAft>
                <a:spcPts val="900"/>
              </a:spcAft>
            </a:pPr>
            <a:r>
              <a:rPr lang="he-IL" b="1" dirty="0" smtClean="0">
                <a:latin typeface="Arial Unicode MS" panose="020B0604020202020204" pitchFamily="34" charset="-128"/>
                <a:ea typeface="Arial Unicode MS" panose="020B0604020202020204" pitchFamily="34" charset="-128"/>
              </a:rPr>
              <a:t>מועד מחייב ליישום התקן – 1.1.2018</a:t>
            </a:r>
          </a:p>
        </p:txBody>
      </p:sp>
      <p:sp>
        <p:nvSpPr>
          <p:cNvPr id="22" name="מלבן מעוגל 11"/>
          <p:cNvSpPr/>
          <p:nvPr/>
        </p:nvSpPr>
        <p:spPr bwMode="ltGray">
          <a:xfrm>
            <a:off x="366217" y="4059070"/>
            <a:ext cx="8449091" cy="1935215"/>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rtl="1"/>
            <a:endParaRPr lang="he-IL" dirty="0" smtClean="0">
              <a:solidFill>
                <a:schemeClr val="tx1"/>
              </a:solidFill>
              <a:latin typeface="Georgia" pitchFamily="18" charset="0"/>
            </a:endParaRPr>
          </a:p>
        </p:txBody>
      </p:sp>
      <p:sp>
        <p:nvSpPr>
          <p:cNvPr id="3" name="TextBox 2"/>
          <p:cNvSpPr txBox="1"/>
          <p:nvPr/>
        </p:nvSpPr>
        <p:spPr>
          <a:xfrm>
            <a:off x="1151620" y="4329100"/>
            <a:ext cx="7065786" cy="945105"/>
          </a:xfrm>
          <a:prstGeom prst="rect">
            <a:avLst/>
          </a:prstGeom>
          <a:noFill/>
        </p:spPr>
        <p:txBody>
          <a:bodyPr wrap="square" lIns="0" tIns="0" rIns="0" bIns="0" rtlCol="1">
            <a:noAutofit/>
          </a:bodyPr>
          <a:lstStyle/>
          <a:p>
            <a:pPr indent="-274320" algn="ctr">
              <a:spcAft>
                <a:spcPts val="900"/>
              </a:spcAft>
            </a:pPr>
            <a:r>
              <a:rPr lang="he-IL" b="1" dirty="0" smtClean="0">
                <a:latin typeface="Arial Unicode MS" panose="020B0604020202020204" pitchFamily="34" charset="-128"/>
                <a:ea typeface="Arial Unicode MS" panose="020B0604020202020204" pitchFamily="34" charset="-128"/>
              </a:rPr>
              <a:t>אוגוסט 2014 </a:t>
            </a:r>
          </a:p>
          <a:p>
            <a:pPr indent="-274320" algn="ctr">
              <a:spcAft>
                <a:spcPts val="900"/>
              </a:spcAft>
            </a:pPr>
            <a:r>
              <a:rPr lang="he-IL" b="1" dirty="0" smtClean="0">
                <a:latin typeface="Arial Unicode MS" panose="020B0604020202020204" pitchFamily="34" charset="-128"/>
                <a:ea typeface="Arial Unicode MS" panose="020B0604020202020204" pitchFamily="34" charset="-128"/>
              </a:rPr>
              <a:t>קבוצת חג'ג' פונה בפנייה מקדמית לרשות ניירות ערך בבקשה לאמץ מוקדם את תקן </a:t>
            </a:r>
            <a:r>
              <a:rPr lang="en-US" b="1" dirty="0" smtClean="0">
                <a:latin typeface="Arial Unicode MS" panose="020B0604020202020204" pitchFamily="34" charset="-128"/>
                <a:ea typeface="Arial Unicode MS" panose="020B0604020202020204" pitchFamily="34" charset="-128"/>
              </a:rPr>
              <a:t>IFRS 15</a:t>
            </a:r>
            <a:endParaRPr lang="he-IL" b="1" dirty="0" smtClean="0">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303584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מעוגל 11"/>
          <p:cNvSpPr/>
          <p:nvPr/>
        </p:nvSpPr>
        <p:spPr bwMode="ltGray">
          <a:xfrm>
            <a:off x="251521" y="1853825"/>
            <a:ext cx="8619444" cy="1935215"/>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rtl="1"/>
            <a:endParaRPr lang="he-IL" dirty="0" smtClean="0">
              <a:solidFill>
                <a:schemeClr val="tx1"/>
              </a:solidFill>
              <a:latin typeface="Georgia" pitchFamily="18" charset="0"/>
            </a:endParaRPr>
          </a:p>
        </p:txBody>
      </p:sp>
      <p:sp>
        <p:nvSpPr>
          <p:cNvPr id="32" name="Title 1"/>
          <p:cNvSpPr>
            <a:spLocks noGrp="1"/>
          </p:cNvSpPr>
          <p:nvPr>
            <p:ph type="title"/>
          </p:nvPr>
        </p:nvSpPr>
        <p:spPr>
          <a:xfrm>
            <a:off x="533400" y="683695"/>
            <a:ext cx="8077201" cy="585065"/>
          </a:xfrm>
          <a:effectLst/>
        </p:spPr>
        <p:txBody>
          <a:bodyPr/>
          <a:lstStyle/>
          <a:p>
            <a:pPr lvl="0">
              <a:defRPr/>
            </a:pPr>
            <a:r>
              <a:rPr lang="he-IL" sz="2400" dirty="0" smtClean="0">
                <a:latin typeface="Georgia" panose="02040502050405020303" pitchFamily="18" charset="0"/>
              </a:rPr>
              <a:t>פרסום תקן דיווח כספי בינלאומי</a:t>
            </a:r>
            <a:r>
              <a:rPr lang="en-US" sz="2400" dirty="0" smtClean="0">
                <a:latin typeface="Georgia" panose="02040502050405020303" pitchFamily="18" charset="0"/>
              </a:rPr>
              <a:t> (IFRS)</a:t>
            </a:r>
            <a:r>
              <a:rPr lang="en-US" sz="2400" dirty="0" smtClean="0"/>
              <a:t> </a:t>
            </a:r>
            <a:r>
              <a:rPr lang="he-IL" sz="2400" dirty="0" smtClean="0"/>
              <a:t>מס' 15</a:t>
            </a:r>
            <a:br>
              <a:rPr lang="he-IL" sz="2400" dirty="0" smtClean="0"/>
            </a:br>
            <a:r>
              <a:rPr lang="he-IL" sz="2400" dirty="0"/>
              <a:t/>
            </a:r>
            <a:br>
              <a:rPr lang="he-IL" sz="2400" dirty="0"/>
            </a:br>
            <a:endParaRPr lang="he-IL" sz="2000" b="0" i="0" dirty="0">
              <a:solidFill>
                <a:schemeClr val="accent1"/>
              </a:solidFill>
            </a:endParaRPr>
          </a:p>
        </p:txBody>
      </p:sp>
      <p:sp>
        <p:nvSpPr>
          <p:cNvPr id="2" name="TextBox 1"/>
          <p:cNvSpPr txBox="1"/>
          <p:nvPr/>
        </p:nvSpPr>
        <p:spPr>
          <a:xfrm>
            <a:off x="251520" y="1988840"/>
            <a:ext cx="8449091" cy="2565285"/>
          </a:xfrm>
          <a:prstGeom prst="rect">
            <a:avLst/>
          </a:prstGeom>
          <a:noFill/>
        </p:spPr>
        <p:txBody>
          <a:bodyPr wrap="square" lIns="0" tIns="0" rIns="0" bIns="0" rtlCol="1">
            <a:noAutofit/>
          </a:bodyPr>
          <a:lstStyle/>
          <a:p>
            <a:pPr lvl="0"/>
            <a:r>
              <a:rPr lang="he-IL" sz="2400" b="1" dirty="0">
                <a:solidFill>
                  <a:srgbClr val="000000"/>
                </a:solidFill>
                <a:latin typeface="Arial Unicode MS" panose="020B0604020202020204" pitchFamily="34" charset="-128"/>
                <a:ea typeface="Arial Unicode MS" panose="020B0604020202020204" pitchFamily="34" charset="-128"/>
              </a:rPr>
              <a:t>דצמבר 2014 – כנס התאגידים השישי – </a:t>
            </a:r>
          </a:p>
          <a:p>
            <a:pPr lvl="0"/>
            <a:r>
              <a:rPr lang="he-IL" b="1" dirty="0">
                <a:solidFill>
                  <a:srgbClr val="000000"/>
                </a:solidFill>
                <a:latin typeface="Arial Unicode MS" panose="020B0604020202020204" pitchFamily="34" charset="-128"/>
                <a:ea typeface="Arial Unicode MS" panose="020B0604020202020204" pitchFamily="34" charset="-128"/>
              </a:rPr>
              <a:t>"</a:t>
            </a:r>
            <a:r>
              <a:rPr lang="he-IL" dirty="0">
                <a:solidFill>
                  <a:srgbClr val="000000"/>
                </a:solidFill>
              </a:rPr>
              <a:t>תקן מורכב, באורך כולל של מאות עמודים. בארה"ב ובאירופה אין אפשרות לאימוץ מוקדם.</a:t>
            </a:r>
          </a:p>
          <a:p>
            <a:pPr lvl="0"/>
            <a:r>
              <a:rPr lang="he-IL" b="1" dirty="0">
                <a:solidFill>
                  <a:srgbClr val="000000"/>
                </a:solidFill>
              </a:rPr>
              <a:t>חשש: יישום לא נכון; פיתוח פרקטיקה שונה.</a:t>
            </a:r>
          </a:p>
          <a:p>
            <a:pPr lvl="0"/>
            <a:r>
              <a:rPr lang="he-IL" b="1" dirty="0">
                <a:solidFill>
                  <a:srgbClr val="000000"/>
                </a:solidFill>
              </a:rPr>
              <a:t>יש לנהוג בזהירות הראויה ולוודא כי נלקחו בחשבון מלוא ההשלכות האפשריות של התקן. יש להניח </a:t>
            </a:r>
            <a:r>
              <a:rPr lang="he-IL" b="1" dirty="0" smtClean="0">
                <a:solidFill>
                  <a:srgbClr val="000000"/>
                </a:solidFill>
              </a:rPr>
              <a:t>את הדעת </a:t>
            </a:r>
            <a:r>
              <a:rPr lang="he-IL" b="1" dirty="0">
                <a:solidFill>
                  <a:srgbClr val="000000"/>
                </a:solidFill>
              </a:rPr>
              <a:t>כי האימוץ המוקדם בשלב זה הינו צעד נאות."</a:t>
            </a:r>
            <a:endParaRPr lang="he-IL" dirty="0">
              <a:solidFill>
                <a:srgbClr val="000000"/>
              </a:solidFill>
            </a:endParaRPr>
          </a:p>
        </p:txBody>
      </p:sp>
      <p:sp>
        <p:nvSpPr>
          <p:cNvPr id="4" name="TextBox 3"/>
          <p:cNvSpPr txBox="1"/>
          <p:nvPr/>
        </p:nvSpPr>
        <p:spPr>
          <a:xfrm>
            <a:off x="658454" y="1111242"/>
            <a:ext cx="7965885" cy="675075"/>
          </a:xfrm>
          <a:prstGeom prst="rect">
            <a:avLst/>
          </a:prstGeom>
          <a:noFill/>
        </p:spPr>
        <p:txBody>
          <a:bodyPr wrap="square" lIns="0" tIns="0" rIns="0" bIns="0" rtlCol="1">
            <a:noAutofit/>
          </a:bodyPr>
          <a:lstStyle/>
          <a:p>
            <a:pPr indent="-274320">
              <a:spcAft>
                <a:spcPts val="900"/>
              </a:spcAft>
            </a:pPr>
            <a:r>
              <a:rPr lang="he-IL" sz="2000" b="1" i="1" dirty="0">
                <a:solidFill>
                  <a:schemeClr val="accent5"/>
                </a:solidFill>
                <a:latin typeface="+mj-lt"/>
                <a:ea typeface="+mj-ea"/>
                <a:cs typeface="+mj-cs"/>
              </a:rPr>
              <a:t>התייחסות רשות ניירות ערך לאפשרות של אימוץ מוקדם</a:t>
            </a:r>
            <a:r>
              <a:rPr lang="he-IL" sz="2000" dirty="0">
                <a:solidFill>
                  <a:schemeClr val="accent5"/>
                </a:solidFill>
              </a:rPr>
              <a:t>:</a:t>
            </a:r>
            <a:endParaRPr lang="he-IL" sz="2000" dirty="0" smtClean="0">
              <a:solidFill>
                <a:schemeClr val="accent5"/>
              </a:solidFill>
              <a:latin typeface="Georgia" pitchFamily="18" charset="0"/>
            </a:endParaRPr>
          </a:p>
        </p:txBody>
      </p:sp>
      <p:sp>
        <p:nvSpPr>
          <p:cNvPr id="9" name="מלבן מעוגל 11"/>
          <p:cNvSpPr/>
          <p:nvPr/>
        </p:nvSpPr>
        <p:spPr bwMode="ltGray">
          <a:xfrm>
            <a:off x="251520" y="4059070"/>
            <a:ext cx="8619444" cy="2385265"/>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rtl="1"/>
            <a:endParaRPr lang="he-IL" dirty="0" smtClean="0">
              <a:solidFill>
                <a:schemeClr val="tx1"/>
              </a:solidFill>
              <a:latin typeface="Georgia" pitchFamily="18" charset="0"/>
            </a:endParaRPr>
          </a:p>
        </p:txBody>
      </p:sp>
      <p:sp>
        <p:nvSpPr>
          <p:cNvPr id="8" name="TextBox 7"/>
          <p:cNvSpPr txBox="1"/>
          <p:nvPr/>
        </p:nvSpPr>
        <p:spPr>
          <a:xfrm>
            <a:off x="251520" y="4104075"/>
            <a:ext cx="8449091" cy="2565285"/>
          </a:xfrm>
          <a:prstGeom prst="rect">
            <a:avLst/>
          </a:prstGeom>
          <a:noFill/>
        </p:spPr>
        <p:txBody>
          <a:bodyPr wrap="square" lIns="0" tIns="0" rIns="0" bIns="0" rtlCol="1">
            <a:noAutofit/>
          </a:bodyPr>
          <a:lstStyle/>
          <a:p>
            <a:pPr lvl="0"/>
            <a:r>
              <a:rPr lang="he-IL" sz="2400" b="1" dirty="0">
                <a:solidFill>
                  <a:srgbClr val="000000"/>
                </a:solidFill>
                <a:latin typeface="Arial Unicode MS" panose="020B0604020202020204" pitchFamily="34" charset="-128"/>
                <a:ea typeface="Arial Unicode MS" panose="020B0604020202020204" pitchFamily="34" charset="-128"/>
              </a:rPr>
              <a:t>דצמבר </a:t>
            </a:r>
            <a:r>
              <a:rPr lang="he-IL" sz="2400" b="1" dirty="0" smtClean="0">
                <a:solidFill>
                  <a:srgbClr val="000000"/>
                </a:solidFill>
                <a:latin typeface="Arial Unicode MS" panose="020B0604020202020204" pitchFamily="34" charset="-128"/>
                <a:ea typeface="Arial Unicode MS" panose="020B0604020202020204" pitchFamily="34" charset="-128"/>
              </a:rPr>
              <a:t>2015 </a:t>
            </a:r>
            <a:r>
              <a:rPr lang="he-IL" sz="2400" b="1" dirty="0">
                <a:solidFill>
                  <a:srgbClr val="000000"/>
                </a:solidFill>
                <a:latin typeface="Arial Unicode MS" panose="020B0604020202020204" pitchFamily="34" charset="-128"/>
                <a:ea typeface="Arial Unicode MS" panose="020B0604020202020204" pitchFamily="34" charset="-128"/>
              </a:rPr>
              <a:t>– כנס התאגידים </a:t>
            </a:r>
            <a:r>
              <a:rPr lang="he-IL" sz="2400" b="1" dirty="0" smtClean="0">
                <a:solidFill>
                  <a:srgbClr val="000000"/>
                </a:solidFill>
                <a:latin typeface="Arial Unicode MS" panose="020B0604020202020204" pitchFamily="34" charset="-128"/>
                <a:ea typeface="Arial Unicode MS" panose="020B0604020202020204" pitchFamily="34" charset="-128"/>
              </a:rPr>
              <a:t>השביעי </a:t>
            </a:r>
            <a:r>
              <a:rPr lang="he-IL" sz="2400" b="1" dirty="0">
                <a:solidFill>
                  <a:srgbClr val="000000"/>
                </a:solidFill>
                <a:latin typeface="Arial Unicode MS" panose="020B0604020202020204" pitchFamily="34" charset="-128"/>
                <a:ea typeface="Arial Unicode MS" panose="020B0604020202020204" pitchFamily="34" charset="-128"/>
              </a:rPr>
              <a:t>– </a:t>
            </a:r>
          </a:p>
          <a:p>
            <a:r>
              <a:rPr lang="he-IL" b="1" dirty="0" smtClean="0">
                <a:solidFill>
                  <a:srgbClr val="000000"/>
                </a:solidFill>
                <a:latin typeface="Arial Unicode MS" panose="020B0604020202020204" pitchFamily="34" charset="-128"/>
                <a:ea typeface="Arial Unicode MS" panose="020B0604020202020204" pitchFamily="34" charset="-128"/>
              </a:rPr>
              <a:t>"</a:t>
            </a:r>
            <a:r>
              <a:rPr lang="he-IL" b="1" dirty="0"/>
              <a:t>אימוץ מוקדם של תקני </a:t>
            </a:r>
            <a:r>
              <a:rPr lang="en-US" b="1" dirty="0" smtClean="0"/>
              <a:t>IFRS</a:t>
            </a:r>
            <a:r>
              <a:rPr lang="he-IL" b="1" dirty="0" smtClean="0"/>
              <a:t> - </a:t>
            </a:r>
            <a:r>
              <a:rPr lang="he-IL" dirty="0"/>
              <a:t>חשש ליישום </a:t>
            </a:r>
            <a:r>
              <a:rPr lang="he-IL" dirty="0" smtClean="0"/>
              <a:t>שגוי, </a:t>
            </a:r>
            <a:r>
              <a:rPr lang="he-IL" dirty="0"/>
              <a:t>אין ניסיון שנצבר לא בארץ ולא </a:t>
            </a:r>
            <a:r>
              <a:rPr lang="he-IL" dirty="0" smtClean="0"/>
              <a:t>בעולם, התכנות </a:t>
            </a:r>
            <a:r>
              <a:rPr lang="he-IL" dirty="0"/>
              <a:t>לשינוי הוראות התקן ע"י ה- </a:t>
            </a:r>
            <a:r>
              <a:rPr lang="en-US" dirty="0" smtClean="0"/>
              <a:t>IASB</a:t>
            </a:r>
            <a:r>
              <a:rPr lang="he-IL" dirty="0" smtClean="0"/>
              <a:t>, </a:t>
            </a:r>
            <a:r>
              <a:rPr lang="he-IL" dirty="0"/>
              <a:t>אפשרות לדחיית מועד היישום </a:t>
            </a:r>
            <a:r>
              <a:rPr lang="he-IL" dirty="0" smtClean="0"/>
              <a:t>המנדטורי.</a:t>
            </a:r>
          </a:p>
          <a:p>
            <a:r>
              <a:rPr lang="he-IL" b="1" dirty="0"/>
              <a:t>לצורך אימוץ מוקדם של התקן, על </a:t>
            </a:r>
            <a:r>
              <a:rPr lang="he-IL" b="1" dirty="0" smtClean="0"/>
              <a:t>החברה – </a:t>
            </a:r>
          </a:p>
          <a:p>
            <a:pPr marL="742950" lvl="1" indent="-285750">
              <a:buFont typeface="Arial" panose="020B0604020202020204" pitchFamily="34" charset="0"/>
              <a:buChar char="•"/>
            </a:pPr>
            <a:r>
              <a:rPr lang="he-IL" dirty="0" smtClean="0"/>
              <a:t>להכיר </a:t>
            </a:r>
            <a:r>
              <a:rPr lang="he-IL" dirty="0"/>
              <a:t>את הוראותיו בצורה טובה ומקיפה</a:t>
            </a:r>
          </a:p>
          <a:p>
            <a:pPr marL="742950" lvl="1" indent="-285750">
              <a:buFont typeface="Arial" panose="020B0604020202020204" pitchFamily="34" charset="0"/>
              <a:buChar char="•"/>
            </a:pPr>
            <a:r>
              <a:rPr lang="he-IL" dirty="0" smtClean="0"/>
              <a:t> </a:t>
            </a:r>
            <a:r>
              <a:rPr lang="he-IL" dirty="0"/>
              <a:t>לבחון עמידה בכללי ההכרה בהכנסה לכל </a:t>
            </a:r>
            <a:r>
              <a:rPr lang="he-IL" dirty="0" smtClean="0"/>
              <a:t>סוג פעילות </a:t>
            </a:r>
            <a:r>
              <a:rPr lang="he-IL" dirty="0"/>
              <a:t>לרבות קבלת חוות הדעת </a:t>
            </a:r>
            <a:r>
              <a:rPr lang="he-IL" dirty="0" smtClean="0"/>
              <a:t>הרלבנטיות (משפטיות </a:t>
            </a:r>
            <a:r>
              <a:rPr lang="he-IL" dirty="0"/>
              <a:t>וכד</a:t>
            </a:r>
            <a:r>
              <a:rPr lang="he-IL" dirty="0" smtClean="0"/>
              <a:t>')</a:t>
            </a:r>
            <a:endParaRPr lang="he-IL" dirty="0"/>
          </a:p>
          <a:p>
            <a:pPr marL="742950" lvl="1" indent="-285750">
              <a:buFont typeface="Arial" panose="020B0604020202020204" pitchFamily="34" charset="0"/>
              <a:buChar char="•"/>
            </a:pPr>
            <a:r>
              <a:rPr lang="he-IL" dirty="0" smtClean="0"/>
              <a:t>לבחון </a:t>
            </a:r>
            <a:r>
              <a:rPr lang="he-IL" dirty="0"/>
              <a:t>את שאלות היישום שנבחנות ע"י ה- </a:t>
            </a:r>
            <a:r>
              <a:rPr lang="en-US" dirty="0" smtClean="0"/>
              <a:t>TRG</a:t>
            </a:r>
            <a:r>
              <a:rPr lang="he-IL" dirty="0" smtClean="0"/>
              <a:t> ועדכונים </a:t>
            </a:r>
            <a:r>
              <a:rPr lang="he-IL" dirty="0"/>
              <a:t>שצפויים בתקן עצמו</a:t>
            </a:r>
            <a:endParaRPr lang="he-IL" dirty="0">
              <a:solidFill>
                <a:srgbClr val="000000"/>
              </a:solidFill>
            </a:endParaRPr>
          </a:p>
        </p:txBody>
      </p:sp>
    </p:spTree>
    <p:extLst>
      <p:ext uri="{BB962C8B-B14F-4D97-AF65-F5344CB8AC3E}">
        <p14:creationId xmlns:p14="http://schemas.microsoft.com/office/powerpoint/2010/main" val="26884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חץ ימינה 4"/>
          <p:cNvSpPr/>
          <p:nvPr/>
        </p:nvSpPr>
        <p:spPr bwMode="ltGray">
          <a:xfrm>
            <a:off x="386535" y="2888940"/>
            <a:ext cx="8685965" cy="600663"/>
          </a:xfrm>
          <a:prstGeom prst="rightArrow">
            <a:avLst>
              <a:gd name="adj1" fmla="val 26398"/>
              <a:gd name="adj2" fmla="val 71282"/>
            </a:avLst>
          </a:prstGeom>
          <a:solidFill>
            <a:schemeClr val="bg2">
              <a:lumMod val="85000"/>
            </a:schemeClr>
          </a:solidFill>
          <a:ln w="31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bg1"/>
              </a:solidFill>
              <a:latin typeface="Georgia" pitchFamily="18" charset="0"/>
            </a:endParaRPr>
          </a:p>
        </p:txBody>
      </p:sp>
      <p:sp>
        <p:nvSpPr>
          <p:cNvPr id="12" name="מלבן מעוגל 11"/>
          <p:cNvSpPr/>
          <p:nvPr/>
        </p:nvSpPr>
        <p:spPr bwMode="ltGray">
          <a:xfrm>
            <a:off x="251520" y="3383995"/>
            <a:ext cx="8449091" cy="2160240"/>
          </a:xfrm>
          <a:prstGeom prst="roundRect">
            <a:avLst/>
          </a:prstGeom>
          <a:ln w="28575">
            <a:solidFill>
              <a:schemeClr val="tx2"/>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rtl="1"/>
            <a:endParaRPr lang="he-IL" dirty="0" smtClean="0">
              <a:solidFill>
                <a:schemeClr val="tx1"/>
              </a:solidFill>
              <a:latin typeface="Georgia" pitchFamily="18" charset="0"/>
            </a:endParaRPr>
          </a:p>
        </p:txBody>
      </p:sp>
      <p:sp>
        <p:nvSpPr>
          <p:cNvPr id="21" name="מלבן מעוגל 10"/>
          <p:cNvSpPr/>
          <p:nvPr/>
        </p:nvSpPr>
        <p:spPr>
          <a:xfrm>
            <a:off x="881590" y="2168859"/>
            <a:ext cx="878250" cy="846400"/>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he-IL" dirty="0" smtClean="0"/>
              <a:t>מאי</a:t>
            </a:r>
            <a:r>
              <a:rPr lang="en-US" dirty="0" smtClean="0"/>
              <a:t/>
            </a:r>
            <a:br>
              <a:rPr lang="en-US" dirty="0" smtClean="0"/>
            </a:br>
            <a:r>
              <a:rPr lang="he-IL" dirty="0" smtClean="0"/>
              <a:t> 2014</a:t>
            </a:r>
            <a:endParaRPr lang="he-IL" dirty="0"/>
          </a:p>
        </p:txBody>
      </p:sp>
      <p:sp>
        <p:nvSpPr>
          <p:cNvPr id="24" name="מלבן 23"/>
          <p:cNvSpPr/>
          <p:nvPr/>
        </p:nvSpPr>
        <p:spPr bwMode="ltGray">
          <a:xfrm>
            <a:off x="887730" y="3467731"/>
            <a:ext cx="848955" cy="1941488"/>
          </a:xfrm>
          <a:prstGeom prst="rect">
            <a:avLst/>
          </a:prstGeom>
          <a:solidFill>
            <a:schemeClr val="bg2">
              <a:lumMod val="85000"/>
            </a:schemeClr>
          </a:solidFill>
          <a:ln w="31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700" b="1" dirty="0">
                <a:solidFill>
                  <a:schemeClr val="tx1"/>
                </a:solidFill>
                <a:latin typeface="Georgia" pitchFamily="18" charset="0"/>
              </a:rPr>
              <a:t>פרסום </a:t>
            </a:r>
            <a:r>
              <a:rPr lang="en-US" sz="1700" b="1" dirty="0">
                <a:solidFill>
                  <a:schemeClr val="tx1"/>
                </a:solidFill>
                <a:latin typeface="Georgia" pitchFamily="18" charset="0"/>
              </a:rPr>
              <a:t>IFRS 15</a:t>
            </a:r>
            <a:endParaRPr lang="he-IL" sz="1700" b="1" dirty="0">
              <a:solidFill>
                <a:schemeClr val="tx1"/>
              </a:solidFill>
              <a:latin typeface="Georgia" pitchFamily="18" charset="0"/>
            </a:endParaRPr>
          </a:p>
        </p:txBody>
      </p:sp>
      <p:sp>
        <p:nvSpPr>
          <p:cNvPr id="32" name="Title 1"/>
          <p:cNvSpPr>
            <a:spLocks noGrp="1"/>
          </p:cNvSpPr>
          <p:nvPr>
            <p:ph type="title"/>
          </p:nvPr>
        </p:nvSpPr>
        <p:spPr>
          <a:xfrm>
            <a:off x="533400" y="683695"/>
            <a:ext cx="8077201" cy="585065"/>
          </a:xfrm>
          <a:effectLst/>
        </p:spPr>
        <p:txBody>
          <a:bodyPr/>
          <a:lstStyle/>
          <a:p>
            <a:pPr lvl="0">
              <a:defRPr/>
            </a:pPr>
            <a:r>
              <a:rPr lang="en-US" sz="2400" dirty="0" smtClean="0">
                <a:latin typeface="Georgia" panose="02040502050405020303" pitchFamily="18" charset="0"/>
              </a:rPr>
              <a:t>IFRS 15</a:t>
            </a:r>
            <a:r>
              <a:rPr lang="he-IL" sz="2400" dirty="0" smtClean="0"/>
              <a:t> הכנסות מחוזים עם לקוחות</a:t>
            </a:r>
            <a:r>
              <a:rPr lang="en-US" sz="2400" dirty="0" smtClean="0"/>
              <a:t/>
            </a:r>
            <a:br>
              <a:rPr lang="en-US" sz="2400" dirty="0" smtClean="0"/>
            </a:br>
            <a:r>
              <a:rPr lang="he-IL" sz="2400" dirty="0" smtClean="0"/>
              <a:t>התפתחויות מאז פרסומו של התקן</a:t>
            </a:r>
            <a:br>
              <a:rPr lang="he-IL" sz="2400" dirty="0" smtClean="0"/>
            </a:br>
            <a:r>
              <a:rPr lang="he-IL" sz="2400" dirty="0" smtClean="0"/>
              <a:t/>
            </a:r>
            <a:br>
              <a:rPr lang="he-IL" sz="2400" dirty="0" smtClean="0"/>
            </a:br>
            <a:endParaRPr lang="he-IL" sz="2000" b="0" i="0" dirty="0">
              <a:solidFill>
                <a:schemeClr val="accent1"/>
              </a:solidFill>
            </a:endParaRPr>
          </a:p>
        </p:txBody>
      </p:sp>
      <p:sp>
        <p:nvSpPr>
          <p:cNvPr id="9" name="חץ למטה 8"/>
          <p:cNvSpPr/>
          <p:nvPr/>
        </p:nvSpPr>
        <p:spPr bwMode="ltGray">
          <a:xfrm>
            <a:off x="1151620" y="3083357"/>
            <a:ext cx="269735" cy="390647"/>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lstStyle/>
          <a:p>
            <a:pPr algn="ctr"/>
            <a:endParaRPr lang="he-IL" dirty="0" err="1"/>
          </a:p>
        </p:txBody>
      </p:sp>
      <p:sp>
        <p:nvSpPr>
          <p:cNvPr id="52" name="מלבן מעוגל 10"/>
          <p:cNvSpPr/>
          <p:nvPr/>
        </p:nvSpPr>
        <p:spPr>
          <a:xfrm>
            <a:off x="2096725" y="2168859"/>
            <a:ext cx="878250" cy="846400"/>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he-IL" dirty="0" smtClean="0"/>
              <a:t>יולי </a:t>
            </a:r>
            <a:r>
              <a:rPr lang="en-US" dirty="0" smtClean="0"/>
              <a:t/>
            </a:r>
            <a:br>
              <a:rPr lang="en-US" dirty="0" smtClean="0"/>
            </a:br>
            <a:r>
              <a:rPr lang="he-IL" dirty="0" smtClean="0"/>
              <a:t>2015</a:t>
            </a:r>
            <a:endParaRPr lang="he-IL" dirty="0"/>
          </a:p>
        </p:txBody>
      </p:sp>
      <p:sp>
        <p:nvSpPr>
          <p:cNvPr id="53" name="מלבן 52"/>
          <p:cNvSpPr/>
          <p:nvPr/>
        </p:nvSpPr>
        <p:spPr bwMode="ltGray">
          <a:xfrm>
            <a:off x="4688572" y="3480908"/>
            <a:ext cx="1053558" cy="1928310"/>
          </a:xfrm>
          <a:prstGeom prst="rect">
            <a:avLst/>
          </a:prstGeom>
          <a:solidFill>
            <a:schemeClr val="bg2">
              <a:lumMod val="85000"/>
            </a:schemeClr>
          </a:solidFill>
          <a:ln w="31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a:solidFill>
                  <a:schemeClr val="tx1"/>
                </a:solidFill>
                <a:latin typeface="Georgia" pitchFamily="18" charset="0"/>
              </a:rPr>
              <a:t>מועד אחרון להגשת </a:t>
            </a:r>
            <a:r>
              <a:rPr lang="en-US" sz="1400" b="1" dirty="0">
                <a:solidFill>
                  <a:schemeClr val="tx1"/>
                </a:solidFill>
                <a:latin typeface="Georgia" pitchFamily="18" charset="0"/>
              </a:rPr>
              <a:t>comment </a:t>
            </a:r>
            <a:r>
              <a:rPr lang="en-US" sz="1400" b="1" dirty="0" smtClean="0">
                <a:solidFill>
                  <a:schemeClr val="tx1"/>
                </a:solidFill>
                <a:latin typeface="Georgia" pitchFamily="18" charset="0"/>
              </a:rPr>
              <a:t>letters</a:t>
            </a:r>
            <a:r>
              <a:rPr lang="he-IL" sz="1400" b="1" dirty="0" smtClean="0">
                <a:solidFill>
                  <a:schemeClr val="tx1"/>
                </a:solidFill>
                <a:latin typeface="Georgia" pitchFamily="18" charset="0"/>
              </a:rPr>
              <a:t> </a:t>
            </a:r>
            <a:r>
              <a:rPr lang="he-IL" sz="1400" b="1" dirty="0">
                <a:solidFill>
                  <a:schemeClr val="tx1"/>
                </a:solidFill>
                <a:latin typeface="Georgia" pitchFamily="18" charset="0"/>
              </a:rPr>
              <a:t>בגין ההצעות לתיקונים </a:t>
            </a:r>
            <a:r>
              <a:rPr lang="en-US" sz="1400" b="1" dirty="0" smtClean="0">
                <a:solidFill>
                  <a:schemeClr val="tx1"/>
                </a:solidFill>
                <a:latin typeface="Georgia" pitchFamily="18" charset="0"/>
              </a:rPr>
              <a:t/>
            </a:r>
            <a:br>
              <a:rPr lang="en-US" sz="1400" b="1" dirty="0" smtClean="0">
                <a:solidFill>
                  <a:schemeClr val="tx1"/>
                </a:solidFill>
                <a:latin typeface="Georgia" pitchFamily="18" charset="0"/>
              </a:rPr>
            </a:br>
            <a:r>
              <a:rPr lang="he-IL" sz="1400" b="1" dirty="0" smtClean="0">
                <a:solidFill>
                  <a:schemeClr val="tx1"/>
                </a:solidFill>
                <a:latin typeface="Georgia" pitchFamily="18" charset="0"/>
              </a:rPr>
              <a:t>ל- </a:t>
            </a:r>
            <a:r>
              <a:rPr lang="en-US" sz="1400" b="1" dirty="0">
                <a:solidFill>
                  <a:schemeClr val="tx1"/>
                </a:solidFill>
                <a:latin typeface="Georgia" pitchFamily="18" charset="0"/>
              </a:rPr>
              <a:t>IFRS 15</a:t>
            </a:r>
            <a:endParaRPr lang="he-IL" sz="1400" b="1" dirty="0">
              <a:solidFill>
                <a:schemeClr val="tx1"/>
              </a:solidFill>
              <a:latin typeface="Georgia" pitchFamily="18" charset="0"/>
            </a:endParaRPr>
          </a:p>
        </p:txBody>
      </p:sp>
      <p:sp>
        <p:nvSpPr>
          <p:cNvPr id="54" name="חץ למטה 53"/>
          <p:cNvSpPr/>
          <p:nvPr/>
        </p:nvSpPr>
        <p:spPr bwMode="ltGray">
          <a:xfrm>
            <a:off x="2434915" y="3083356"/>
            <a:ext cx="269735" cy="390647"/>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lstStyle/>
          <a:p>
            <a:pPr algn="ctr"/>
            <a:endParaRPr lang="he-IL" dirty="0" err="1"/>
          </a:p>
        </p:txBody>
      </p:sp>
      <p:sp>
        <p:nvSpPr>
          <p:cNvPr id="56" name="מלבן 55"/>
          <p:cNvSpPr/>
          <p:nvPr/>
        </p:nvSpPr>
        <p:spPr bwMode="ltGray">
          <a:xfrm>
            <a:off x="2119880" y="3467731"/>
            <a:ext cx="848955" cy="1941488"/>
          </a:xfrm>
          <a:prstGeom prst="rect">
            <a:avLst/>
          </a:prstGeom>
          <a:solidFill>
            <a:schemeClr val="bg2">
              <a:lumMod val="85000"/>
            </a:schemeClr>
          </a:solidFill>
          <a:ln w="31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a:solidFill>
                  <a:schemeClr val="tx1"/>
                </a:solidFill>
                <a:latin typeface="Georgia" pitchFamily="18" charset="0"/>
              </a:rPr>
              <a:t>פרסום הצעות לתיקונים </a:t>
            </a:r>
            <a:r>
              <a:rPr lang="he-IL" sz="1400" b="1" dirty="0" smtClean="0">
                <a:solidFill>
                  <a:schemeClr val="tx1"/>
                </a:solidFill>
                <a:latin typeface="Georgia" pitchFamily="18" charset="0"/>
              </a:rPr>
              <a:t>ל- </a:t>
            </a:r>
            <a:r>
              <a:rPr lang="en-US" sz="1400" b="1" dirty="0">
                <a:solidFill>
                  <a:schemeClr val="tx1"/>
                </a:solidFill>
                <a:latin typeface="Georgia" pitchFamily="18" charset="0"/>
              </a:rPr>
              <a:t>IFRS 15</a:t>
            </a:r>
            <a:endParaRPr lang="he-IL" sz="1400" b="1" dirty="0">
              <a:solidFill>
                <a:schemeClr val="tx1"/>
              </a:solidFill>
              <a:latin typeface="Georgia" pitchFamily="18" charset="0"/>
            </a:endParaRPr>
          </a:p>
        </p:txBody>
      </p:sp>
      <p:sp>
        <p:nvSpPr>
          <p:cNvPr id="57" name="חץ למטה 56"/>
          <p:cNvSpPr/>
          <p:nvPr/>
        </p:nvSpPr>
        <p:spPr bwMode="ltGray">
          <a:xfrm>
            <a:off x="5093911" y="3083357"/>
            <a:ext cx="269735" cy="390647"/>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lstStyle/>
          <a:p>
            <a:pPr algn="ctr"/>
            <a:endParaRPr lang="he-IL" dirty="0" err="1"/>
          </a:p>
        </p:txBody>
      </p:sp>
      <p:sp>
        <p:nvSpPr>
          <p:cNvPr id="59" name="מלבן 58"/>
          <p:cNvSpPr/>
          <p:nvPr/>
        </p:nvSpPr>
        <p:spPr bwMode="ltGray">
          <a:xfrm>
            <a:off x="7342491" y="3467731"/>
            <a:ext cx="964924" cy="194148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lstStyle/>
          <a:p>
            <a:pPr algn="ctr"/>
            <a:endParaRPr lang="he-IL" sz="1400" b="1" dirty="0" smtClean="0"/>
          </a:p>
          <a:p>
            <a:pPr algn="ctr"/>
            <a:r>
              <a:rPr lang="he-IL" sz="1400" b="1" dirty="0" smtClean="0"/>
              <a:t>מועד התחילה </a:t>
            </a:r>
            <a:r>
              <a:rPr lang="he-IL" sz="1400" b="1" dirty="0"/>
              <a:t>המעודכן של</a:t>
            </a:r>
            <a:r>
              <a:rPr lang="en-US" sz="1400" b="1" dirty="0"/>
              <a:t/>
            </a:r>
            <a:br>
              <a:rPr lang="en-US" sz="1400" b="1" dirty="0"/>
            </a:br>
            <a:r>
              <a:rPr lang="he-IL" sz="1400" b="1" dirty="0"/>
              <a:t> </a:t>
            </a:r>
            <a:r>
              <a:rPr lang="en-US" sz="1400" b="1" dirty="0"/>
              <a:t>IFRS 15</a:t>
            </a:r>
            <a:endParaRPr lang="he-IL" sz="1400" b="1" dirty="0"/>
          </a:p>
        </p:txBody>
      </p:sp>
      <p:sp>
        <p:nvSpPr>
          <p:cNvPr id="60" name="חץ למטה 59"/>
          <p:cNvSpPr/>
          <p:nvPr/>
        </p:nvSpPr>
        <p:spPr bwMode="ltGray">
          <a:xfrm>
            <a:off x="7722645" y="3083357"/>
            <a:ext cx="269735" cy="390647"/>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lstStyle/>
          <a:p>
            <a:pPr algn="ctr"/>
            <a:endParaRPr lang="he-IL" dirty="0" err="1"/>
          </a:p>
        </p:txBody>
      </p:sp>
      <p:sp>
        <p:nvSpPr>
          <p:cNvPr id="61" name="מלבן מעוגל 10"/>
          <p:cNvSpPr/>
          <p:nvPr/>
        </p:nvSpPr>
        <p:spPr>
          <a:xfrm>
            <a:off x="3318000" y="2168859"/>
            <a:ext cx="1056965" cy="846400"/>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he-IL" dirty="0" smtClean="0"/>
              <a:t>ספטמבר 2015</a:t>
            </a:r>
            <a:endParaRPr lang="he-IL" dirty="0"/>
          </a:p>
        </p:txBody>
      </p:sp>
      <p:sp>
        <p:nvSpPr>
          <p:cNvPr id="62" name="חץ למטה 61"/>
          <p:cNvSpPr/>
          <p:nvPr/>
        </p:nvSpPr>
        <p:spPr bwMode="ltGray">
          <a:xfrm>
            <a:off x="3723340" y="3083357"/>
            <a:ext cx="269735" cy="390647"/>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lstStyle/>
          <a:p>
            <a:pPr algn="ctr"/>
            <a:endParaRPr lang="he-IL" dirty="0" err="1"/>
          </a:p>
        </p:txBody>
      </p:sp>
      <p:sp>
        <p:nvSpPr>
          <p:cNvPr id="63" name="מלבן 62"/>
          <p:cNvSpPr/>
          <p:nvPr/>
        </p:nvSpPr>
        <p:spPr bwMode="ltGray">
          <a:xfrm>
            <a:off x="3311860" y="3467731"/>
            <a:ext cx="1063105" cy="1941488"/>
          </a:xfrm>
          <a:prstGeom prst="rect">
            <a:avLst/>
          </a:prstGeom>
          <a:solidFill>
            <a:schemeClr val="bg2">
              <a:lumMod val="85000"/>
            </a:schemeClr>
          </a:solidFill>
          <a:ln w="31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solidFill>
                  <a:schemeClr val="tx1"/>
                </a:solidFill>
                <a:latin typeface="Georgia" pitchFamily="18" charset="0"/>
              </a:rPr>
              <a:t>פרסום </a:t>
            </a:r>
            <a:r>
              <a:rPr lang="he-IL" sz="1400" b="1" dirty="0">
                <a:solidFill>
                  <a:schemeClr val="tx1"/>
                </a:solidFill>
                <a:latin typeface="Georgia" pitchFamily="18" charset="0"/>
              </a:rPr>
              <a:t>דחייה </a:t>
            </a:r>
            <a:r>
              <a:rPr lang="he-IL" sz="1400" b="1" dirty="0" smtClean="0">
                <a:solidFill>
                  <a:schemeClr val="tx1"/>
                </a:solidFill>
                <a:latin typeface="Georgia" pitchFamily="18" charset="0"/>
              </a:rPr>
              <a:t>של שנה </a:t>
            </a:r>
            <a:r>
              <a:rPr lang="he-IL" sz="1400" b="1" dirty="0">
                <a:solidFill>
                  <a:schemeClr val="tx1"/>
                </a:solidFill>
                <a:latin typeface="Georgia" pitchFamily="18" charset="0"/>
              </a:rPr>
              <a:t>אחת למועד התחילה של </a:t>
            </a:r>
            <a:r>
              <a:rPr lang="en-US" sz="1400" b="1" dirty="0">
                <a:solidFill>
                  <a:schemeClr val="tx1"/>
                </a:solidFill>
                <a:latin typeface="Georgia" pitchFamily="18" charset="0"/>
              </a:rPr>
              <a:t>IFRS </a:t>
            </a:r>
            <a:r>
              <a:rPr lang="en-US" sz="1400" b="1" dirty="0" smtClean="0">
                <a:solidFill>
                  <a:schemeClr val="tx1"/>
                </a:solidFill>
                <a:latin typeface="Georgia" pitchFamily="18" charset="0"/>
              </a:rPr>
              <a:t>15</a:t>
            </a:r>
            <a:r>
              <a:rPr lang="he-IL" sz="1400" b="1" dirty="0" smtClean="0">
                <a:solidFill>
                  <a:schemeClr val="tx1"/>
                </a:solidFill>
                <a:latin typeface="Georgia" pitchFamily="18" charset="0"/>
              </a:rPr>
              <a:t> -</a:t>
            </a:r>
            <a:endParaRPr lang="he-IL" sz="1400" b="1" dirty="0">
              <a:solidFill>
                <a:schemeClr val="tx1"/>
              </a:solidFill>
              <a:latin typeface="Georgia" pitchFamily="18" charset="0"/>
            </a:endParaRPr>
          </a:p>
          <a:p>
            <a:pPr algn="ctr"/>
            <a:r>
              <a:rPr lang="he-IL" sz="1400" b="1" dirty="0">
                <a:solidFill>
                  <a:schemeClr val="tx1"/>
                </a:solidFill>
                <a:latin typeface="Georgia" pitchFamily="18" charset="0"/>
              </a:rPr>
              <a:t>ליום 1 בינואר 2018</a:t>
            </a:r>
          </a:p>
        </p:txBody>
      </p:sp>
      <p:sp>
        <p:nvSpPr>
          <p:cNvPr id="64" name="מלבן מעוגל 10"/>
          <p:cNvSpPr/>
          <p:nvPr/>
        </p:nvSpPr>
        <p:spPr>
          <a:xfrm>
            <a:off x="4688571" y="2168859"/>
            <a:ext cx="993575" cy="846400"/>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he-IL" dirty="0" smtClean="0"/>
              <a:t>אוקטובר 2015</a:t>
            </a:r>
            <a:endParaRPr lang="he-IL" dirty="0"/>
          </a:p>
        </p:txBody>
      </p:sp>
      <p:sp>
        <p:nvSpPr>
          <p:cNvPr id="65" name="מלבן מעוגל 10"/>
          <p:cNvSpPr/>
          <p:nvPr/>
        </p:nvSpPr>
        <p:spPr>
          <a:xfrm>
            <a:off x="7294150" y="2168859"/>
            <a:ext cx="1058270" cy="846400"/>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he-IL" b="1" dirty="0" smtClean="0"/>
              <a:t>1 בינואר 2018</a:t>
            </a:r>
            <a:endParaRPr lang="he-IL" b="1" dirty="0"/>
          </a:p>
        </p:txBody>
      </p:sp>
      <p:sp>
        <p:nvSpPr>
          <p:cNvPr id="20" name="מלבן מעוגל 10"/>
          <p:cNvSpPr/>
          <p:nvPr/>
        </p:nvSpPr>
        <p:spPr>
          <a:xfrm>
            <a:off x="5963690" y="2168859"/>
            <a:ext cx="993575" cy="846400"/>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he-IL" dirty="0" smtClean="0"/>
              <a:t>אפריל 2016</a:t>
            </a:r>
            <a:endParaRPr lang="he-IL" dirty="0"/>
          </a:p>
        </p:txBody>
      </p:sp>
      <p:sp>
        <p:nvSpPr>
          <p:cNvPr id="22" name="חץ למטה 56"/>
          <p:cNvSpPr/>
          <p:nvPr/>
        </p:nvSpPr>
        <p:spPr bwMode="ltGray">
          <a:xfrm>
            <a:off x="6282485" y="3068959"/>
            <a:ext cx="269735" cy="390647"/>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lstStyle/>
          <a:p>
            <a:pPr algn="ctr"/>
            <a:endParaRPr lang="he-IL" dirty="0" err="1"/>
          </a:p>
        </p:txBody>
      </p:sp>
      <p:sp>
        <p:nvSpPr>
          <p:cNvPr id="23" name="מלבן 52"/>
          <p:cNvSpPr/>
          <p:nvPr/>
        </p:nvSpPr>
        <p:spPr bwMode="ltGray">
          <a:xfrm>
            <a:off x="5948712" y="3474004"/>
            <a:ext cx="1053558" cy="1928310"/>
          </a:xfrm>
          <a:prstGeom prst="rect">
            <a:avLst/>
          </a:prstGeom>
          <a:solidFill>
            <a:schemeClr val="bg2">
              <a:lumMod val="85000"/>
            </a:schemeClr>
          </a:solidFill>
          <a:ln w="31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solidFill>
                  <a:schemeClr val="tx1"/>
                </a:solidFill>
                <a:latin typeface="Georgia" pitchFamily="18" charset="0"/>
              </a:rPr>
              <a:t>פרסום תיקונים ל- </a:t>
            </a:r>
            <a:r>
              <a:rPr lang="en-US" sz="1400" b="1" dirty="0" smtClean="0">
                <a:solidFill>
                  <a:schemeClr val="tx1"/>
                </a:solidFill>
                <a:latin typeface="Georgia" pitchFamily="18" charset="0"/>
              </a:rPr>
              <a:t>IFRS 15</a:t>
            </a:r>
            <a:endParaRPr lang="he-IL" sz="1400" b="1" dirty="0">
              <a:solidFill>
                <a:schemeClr val="tx1"/>
              </a:solidFill>
              <a:latin typeface="Georgia" pitchFamily="18" charset="0"/>
            </a:endParaRPr>
          </a:p>
        </p:txBody>
      </p:sp>
    </p:spTree>
    <p:extLst>
      <p:ext uri="{BB962C8B-B14F-4D97-AF65-F5344CB8AC3E}">
        <p14:creationId xmlns:p14="http://schemas.microsoft.com/office/powerpoint/2010/main" val="12202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7734" r="32079" b="26304"/>
          <a:stretch/>
        </p:blipFill>
        <p:spPr>
          <a:xfrm>
            <a:off x="431540" y="1268760"/>
            <a:ext cx="2945230" cy="4793033"/>
          </a:xfrm>
          <a:prstGeom prst="rect">
            <a:avLst/>
          </a:prstGeom>
        </p:spPr>
      </p:pic>
      <p:sp>
        <p:nvSpPr>
          <p:cNvPr id="12" name="מלבן מעוגל 11"/>
          <p:cNvSpPr/>
          <p:nvPr/>
        </p:nvSpPr>
        <p:spPr bwMode="ltGray">
          <a:xfrm>
            <a:off x="2501770" y="1403775"/>
            <a:ext cx="6165685" cy="405045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rtl="1"/>
            <a:endParaRPr lang="he-IL" dirty="0" smtClean="0">
              <a:solidFill>
                <a:schemeClr val="tx1"/>
              </a:solidFill>
              <a:latin typeface="Georgia" pitchFamily="18" charset="0"/>
            </a:endParaRPr>
          </a:p>
        </p:txBody>
      </p:sp>
      <p:sp>
        <p:nvSpPr>
          <p:cNvPr id="32" name="Title 1"/>
          <p:cNvSpPr>
            <a:spLocks noGrp="1"/>
          </p:cNvSpPr>
          <p:nvPr>
            <p:ph type="title"/>
          </p:nvPr>
        </p:nvSpPr>
        <p:spPr>
          <a:xfrm>
            <a:off x="533400" y="683695"/>
            <a:ext cx="8077201" cy="585065"/>
          </a:xfrm>
          <a:effectLst/>
        </p:spPr>
        <p:txBody>
          <a:bodyPr/>
          <a:lstStyle/>
          <a:p>
            <a:pPr lvl="0">
              <a:defRPr/>
            </a:pPr>
            <a:r>
              <a:rPr lang="he-IL" sz="2400" dirty="0" smtClean="0">
                <a:latin typeface="Georgia" panose="02040502050405020303" pitchFamily="18" charset="0"/>
              </a:rPr>
              <a:t>אימוץ תקן </a:t>
            </a:r>
            <a:r>
              <a:rPr lang="en-US" sz="2400" dirty="0" smtClean="0">
                <a:latin typeface="Georgia" panose="02040502050405020303" pitchFamily="18" charset="0"/>
              </a:rPr>
              <a:t>IFRS 15</a:t>
            </a:r>
            <a:r>
              <a:rPr lang="he-IL" sz="2400" dirty="0" smtClean="0"/>
              <a:t/>
            </a:r>
            <a:br>
              <a:rPr lang="he-IL" sz="2400" dirty="0" smtClean="0"/>
            </a:br>
            <a:r>
              <a:rPr lang="he-IL" sz="2400" dirty="0" smtClean="0"/>
              <a:t/>
            </a:r>
            <a:br>
              <a:rPr lang="he-IL" sz="2400" dirty="0" smtClean="0"/>
            </a:br>
            <a:endParaRPr lang="he-IL" sz="2000" b="0" i="0" dirty="0">
              <a:solidFill>
                <a:schemeClr val="accent1"/>
              </a:solidFill>
            </a:endParaRPr>
          </a:p>
        </p:txBody>
      </p:sp>
      <p:sp>
        <p:nvSpPr>
          <p:cNvPr id="2" name="TextBox 1"/>
          <p:cNvSpPr txBox="1"/>
          <p:nvPr/>
        </p:nvSpPr>
        <p:spPr>
          <a:xfrm>
            <a:off x="2697323" y="1628800"/>
            <a:ext cx="5520082" cy="1125125"/>
          </a:xfrm>
          <a:prstGeom prst="rect">
            <a:avLst/>
          </a:prstGeom>
          <a:noFill/>
        </p:spPr>
        <p:txBody>
          <a:bodyPr wrap="square" lIns="0" tIns="0" rIns="0" bIns="0" rtlCol="1">
            <a:noAutofit/>
          </a:bodyPr>
          <a:lstStyle/>
          <a:p>
            <a:pPr indent="-274320">
              <a:spcAft>
                <a:spcPts val="900"/>
              </a:spcAft>
            </a:pPr>
            <a:r>
              <a:rPr lang="he-IL" sz="2000" b="1" dirty="0" smtClean="0">
                <a:latin typeface="Arial Unicode MS" panose="020B0604020202020204" pitchFamily="34" charset="-128"/>
                <a:ea typeface="Arial Unicode MS" panose="020B0604020202020204" pitchFamily="34" charset="-128"/>
              </a:rPr>
              <a:t>מרץ 2016 – רשות ניירות ערך מפרסמת את החלטתה לאפשר לקבוצת חג'ג' לאמץ מוקדם את התקן:</a:t>
            </a:r>
          </a:p>
        </p:txBody>
      </p:sp>
      <p:pic>
        <p:nvPicPr>
          <p:cNvPr id="4" name="Picture 3"/>
          <p:cNvPicPr>
            <a:picLocks noChangeAspect="1"/>
          </p:cNvPicPr>
          <p:nvPr/>
        </p:nvPicPr>
        <p:blipFill>
          <a:blip r:embed="rId4"/>
          <a:stretch>
            <a:fillRect/>
          </a:stretch>
        </p:blipFill>
        <p:spPr>
          <a:xfrm>
            <a:off x="2683631" y="2322481"/>
            <a:ext cx="5610094" cy="2482826"/>
          </a:xfrm>
          <a:prstGeom prst="rect">
            <a:avLst/>
          </a:prstGeom>
        </p:spPr>
      </p:pic>
    </p:spTree>
    <p:extLst>
      <p:ext uri="{BB962C8B-B14F-4D97-AF65-F5344CB8AC3E}">
        <p14:creationId xmlns:p14="http://schemas.microsoft.com/office/powerpoint/2010/main" val="219749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a:xfrm>
            <a:off x="533400" y="683695"/>
            <a:ext cx="8077201" cy="585065"/>
          </a:xfrm>
          <a:effectLst/>
        </p:spPr>
        <p:txBody>
          <a:bodyPr/>
          <a:lstStyle/>
          <a:p>
            <a:pPr lvl="0">
              <a:defRPr/>
            </a:pPr>
            <a:r>
              <a:rPr lang="he-IL" sz="2400" dirty="0" smtClean="0">
                <a:latin typeface="Georgia" panose="02040502050405020303" pitchFamily="18" charset="0"/>
              </a:rPr>
              <a:t>אימוץ תקן </a:t>
            </a:r>
            <a:r>
              <a:rPr lang="en-US" sz="2400" dirty="0" smtClean="0">
                <a:latin typeface="Georgia" panose="02040502050405020303" pitchFamily="18" charset="0"/>
              </a:rPr>
              <a:t>IFRS 15</a:t>
            </a:r>
            <a:r>
              <a:rPr lang="he-IL" sz="2400" dirty="0" smtClean="0"/>
              <a:t/>
            </a:r>
            <a:br>
              <a:rPr lang="he-IL" sz="2400" dirty="0" smtClean="0"/>
            </a:br>
            <a:r>
              <a:rPr lang="he-IL" sz="2400" dirty="0" smtClean="0"/>
              <a:t/>
            </a:r>
            <a:br>
              <a:rPr lang="he-IL" sz="2400" dirty="0" smtClean="0"/>
            </a:br>
            <a:endParaRPr lang="he-IL" sz="2000" b="0" i="0" dirty="0">
              <a:solidFill>
                <a:schemeClr val="accent1"/>
              </a:solidFill>
            </a:endParaRPr>
          </a:p>
        </p:txBody>
      </p:sp>
      <p:sp>
        <p:nvSpPr>
          <p:cNvPr id="3" name="TextBox 2"/>
          <p:cNvSpPr txBox="1"/>
          <p:nvPr/>
        </p:nvSpPr>
        <p:spPr>
          <a:xfrm>
            <a:off x="161510" y="1268760"/>
            <a:ext cx="8449091" cy="5400600"/>
          </a:xfrm>
          <a:prstGeom prst="rect">
            <a:avLst/>
          </a:prstGeom>
          <a:noFill/>
        </p:spPr>
        <p:txBody>
          <a:bodyPr wrap="square" lIns="0" tIns="0" rIns="0" bIns="0" rtlCol="1">
            <a:noAutofit/>
          </a:bodyPr>
          <a:lstStyle/>
          <a:p>
            <a:r>
              <a:rPr lang="he-IL" sz="2000" b="1" i="1" dirty="0">
                <a:solidFill>
                  <a:schemeClr val="accent3">
                    <a:lumMod val="60000"/>
                    <a:lumOff val="40000"/>
                  </a:schemeClr>
                </a:solidFill>
                <a:latin typeface="+mj-lt"/>
                <a:ea typeface="+mj-ea"/>
                <a:cs typeface="+mj-cs"/>
              </a:rPr>
              <a:t>מרץ 2016 – דרישות רשות ניירות ערך </a:t>
            </a:r>
            <a:r>
              <a:rPr lang="he-IL" sz="2000" b="1" i="1" dirty="0" smtClean="0">
                <a:solidFill>
                  <a:schemeClr val="accent3">
                    <a:lumMod val="60000"/>
                    <a:lumOff val="40000"/>
                  </a:schemeClr>
                </a:solidFill>
                <a:latin typeface="+mj-lt"/>
                <a:ea typeface="+mj-ea"/>
                <a:cs typeface="+mj-cs"/>
              </a:rPr>
              <a:t>להיערכות                                                       </a:t>
            </a:r>
            <a:r>
              <a:rPr lang="he-IL" sz="2000" b="1" i="1" dirty="0">
                <a:solidFill>
                  <a:schemeClr val="accent3">
                    <a:lumMod val="60000"/>
                    <a:lumOff val="40000"/>
                  </a:schemeClr>
                </a:solidFill>
                <a:latin typeface="+mj-lt"/>
                <a:ea typeface="+mj-ea"/>
                <a:cs typeface="+mj-cs"/>
              </a:rPr>
              <a:t>לאימוץ מוקדם</a:t>
            </a:r>
            <a:r>
              <a:rPr lang="he-IL"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1600" b="1" dirty="0"/>
          </a:p>
          <a:p>
            <a:endParaRPr lang="he-IL" sz="1600" b="1" dirty="0" smtClean="0"/>
          </a:p>
          <a:p>
            <a:r>
              <a:rPr lang="he-IL" sz="1600" dirty="0" smtClean="0"/>
              <a:t>"</a:t>
            </a:r>
            <a:r>
              <a:rPr lang="he-IL" sz="1600" dirty="0" smtClean="0">
                <a:latin typeface="David" panose="020E0502060401010101" pitchFamily="34" charset="-79"/>
              </a:rPr>
              <a:t>לעמדת </a:t>
            </a:r>
            <a:r>
              <a:rPr lang="he-IL" sz="1600" dirty="0">
                <a:latin typeface="David" panose="020E0502060401010101" pitchFamily="34" charset="-79"/>
              </a:rPr>
              <a:t>סגל הרשות, ככלל, טרם קבלת החלטה בדבר אימוץ מוקדם של </a:t>
            </a:r>
            <a:r>
              <a:rPr lang="he-IL" sz="1600" dirty="0" smtClean="0">
                <a:latin typeface="David" panose="020E0502060401010101" pitchFamily="34" charset="-79"/>
              </a:rPr>
              <a:t>התקן,                                            חברה </a:t>
            </a:r>
            <a:r>
              <a:rPr lang="he-IL" sz="1600" dirty="0">
                <a:latin typeface="David" panose="020E0502060401010101" pitchFamily="34" charset="-79"/>
              </a:rPr>
              <a:t>המבקשת ליישמו נדרשת לקיים תהליך הערכות משמעותי, וזאת מתוך </a:t>
            </a:r>
            <a:r>
              <a:rPr lang="he-IL" sz="1600" dirty="0" smtClean="0">
                <a:latin typeface="David" panose="020E0502060401010101" pitchFamily="34" charset="-79"/>
              </a:rPr>
              <a:t>                                                      מטרה לצמצם ככל </a:t>
            </a:r>
            <a:r>
              <a:rPr lang="he-IL" sz="1600" dirty="0">
                <a:latin typeface="David" panose="020E0502060401010101" pitchFamily="34" charset="-79"/>
              </a:rPr>
              <a:t>שניתן את הסיכון לטעות בדוחות הכספיים</a:t>
            </a:r>
            <a:r>
              <a:rPr lang="he-IL" sz="1600" dirty="0" smtClean="0">
                <a:latin typeface="David" panose="020E0502060401010101" pitchFamily="34" charset="-79"/>
              </a:rPr>
              <a:t>.</a:t>
            </a:r>
          </a:p>
          <a:p>
            <a:endParaRPr lang="he-IL" sz="1600" dirty="0">
              <a:latin typeface="David" panose="020E0502060401010101" pitchFamily="34" charset="-79"/>
            </a:endParaRPr>
          </a:p>
          <a:p>
            <a:r>
              <a:rPr lang="he-IL" sz="1600" dirty="0">
                <a:latin typeface="David" panose="020E0502060401010101" pitchFamily="34" charset="-79"/>
              </a:rPr>
              <a:t>תהליך הערכות זה ראוי שיכלול לכל הפחות את המפורט להלן</a:t>
            </a:r>
            <a:r>
              <a:rPr lang="he-IL" sz="1600" dirty="0" smtClean="0">
                <a:latin typeface="David" panose="020E0502060401010101" pitchFamily="34" charset="-79"/>
              </a:rPr>
              <a:t>:</a:t>
            </a:r>
          </a:p>
          <a:p>
            <a:endParaRPr lang="he-IL" sz="1600" dirty="0">
              <a:latin typeface="David" panose="020E0502060401010101" pitchFamily="34" charset="-79"/>
            </a:endParaRPr>
          </a:p>
          <a:p>
            <a:pPr marL="742950" lvl="1" indent="-285750">
              <a:buFont typeface="Arial" panose="020B0604020202020204" pitchFamily="34" charset="0"/>
              <a:buChar char="•"/>
            </a:pPr>
            <a:r>
              <a:rPr lang="he-IL" sz="1600" dirty="0" smtClean="0">
                <a:latin typeface="David" panose="020E0502060401010101" pitchFamily="34" charset="-79"/>
              </a:rPr>
              <a:t>למידת </a:t>
            </a:r>
            <a:r>
              <a:rPr lang="he-IL" sz="1600" dirty="0">
                <a:latin typeface="David" panose="020E0502060401010101" pitchFamily="34" charset="-79"/>
              </a:rPr>
              <a:t>הוראות התקן על </a:t>
            </a:r>
            <a:r>
              <a:rPr lang="he-IL" sz="1600" dirty="0" err="1">
                <a:latin typeface="David" panose="020E0502060401010101" pitchFamily="34" charset="-79"/>
              </a:rPr>
              <a:t>בוריין</a:t>
            </a:r>
            <a:r>
              <a:rPr lang="he-IL" sz="1600" dirty="0">
                <a:latin typeface="David" panose="020E0502060401010101" pitchFamily="34" charset="-79"/>
              </a:rPr>
              <a:t>;</a:t>
            </a:r>
          </a:p>
          <a:p>
            <a:pPr marL="742950" lvl="1" indent="-285750">
              <a:buFont typeface="Arial" panose="020B0604020202020204" pitchFamily="34" charset="0"/>
              <a:buChar char="•"/>
            </a:pPr>
            <a:r>
              <a:rPr lang="he-IL" sz="1600" dirty="0" smtClean="0">
                <a:latin typeface="David" panose="020E0502060401010101" pitchFamily="34" charset="-79"/>
              </a:rPr>
              <a:t>בחינת </a:t>
            </a:r>
            <a:r>
              <a:rPr lang="he-IL" sz="1600" dirty="0">
                <a:latin typeface="David" panose="020E0502060401010101" pitchFamily="34" charset="-79"/>
              </a:rPr>
              <a:t>מלוא השפעות הוראות התקן על פעילותה העסקית של חברה;</a:t>
            </a:r>
          </a:p>
          <a:p>
            <a:pPr marL="742950" lvl="1" indent="-285750">
              <a:buFont typeface="Arial" panose="020B0604020202020204" pitchFamily="34" charset="0"/>
              <a:buChar char="•"/>
            </a:pPr>
            <a:r>
              <a:rPr lang="he-IL" sz="1600" dirty="0" smtClean="0">
                <a:latin typeface="David" panose="020E0502060401010101" pitchFamily="34" charset="-79"/>
              </a:rPr>
              <a:t> </a:t>
            </a:r>
            <a:r>
              <a:rPr lang="he-IL" sz="1600" dirty="0">
                <a:latin typeface="David" panose="020E0502060401010101" pitchFamily="34" charset="-79"/>
              </a:rPr>
              <a:t>בחינה לעומק של הסוגיות היישומיות אשר עשויות לעלות כתוצאה מיישומו </a:t>
            </a:r>
            <a:r>
              <a:rPr lang="he-IL" sz="1600" dirty="0" smtClean="0">
                <a:latin typeface="David" panose="020E0502060401010101" pitchFamily="34" charset="-79"/>
              </a:rPr>
              <a:t>בעניינה של </a:t>
            </a:r>
            <a:r>
              <a:rPr lang="he-IL" sz="1600" dirty="0">
                <a:latin typeface="David" panose="020E0502060401010101" pitchFamily="34" charset="-79"/>
              </a:rPr>
              <a:t>החברה </a:t>
            </a:r>
            <a:r>
              <a:rPr lang="he-IL" sz="1600" dirty="0" smtClean="0">
                <a:latin typeface="David" panose="020E0502060401010101" pitchFamily="34" charset="-79"/>
              </a:rPr>
              <a:t>(לרבות </a:t>
            </a:r>
            <a:r>
              <a:rPr lang="he-IL" sz="1600" dirty="0">
                <a:latin typeface="David" panose="020E0502060401010101" pitchFamily="34" charset="-79"/>
              </a:rPr>
              <a:t>סוגיות רלוונטיות אשר נדונו במסגרת ה </a:t>
            </a:r>
            <a:r>
              <a:rPr lang="he-IL" sz="1600" dirty="0" smtClean="0">
                <a:latin typeface="David" panose="020E0502060401010101" pitchFamily="34" charset="-79"/>
              </a:rPr>
              <a:t>-</a:t>
            </a:r>
            <a:r>
              <a:rPr lang="en-US" sz="1600" dirty="0" smtClean="0">
                <a:latin typeface="David" panose="020E0502060401010101" pitchFamily="34" charset="-79"/>
              </a:rPr>
              <a:t>TRG </a:t>
            </a:r>
            <a:r>
              <a:rPr lang="he-IL" sz="1600" dirty="0">
                <a:latin typeface="David" panose="020E0502060401010101" pitchFamily="34" charset="-79"/>
              </a:rPr>
              <a:t>ובמסגרת </a:t>
            </a:r>
            <a:r>
              <a:rPr lang="he-IL" sz="1600" dirty="0" smtClean="0">
                <a:latin typeface="David" panose="020E0502060401010101" pitchFamily="34" charset="-79"/>
              </a:rPr>
              <a:t>ההצעה לתיקון </a:t>
            </a:r>
            <a:r>
              <a:rPr lang="he-IL" sz="1600" dirty="0">
                <a:latin typeface="David" panose="020E0502060401010101" pitchFamily="34" charset="-79"/>
              </a:rPr>
              <a:t>התקן כפי שפורסמה בחודש יולי </a:t>
            </a:r>
            <a:r>
              <a:rPr lang="he-IL" sz="1600" dirty="0" smtClean="0">
                <a:latin typeface="David" panose="020E0502060401010101" pitchFamily="34" charset="-79"/>
              </a:rPr>
              <a:t>2015</a:t>
            </a:r>
            <a:r>
              <a:rPr lang="he-IL" sz="1600" dirty="0">
                <a:latin typeface="David" panose="020E0502060401010101" pitchFamily="34" charset="-79"/>
              </a:rPr>
              <a:t> ;</a:t>
            </a:r>
          </a:p>
          <a:p>
            <a:pPr marL="742950" lvl="1" indent="-285750">
              <a:buFont typeface="Arial" panose="020B0604020202020204" pitchFamily="34" charset="0"/>
              <a:buChar char="•"/>
            </a:pPr>
            <a:r>
              <a:rPr lang="he-IL" sz="1600" dirty="0" smtClean="0">
                <a:latin typeface="David" panose="020E0502060401010101" pitchFamily="34" charset="-79"/>
              </a:rPr>
              <a:t>הערכת </a:t>
            </a:r>
            <a:r>
              <a:rPr lang="he-IL" sz="1600" dirty="0">
                <a:latin typeface="David" panose="020E0502060401010101" pitchFamily="34" charset="-79"/>
              </a:rPr>
              <a:t>הצורך בדבר התאמת מערכות מידע של חברה אשר יתמכו ביישום </a:t>
            </a:r>
            <a:r>
              <a:rPr lang="he-IL" sz="1600" dirty="0" smtClean="0">
                <a:latin typeface="David" panose="020E0502060401010101" pitchFamily="34" charset="-79"/>
              </a:rPr>
              <a:t>הוראות התקן</a:t>
            </a:r>
            <a:r>
              <a:rPr lang="he-IL" sz="1600" dirty="0">
                <a:latin typeface="David" panose="020E0502060401010101" pitchFamily="34" charset="-79"/>
              </a:rPr>
              <a:t>;</a:t>
            </a:r>
          </a:p>
          <a:p>
            <a:pPr marL="742950" lvl="1" indent="-285750">
              <a:buFont typeface="Arial" panose="020B0604020202020204" pitchFamily="34" charset="0"/>
              <a:buChar char="•"/>
            </a:pPr>
            <a:r>
              <a:rPr lang="he-IL" sz="1600" dirty="0" smtClean="0">
                <a:latin typeface="David" panose="020E0502060401010101" pitchFamily="34" charset="-79"/>
              </a:rPr>
              <a:t>קבלת </a:t>
            </a:r>
            <a:r>
              <a:rPr lang="he-IL" sz="1600" dirty="0">
                <a:latin typeface="David" panose="020E0502060401010101" pitchFamily="34" charset="-79"/>
              </a:rPr>
              <a:t>חוות דעת מקצועיות ככל שנדרש;</a:t>
            </a:r>
          </a:p>
          <a:p>
            <a:pPr marL="742950" lvl="1" indent="-285750">
              <a:buFont typeface="Arial" panose="020B0604020202020204" pitchFamily="34" charset="0"/>
              <a:buChar char="•"/>
            </a:pPr>
            <a:r>
              <a:rPr lang="he-IL" sz="1600" dirty="0" smtClean="0">
                <a:latin typeface="David" panose="020E0502060401010101" pitchFamily="34" charset="-79"/>
              </a:rPr>
              <a:t>ביסוס </a:t>
            </a:r>
            <a:r>
              <a:rPr lang="he-IL" sz="1600" dirty="0">
                <a:latin typeface="David" panose="020E0502060401010101" pitchFamily="34" charset="-79"/>
              </a:rPr>
              <a:t>הנחות, אומדנים ושיקולי דעת משמעותיים הכרוכים ביישום הוראות </a:t>
            </a:r>
            <a:r>
              <a:rPr lang="he-IL" sz="1600" dirty="0" smtClean="0">
                <a:latin typeface="David" panose="020E0502060401010101" pitchFamily="34" charset="-79"/>
              </a:rPr>
              <a:t>התקן</a:t>
            </a:r>
          </a:p>
          <a:p>
            <a:pPr marL="742950" lvl="1" indent="-285750">
              <a:buFont typeface="Arial" panose="020B0604020202020204" pitchFamily="34" charset="0"/>
              <a:buChar char="•"/>
            </a:pPr>
            <a:r>
              <a:rPr lang="he-IL" sz="1600" dirty="0">
                <a:latin typeface="David" panose="020E0502060401010101" pitchFamily="34" charset="-79"/>
              </a:rPr>
              <a:t>בחינת רכיבי הבקרה הפנימית והתאמתן בהתאם לנדרש, לשם השגת </a:t>
            </a:r>
            <a:r>
              <a:rPr lang="he-IL" sz="1600" dirty="0" smtClean="0">
                <a:latin typeface="David" panose="020E0502060401010101" pitchFamily="34" charset="-79"/>
              </a:rPr>
              <a:t>בקרה אפקטיבית </a:t>
            </a:r>
            <a:r>
              <a:rPr lang="he-IL" sz="1600" dirty="0">
                <a:latin typeface="David" panose="020E0502060401010101" pitchFamily="34" charset="-79"/>
              </a:rPr>
              <a:t>על יישום נאות של הוראות התקן, ובפרט בקשר עם סבירות </a:t>
            </a:r>
            <a:r>
              <a:rPr lang="he-IL" sz="1600" dirty="0" smtClean="0">
                <a:latin typeface="David" panose="020E0502060401010101" pitchFamily="34" charset="-79"/>
              </a:rPr>
              <a:t>האומדנים ושיקולי </a:t>
            </a:r>
            <a:r>
              <a:rPr lang="he-IL" sz="1600" dirty="0">
                <a:latin typeface="David" panose="020E0502060401010101" pitchFamily="34" charset="-79"/>
              </a:rPr>
              <a:t>הדעת המשמעותיים הכרוכים ביישום הוראות אלה</a:t>
            </a:r>
            <a:r>
              <a:rPr lang="he-IL" sz="1600" dirty="0" smtClean="0">
                <a:latin typeface="David" panose="020E0502060401010101" pitchFamily="34" charset="-79"/>
              </a:rPr>
              <a:t>."</a:t>
            </a:r>
          </a:p>
        </p:txBody>
      </p:sp>
      <p:pic>
        <p:nvPicPr>
          <p:cNvPr id="9" name="Content Placeholder 3"/>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108520" y="-215255"/>
            <a:ext cx="2430268" cy="3637037"/>
          </a:xfrm>
        </p:spPr>
      </p:pic>
    </p:spTree>
    <p:extLst>
      <p:ext uri="{BB962C8B-B14F-4D97-AF65-F5344CB8AC3E}">
        <p14:creationId xmlns:p14="http://schemas.microsoft.com/office/powerpoint/2010/main" val="48551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sz="2500" dirty="0" smtClean="0">
                <a:solidFill>
                  <a:schemeClr val="accent4">
                    <a:lumMod val="50000"/>
                  </a:schemeClr>
                </a:solidFill>
              </a:rPr>
              <a:t>עיקרי התקן - מודל חמשת השלבים</a:t>
            </a:r>
            <a:endParaRPr lang="he-IL" sz="2500" b="0" i="0" dirty="0">
              <a:solidFill>
                <a:schemeClr val="accent4">
                  <a:lumMod val="50000"/>
                </a:schemeClr>
              </a:solidFill>
            </a:endParaRPr>
          </a:p>
        </p:txBody>
      </p:sp>
      <p:sp>
        <p:nvSpPr>
          <p:cNvPr id="7" name="מציין מיקום של מספר שקופית 6"/>
          <p:cNvSpPr>
            <a:spLocks noGrp="1"/>
          </p:cNvSpPr>
          <p:nvPr>
            <p:ph type="sldNum" sz="quarter" idx="4294967295"/>
          </p:nvPr>
        </p:nvSpPr>
        <p:spPr>
          <a:xfrm>
            <a:off x="7086600" y="6477000"/>
            <a:ext cx="1527048" cy="152400"/>
          </a:xfrm>
          <a:prstGeom prst="rect">
            <a:avLst/>
          </a:prstGeom>
        </p:spPr>
        <p:txBody>
          <a:bodyPr/>
          <a:lstStyle/>
          <a:p>
            <a:fld id="{9EBD5762-3BDC-484D-9503-7EA6D5A9A8CE}" type="slidenum">
              <a:rPr lang="he-IL" smtClean="0"/>
              <a:pPr/>
              <a:t>9</a:t>
            </a:fld>
            <a:endParaRPr lang="he-IL" dirty="0"/>
          </a:p>
        </p:txBody>
      </p:sp>
      <p:sp>
        <p:nvSpPr>
          <p:cNvPr id="11" name="מלבן 10"/>
          <p:cNvSpPr/>
          <p:nvPr/>
        </p:nvSpPr>
        <p:spPr bwMode="ltGray">
          <a:xfrm>
            <a:off x="381000" y="2204920"/>
            <a:ext cx="8229600" cy="504000"/>
          </a:xfrm>
          <a:prstGeom prst="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dirty="0" smtClean="0">
                <a:solidFill>
                  <a:schemeClr val="bg1"/>
                </a:solidFill>
                <a:latin typeface="Georgia" pitchFamily="18" charset="0"/>
              </a:rPr>
              <a:t>שלב </a:t>
            </a:r>
            <a:r>
              <a:rPr lang="en-US" sz="2000" dirty="0" smtClean="0">
                <a:solidFill>
                  <a:schemeClr val="bg1"/>
                </a:solidFill>
                <a:latin typeface="Georgia" pitchFamily="18" charset="0"/>
              </a:rPr>
              <a:t>I</a:t>
            </a:r>
            <a:r>
              <a:rPr lang="he-IL" sz="2000" dirty="0" smtClean="0">
                <a:solidFill>
                  <a:schemeClr val="bg1"/>
                </a:solidFill>
                <a:latin typeface="Georgia" pitchFamily="18" charset="0"/>
              </a:rPr>
              <a:t> - זיהוי החוזה </a:t>
            </a:r>
            <a:r>
              <a:rPr lang="en-US" sz="2000" dirty="0" smtClean="0">
                <a:solidFill>
                  <a:schemeClr val="bg1"/>
                </a:solidFill>
                <a:latin typeface="Georgia" pitchFamily="18" charset="0"/>
              </a:rPr>
              <a:t>/</a:t>
            </a:r>
            <a:r>
              <a:rPr lang="he-IL" sz="2000" dirty="0" smtClean="0">
                <a:solidFill>
                  <a:schemeClr val="bg1"/>
                </a:solidFill>
                <a:latin typeface="Georgia" pitchFamily="18" charset="0"/>
              </a:rPr>
              <a:t> החוזים עם הלקוח</a:t>
            </a:r>
          </a:p>
        </p:txBody>
      </p:sp>
      <p:sp>
        <p:nvSpPr>
          <p:cNvPr id="18" name="מלבן 17"/>
          <p:cNvSpPr/>
          <p:nvPr/>
        </p:nvSpPr>
        <p:spPr bwMode="ltGray">
          <a:xfrm>
            <a:off x="386153" y="3150025"/>
            <a:ext cx="8229600" cy="504000"/>
          </a:xfrm>
          <a:prstGeom prst="rect">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dirty="0" smtClean="0">
                <a:solidFill>
                  <a:schemeClr val="bg1"/>
                </a:solidFill>
                <a:latin typeface="Georgia" pitchFamily="18" charset="0"/>
              </a:rPr>
              <a:t>שלב </a:t>
            </a:r>
            <a:r>
              <a:rPr lang="en-US" sz="2000" dirty="0" smtClean="0">
                <a:solidFill>
                  <a:schemeClr val="bg1"/>
                </a:solidFill>
                <a:latin typeface="Georgia" pitchFamily="18" charset="0"/>
              </a:rPr>
              <a:t>II</a:t>
            </a:r>
            <a:r>
              <a:rPr lang="he-IL" sz="2000" dirty="0" smtClean="0">
                <a:solidFill>
                  <a:schemeClr val="bg1"/>
                </a:solidFill>
                <a:latin typeface="Georgia" pitchFamily="18" charset="0"/>
              </a:rPr>
              <a:t> - זיהוי מחויבויות ביצוע נפרדות בחוזה עם הלקוח</a:t>
            </a:r>
          </a:p>
        </p:txBody>
      </p:sp>
      <p:sp>
        <p:nvSpPr>
          <p:cNvPr id="19" name="מלבן 18"/>
          <p:cNvSpPr/>
          <p:nvPr/>
        </p:nvSpPr>
        <p:spPr bwMode="ltGray">
          <a:xfrm>
            <a:off x="381000" y="4095130"/>
            <a:ext cx="8229600" cy="504000"/>
          </a:xfrm>
          <a:prstGeom prst="rect">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dirty="0" smtClean="0">
                <a:solidFill>
                  <a:schemeClr val="bg1"/>
                </a:solidFill>
                <a:latin typeface="Georgia" pitchFamily="18" charset="0"/>
              </a:rPr>
              <a:t>שלב </a:t>
            </a:r>
            <a:r>
              <a:rPr lang="en-US" sz="2000" dirty="0" smtClean="0">
                <a:solidFill>
                  <a:schemeClr val="bg1"/>
                </a:solidFill>
                <a:latin typeface="Georgia" pitchFamily="18" charset="0"/>
              </a:rPr>
              <a:t>III</a:t>
            </a:r>
            <a:r>
              <a:rPr lang="he-IL" sz="2000" dirty="0" smtClean="0">
                <a:solidFill>
                  <a:schemeClr val="bg1"/>
                </a:solidFill>
                <a:latin typeface="Georgia" pitchFamily="18" charset="0"/>
              </a:rPr>
              <a:t> - קביעת מחיר העסקה</a:t>
            </a:r>
          </a:p>
        </p:txBody>
      </p:sp>
      <p:sp>
        <p:nvSpPr>
          <p:cNvPr id="21" name="מלבן 20"/>
          <p:cNvSpPr/>
          <p:nvPr/>
        </p:nvSpPr>
        <p:spPr bwMode="ltGray">
          <a:xfrm>
            <a:off x="386535" y="4995230"/>
            <a:ext cx="8229600" cy="504000"/>
          </a:xfrm>
          <a:prstGeom prst="rect">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dirty="0" smtClean="0">
                <a:solidFill>
                  <a:schemeClr val="bg1"/>
                </a:solidFill>
                <a:latin typeface="Georgia" pitchFamily="18" charset="0"/>
              </a:rPr>
              <a:t>שלב </a:t>
            </a:r>
            <a:r>
              <a:rPr lang="en-US" sz="2000" dirty="0" smtClean="0">
                <a:solidFill>
                  <a:schemeClr val="bg1"/>
                </a:solidFill>
                <a:latin typeface="Georgia" pitchFamily="18" charset="0"/>
              </a:rPr>
              <a:t>IV</a:t>
            </a:r>
            <a:r>
              <a:rPr lang="he-IL" sz="2000" dirty="0" smtClean="0">
                <a:solidFill>
                  <a:schemeClr val="bg1"/>
                </a:solidFill>
                <a:latin typeface="Georgia" pitchFamily="18" charset="0"/>
              </a:rPr>
              <a:t> - הקצאת מחיר העסקה למחויבויות הביצוע הנפרדות שזוהו בחוזה</a:t>
            </a:r>
          </a:p>
        </p:txBody>
      </p:sp>
      <p:sp>
        <p:nvSpPr>
          <p:cNvPr id="24" name="מלבן 23"/>
          <p:cNvSpPr/>
          <p:nvPr/>
        </p:nvSpPr>
        <p:spPr bwMode="ltGray">
          <a:xfrm>
            <a:off x="381000" y="5895330"/>
            <a:ext cx="8229600" cy="504000"/>
          </a:xfrm>
          <a:prstGeom prst="rect">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dirty="0" smtClean="0">
                <a:solidFill>
                  <a:schemeClr val="bg1"/>
                </a:solidFill>
                <a:latin typeface="Georgia" pitchFamily="18" charset="0"/>
              </a:rPr>
              <a:t>שלב </a:t>
            </a:r>
            <a:r>
              <a:rPr lang="en-US" dirty="0" smtClean="0">
                <a:solidFill>
                  <a:schemeClr val="bg1"/>
                </a:solidFill>
                <a:latin typeface="Georgia" pitchFamily="18" charset="0"/>
              </a:rPr>
              <a:t>V</a:t>
            </a:r>
            <a:r>
              <a:rPr lang="he-IL" dirty="0" smtClean="0">
                <a:solidFill>
                  <a:schemeClr val="bg1"/>
                </a:solidFill>
                <a:latin typeface="Georgia" pitchFamily="18" charset="0"/>
              </a:rPr>
              <a:t> - הכרה בהכנסה בעת עמידה במחויבות הביצוע - על פני זמן או בנקודת זמן</a:t>
            </a:r>
          </a:p>
        </p:txBody>
      </p:sp>
      <p:sp>
        <p:nvSpPr>
          <p:cNvPr id="26" name="תרשים זרימה: מיזוג 25"/>
          <p:cNvSpPr/>
          <p:nvPr/>
        </p:nvSpPr>
        <p:spPr bwMode="ltGray">
          <a:xfrm>
            <a:off x="4215045" y="4654370"/>
            <a:ext cx="762000" cy="304800"/>
          </a:xfrm>
          <a:prstGeom prst="flowChartMerge">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grpSp>
        <p:nvGrpSpPr>
          <p:cNvPr id="13" name="קבוצה 12"/>
          <p:cNvGrpSpPr/>
          <p:nvPr/>
        </p:nvGrpSpPr>
        <p:grpSpPr>
          <a:xfrm>
            <a:off x="386535" y="1285675"/>
            <a:ext cx="7695855" cy="648000"/>
            <a:chOff x="-246392" y="2205244"/>
            <a:chExt cx="8381928" cy="648000"/>
          </a:xfrm>
          <a:solidFill>
            <a:schemeClr val="tx2"/>
          </a:solidFill>
        </p:grpSpPr>
        <p:sp>
          <p:nvSpPr>
            <p:cNvPr id="14" name="מלבן 13"/>
            <p:cNvSpPr/>
            <p:nvPr/>
          </p:nvSpPr>
          <p:spPr>
            <a:xfrm>
              <a:off x="-246392" y="2205244"/>
              <a:ext cx="8208031" cy="648000"/>
            </a:xfrm>
            <a:prstGeom prst="rect">
              <a:avLst/>
            </a:prstGeom>
            <a:grpFill/>
            <a:ln w="28575"/>
          </p:spPr>
          <p:style>
            <a:lnRef idx="1">
              <a:schemeClr val="accent4"/>
            </a:lnRef>
            <a:fillRef idx="2">
              <a:schemeClr val="accent4"/>
            </a:fillRef>
            <a:effectRef idx="1">
              <a:schemeClr val="accent4"/>
            </a:effectRef>
            <a:fontRef idx="minor">
              <a:schemeClr val="dk1"/>
            </a:fontRef>
          </p:style>
        </p:sp>
        <p:sp>
          <p:nvSpPr>
            <p:cNvPr id="15" name="מלבן 14"/>
            <p:cNvSpPr/>
            <p:nvPr/>
          </p:nvSpPr>
          <p:spPr>
            <a:xfrm>
              <a:off x="-72495" y="2205244"/>
              <a:ext cx="8208031" cy="648000"/>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0640" tIns="40640" rIns="564419" bIns="4064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bg1"/>
                  </a:solidFill>
                </a:rPr>
                <a:t> ישות תכיר בהכנסה כדי לתאר את העברת הסחורות או השירותים ללקוחות בסכום אשר הישות מצפה להיות זכאית לו בתמורה לאותם סחורות או שירותים</a:t>
              </a:r>
              <a:endParaRPr lang="he-IL" sz="1600" kern="1200" dirty="0">
                <a:solidFill>
                  <a:schemeClr val="bg1"/>
                </a:solidFill>
              </a:endParaRPr>
            </a:p>
          </p:txBody>
        </p:sp>
      </p:grpSp>
      <p:sp>
        <p:nvSpPr>
          <p:cNvPr id="17" name="תרשים זרימה: מיזוג 25"/>
          <p:cNvSpPr/>
          <p:nvPr/>
        </p:nvSpPr>
        <p:spPr bwMode="ltGray">
          <a:xfrm>
            <a:off x="4168919" y="5550276"/>
            <a:ext cx="762000" cy="304800"/>
          </a:xfrm>
          <a:prstGeom prst="flowChartMerge">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sp>
        <p:nvSpPr>
          <p:cNvPr id="20" name="תרשים זרימה: מיזוג 25"/>
          <p:cNvSpPr/>
          <p:nvPr/>
        </p:nvSpPr>
        <p:spPr bwMode="ltGray">
          <a:xfrm>
            <a:off x="4168919" y="3722177"/>
            <a:ext cx="762000" cy="304800"/>
          </a:xfrm>
          <a:prstGeom prst="flowChartMerge">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sp>
        <p:nvSpPr>
          <p:cNvPr id="22" name="תרשים זרימה: מיזוג 25"/>
          <p:cNvSpPr/>
          <p:nvPr/>
        </p:nvSpPr>
        <p:spPr bwMode="ltGray">
          <a:xfrm>
            <a:off x="4168919" y="2812652"/>
            <a:ext cx="762000" cy="304800"/>
          </a:xfrm>
          <a:prstGeom prst="flowChartMerge">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sp>
        <p:nvSpPr>
          <p:cNvPr id="23" name="תרשים זרימה: מיזוג 25"/>
          <p:cNvSpPr/>
          <p:nvPr/>
        </p:nvSpPr>
        <p:spPr bwMode="ltGray">
          <a:xfrm rot="5400000">
            <a:off x="7416269" y="1129586"/>
            <a:ext cx="1038511" cy="1071904"/>
          </a:xfrm>
          <a:prstGeom prst="flowChartMerge">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sp>
        <p:nvSpPr>
          <p:cNvPr id="3" name="Rectangle 2"/>
          <p:cNvSpPr/>
          <p:nvPr/>
        </p:nvSpPr>
        <p:spPr>
          <a:xfrm>
            <a:off x="7709559" y="1411615"/>
            <a:ext cx="913840" cy="523220"/>
          </a:xfrm>
          <a:prstGeom prst="rect">
            <a:avLst/>
          </a:prstGeom>
        </p:spPr>
        <p:txBody>
          <a:bodyPr wrap="square">
            <a:spAutoFit/>
          </a:bodyPr>
          <a:lstStyle/>
          <a:p>
            <a:pPr algn="ctr"/>
            <a:r>
              <a:rPr lang="he-IL" sz="1400" b="1" dirty="0"/>
              <a:t>העיקרון הבסיסי</a:t>
            </a:r>
          </a:p>
        </p:txBody>
      </p:sp>
    </p:spTree>
    <p:extLst>
      <p:ext uri="{BB962C8B-B14F-4D97-AF65-F5344CB8AC3E}">
        <p14:creationId xmlns:p14="http://schemas.microsoft.com/office/powerpoint/2010/main" val="118349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BSCHEMEID" val="10110008"/>
  <p:tag name="VBSTYLEID" val="10110002"/>
  <p:tag name="VBKEEPTEMPLATE" val="0"/>
  <p:tag name="VBMOOD" val="1"/>
  <p:tag name="VBPRESENTATIONTRANSITION" val="ppEffectFadeSmoothly"/>
</p:tagLst>
</file>

<file path=ppt/tags/tag2.xml><?xml version="1.0" encoding="utf-8"?>
<p:tagLst xmlns:a="http://schemas.openxmlformats.org/drawingml/2006/main" xmlns:r="http://schemas.openxmlformats.org/officeDocument/2006/relationships" xmlns:p="http://schemas.openxmlformats.org/presentationml/2006/main">
  <p:tag name="VBLAYOUTID" val="1102076"/>
  <p:tag name="VBANIMATE" val="1"/>
</p:tagLst>
</file>

<file path=ppt/tags/tag3.xml><?xml version="1.0" encoding="utf-8"?>
<p:tagLst xmlns:a="http://schemas.openxmlformats.org/drawingml/2006/main" xmlns:r="http://schemas.openxmlformats.org/officeDocument/2006/relationships" xmlns:p="http://schemas.openxmlformats.org/presentationml/2006/main">
  <p:tag name="VBLAYOUTID" val="1102025"/>
  <p:tag name="VBANIMATE" val="1"/>
</p:tagLst>
</file>

<file path=ppt/theme/theme1.xml><?xml version="1.0" encoding="utf-8"?>
<a:theme xmlns:a="http://schemas.openxmlformats.org/drawingml/2006/main" name="PWC-Heb_Burgandy">
  <a:themeElements>
    <a:clrScheme name="pwc_burga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7ACEBBA064F46D4A8BD3AA3EDC2E4F25" ma:contentTypeVersion="1" ma:contentTypeDescription="צור מסמך חדש." ma:contentTypeScope="" ma:versionID="3bc6b589d6feedd2b8bae9b90c650b86">
  <xsd:schema xmlns:xsd="http://www.w3.org/2001/XMLSchema" xmlns:xs="http://www.w3.org/2001/XMLSchema" xmlns:p="http://schemas.microsoft.com/office/2006/metadata/properties" xmlns:ns2="746606d5-cf58-4d81-ba33-1e90e2cee6d3" targetNamespace="http://schemas.microsoft.com/office/2006/metadata/properties" ma:root="true" ma:fieldsID="30feea463015ec5b42b7e9273a0db46e" ns2:_="">
    <xsd:import namespace="746606d5-cf58-4d81-ba33-1e90e2cee6d3"/>
    <xsd:element name="properties">
      <xsd:complexType>
        <xsd:sequence>
          <xsd:element name="documentManagement">
            <xsd:complexType>
              <xsd:all>
                <xsd:element ref="ns2:_x05de__x05d9__x05e7__x05d5__x05dd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606d5-cf58-4d81-ba33-1e90e2cee6d3" elementFormDefault="qualified">
    <xsd:import namespace="http://schemas.microsoft.com/office/2006/documentManagement/types"/>
    <xsd:import namespace="http://schemas.microsoft.com/office/infopath/2007/PartnerControls"/>
    <xsd:element name="_x05de__x05d9__x05e7__x05d5__x05dd_" ma:index="8" nillable="true" ma:displayName="מיקום" ma:internalName="_x05de__x05d9__x05e7__x05d5__x05dd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5de__x05d9__x05e7__x05d5__x05dd_ xmlns="746606d5-cf58-4d81-ba33-1e90e2cee6d3">6</_x05de__x05d9__x05e7__x05d5__x05dd_>
  </documentManagement>
</p:properties>
</file>

<file path=customXml/itemProps1.xml><?xml version="1.0" encoding="utf-8"?>
<ds:datastoreItem xmlns:ds="http://schemas.openxmlformats.org/officeDocument/2006/customXml" ds:itemID="{622A39F3-33B2-4068-B265-22FEF04EF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606d5-cf58-4d81-ba33-1e90e2cee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274EAF-DFC3-4F5F-A176-2B3258C4B5F4}">
  <ds:schemaRefs>
    <ds:schemaRef ds:uri="http://schemas.microsoft.com/sharepoint/v3/contenttype/forms"/>
  </ds:schemaRefs>
</ds:datastoreItem>
</file>

<file path=customXml/itemProps3.xml><?xml version="1.0" encoding="utf-8"?>
<ds:datastoreItem xmlns:ds="http://schemas.openxmlformats.org/officeDocument/2006/customXml" ds:itemID="{ECB59BA2-3308-4F20-BDFF-EBC7307EA4CC}">
  <ds:schemaRefs>
    <ds:schemaRef ds:uri="746606d5-cf58-4d81-ba33-1e90e2cee6d3"/>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36162</TotalTime>
  <Words>1041</Words>
  <Application>Microsoft Office PowerPoint</Application>
  <PresentationFormat>On-screen Show (4:3)</PresentationFormat>
  <Paragraphs>142</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DotumChe</vt:lpstr>
      <vt:lpstr>Calibri</vt:lpstr>
      <vt:lpstr>David</vt:lpstr>
      <vt:lpstr>Guttman-Aram</vt:lpstr>
      <vt:lpstr>Georgia</vt:lpstr>
      <vt:lpstr>Arial Unicode MS</vt:lpstr>
      <vt:lpstr>Arial</vt:lpstr>
      <vt:lpstr>Wingdings</vt:lpstr>
      <vt:lpstr>PWC-Heb_Burgandy</vt:lpstr>
      <vt:lpstr>PowerPoint Presentation</vt:lpstr>
      <vt:lpstr>מעט היסטוריה...</vt:lpstr>
      <vt:lpstr>PowerPoint Presentation</vt:lpstr>
      <vt:lpstr>פרסום תקן דיווח כספי בינלאומי (IFRS) מס' 15 </vt:lpstr>
      <vt:lpstr>פרסום תקן דיווח כספי בינלאומי (IFRS) מס' 15  </vt:lpstr>
      <vt:lpstr>IFRS 15 הכנסות מחוזים עם לקוחות התפתחויות מאז פרסומו של התקן  </vt:lpstr>
      <vt:lpstr>אימוץ תקן IFRS 15  </vt:lpstr>
      <vt:lpstr>אימוץ תקן IFRS 15  </vt:lpstr>
      <vt:lpstr>עיקרי התקן - מודל חמשת השלבים</vt:lpstr>
      <vt:lpstr>החידוש המרכזי של התקן לעניין ענף הקבלנים עיתוי ההכרה בהכנסה – לאורך זמן או בנקודת זמן מסוימת?         </vt:lpstr>
      <vt:lpstr>התנאים לעמידה בסעיף 35(ג)  </vt:lpstr>
      <vt:lpstr>התנאים לעמידה בסעיף 35(ג)  </vt:lpstr>
      <vt:lpstr>IFRS 15 הכנסות מחוזים עם לקוחות  - הוראות מעבר  (לרבות הקלות יישומיות במסגרת ההצעות לתיקונים)</vt:lpstr>
      <vt:lpstr>הערכת כדאיות והיערכות לאימוץ מוקדם של התקן</vt:lpstr>
      <vt:lpstr>סוגיות יישום נבחרות</vt:lpstr>
      <vt:lpstr>היערכות לאימוץ של התקן</vt:lpstr>
      <vt:lpstr>תודה על ההקשבה</vt:lpstr>
    </vt:vector>
  </TitlesOfParts>
  <Company>PwC Israel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www.pwc.com</dc:title>
  <dc:creator>hamutalb</dc:creator>
  <cp:lastModifiedBy>Malka Eichenstein</cp:lastModifiedBy>
  <cp:revision>718</cp:revision>
  <cp:lastPrinted>2016-06-02T11:13:43Z</cp:lastPrinted>
  <dcterms:created xsi:type="dcterms:W3CDTF">2012-01-17T09:05:06Z</dcterms:created>
  <dcterms:modified xsi:type="dcterms:W3CDTF">2016-06-14T12:14:11Z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y fmtid="{D5CDD505-2E9C-101B-9397-08002B2CF9AE}" pid="6" name="ContentTypeId">
    <vt:lpwstr>0x0101007ACEBBA064F46D4A8BD3AA3EDC2E4F25</vt:lpwstr>
  </property>
</Properties>
</file>